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mpg" ContentType="vide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57" r:id="rId3"/>
    <p:sldId id="258" r:id="rId4"/>
    <p:sldId id="266" r:id="rId5"/>
    <p:sldId id="287" r:id="rId6"/>
    <p:sldId id="260" r:id="rId7"/>
    <p:sldId id="261" r:id="rId8"/>
    <p:sldId id="262" r:id="rId9"/>
    <p:sldId id="263" r:id="rId10"/>
    <p:sldId id="276" r:id="rId11"/>
    <p:sldId id="264" r:id="rId12"/>
    <p:sldId id="269" r:id="rId13"/>
    <p:sldId id="270" r:id="rId14"/>
    <p:sldId id="271" r:id="rId15"/>
    <p:sldId id="279" r:id="rId16"/>
    <p:sldId id="282" r:id="rId17"/>
    <p:sldId id="272" r:id="rId18"/>
    <p:sldId id="286" r:id="rId19"/>
    <p:sldId id="283" r:id="rId20"/>
    <p:sldId id="285" r:id="rId21"/>
    <p:sldId id="277" r:id="rId22"/>
    <p:sldId id="273" r:id="rId23"/>
    <p:sldId id="284" r:id="rId24"/>
    <p:sldId id="278" r:id="rId25"/>
    <p:sldId id="281" r:id="rId26"/>
    <p:sldId id="2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61"/>
    <p:restoredTop sz="91983"/>
  </p:normalViewPr>
  <p:slideViewPr>
    <p:cSldViewPr snapToGrid="0">
      <p:cViewPr varScale="1">
        <p:scale>
          <a:sx n="95" d="100"/>
          <a:sy n="95" d="100"/>
        </p:scale>
        <p:origin x="640"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1CDDE-8F25-F544-879B-512710720A0A}" type="datetimeFigureOut">
              <a:rPr lang="en-US" smtClean="0"/>
              <a:t>9/22/26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7C1D4-065B-664B-99EA-A0830C927CD2}" type="slidenum">
              <a:rPr lang="en-US" smtClean="0"/>
              <a:t>‹#›</a:t>
            </a:fld>
            <a:endParaRPr lang="en-US"/>
          </a:p>
        </p:txBody>
      </p:sp>
    </p:spTree>
    <p:extLst>
      <p:ext uri="{BB962C8B-B14F-4D97-AF65-F5344CB8AC3E}">
        <p14:creationId xmlns:p14="http://schemas.microsoft.com/office/powerpoint/2010/main" val="423737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tel:1820-1835"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tel:1820-1835"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Degueldre</a:t>
            </a:r>
            <a:r>
              <a:rPr lang="en-US" sz="1200" kern="1200" dirty="0">
                <a:solidFill>
                  <a:schemeClr val="tx1"/>
                </a:solidFill>
                <a:effectLst/>
                <a:latin typeface="+mn-lt"/>
                <a:ea typeface="+mn-ea"/>
                <a:cs typeface="+mn-cs"/>
              </a:rPr>
              <a:t>, C., Pleinert, H., Maguire, P., Lehman, E., Missimer, J., Hammer, J., Leenders, K., Böck, H. and Townsend, D., 1996. Porosity and pathway determination in crystalline rock by positron emission tomography and neutron radiography. Earth and Planetary Science Letters, 140(1-4), pp.213-225.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Barnes, S., </a:t>
            </a:r>
            <a:r>
              <a:rPr lang="en-US" dirty="0" err="1"/>
              <a:t>Georgadze</a:t>
            </a:r>
            <a:r>
              <a:rPr lang="en-US" dirty="0"/>
              <a:t>, A., Giammanco, A., Kiisk, M., Kudryavtsev, V. A., Lagrange, M., &amp; Pinto, O. L. (2023). Cosmic-ray tomography for border security. </a:t>
            </a:r>
            <a:r>
              <a:rPr lang="en-US" i="1" dirty="0"/>
              <a:t>Instruments</a:t>
            </a:r>
            <a:r>
              <a:rPr lang="en-US" dirty="0"/>
              <a:t>, </a:t>
            </a:r>
            <a:r>
              <a:rPr lang="en-US" i="1" dirty="0"/>
              <a:t>7</a:t>
            </a:r>
            <a:r>
              <a:rPr lang="en-US" dirty="0"/>
              <a:t>(1), 13.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Bae, J., Chatzidakis, S., &amp; </a:t>
            </a:r>
            <a:r>
              <a:rPr lang="en-US" dirty="0" err="1"/>
              <a:t>Ughade</a:t>
            </a:r>
            <a:r>
              <a:rPr lang="en-US" dirty="0"/>
              <a:t>, R. (2024). Gamma-Ray and Cosmic Ray Muon Modalities for Cargo Inspection. In </a:t>
            </a:r>
            <a:r>
              <a:rPr lang="en-US" i="1" dirty="0"/>
              <a:t>Emerging Radiation Detection: Technology and Applications</a:t>
            </a:r>
            <a:r>
              <a:rPr lang="en-US" dirty="0"/>
              <a:t> (pp. 207-238). Cham: Springer Nature Switzerland.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3</a:t>
            </a:fld>
            <a:endParaRPr lang="en-US"/>
          </a:p>
        </p:txBody>
      </p:sp>
    </p:spTree>
    <p:extLst>
      <p:ext uri="{BB962C8B-B14F-4D97-AF65-F5344CB8AC3E}">
        <p14:creationId xmlns:p14="http://schemas.microsoft.com/office/powerpoint/2010/main" val="3429447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FIB cut foil image from:</a:t>
            </a:r>
            <a:br>
              <a:rPr lang="en-US" dirty="0"/>
            </a:br>
            <a:r>
              <a:rPr lang="en-US" dirty="0"/>
              <a:t>Wirth, R. (2004). Focused Ion Beam (FIB) A novel technology for advanced application of micro-and </a:t>
            </a:r>
            <a:r>
              <a:rPr lang="en-US" dirty="0" err="1"/>
              <a:t>nanoanalysis</a:t>
            </a:r>
            <a:r>
              <a:rPr lang="en-US" dirty="0"/>
              <a:t> in geosciences and applied mineralogy. </a:t>
            </a:r>
            <a:r>
              <a:rPr lang="en-US" i="1" dirty="0"/>
              <a:t>European Journal of Mineralogy</a:t>
            </a:r>
            <a:r>
              <a:rPr lang="en-US" dirty="0"/>
              <a:t>, </a:t>
            </a:r>
            <a:r>
              <a:rPr lang="en-US" i="1" dirty="0"/>
              <a:t>16</a:t>
            </a:r>
            <a:r>
              <a:rPr lang="en-US" dirty="0"/>
              <a:t>(6), 863-876.</a:t>
            </a:r>
          </a:p>
        </p:txBody>
      </p:sp>
      <p:sp>
        <p:nvSpPr>
          <p:cNvPr id="4" name="Slide Number Placeholder 3"/>
          <p:cNvSpPr>
            <a:spLocks noGrp="1"/>
          </p:cNvSpPr>
          <p:nvPr>
            <p:ph type="sldNum" sz="quarter" idx="5"/>
          </p:nvPr>
        </p:nvSpPr>
        <p:spPr/>
        <p:txBody>
          <a:bodyPr/>
          <a:lstStyle/>
          <a:p>
            <a:fld id="{D1E7C1D4-065B-664B-99EA-A0830C927CD2}" type="slidenum">
              <a:rPr lang="en-US" smtClean="0"/>
              <a:t>6</a:t>
            </a:fld>
            <a:endParaRPr lang="en-US"/>
          </a:p>
        </p:txBody>
      </p:sp>
    </p:spTree>
    <p:extLst>
      <p:ext uri="{BB962C8B-B14F-4D97-AF65-F5344CB8AC3E}">
        <p14:creationId xmlns:p14="http://schemas.microsoft.com/office/powerpoint/2010/main" val="489058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Haberfehlner</a:t>
            </a:r>
            <a:r>
              <a:rPr lang="en-US" dirty="0"/>
              <a:t>, G., </a:t>
            </a:r>
            <a:r>
              <a:rPr lang="en-US" dirty="0" err="1"/>
              <a:t>Orthacker</a:t>
            </a:r>
            <a:r>
              <a:rPr lang="en-US" dirty="0"/>
              <a:t>, A., Albu, M., Li, J., &amp; </a:t>
            </a:r>
            <a:r>
              <a:rPr lang="en-US" dirty="0" err="1"/>
              <a:t>Kothleitner</a:t>
            </a:r>
            <a:r>
              <a:rPr lang="en-US" dirty="0"/>
              <a:t>, G. (2014). Nanoscale voxel spectroscopy by simultaneous EELS and EDS tomography. </a:t>
            </a:r>
            <a:r>
              <a:rPr lang="en-US" i="1" dirty="0"/>
              <a:t>Nanoscale</a:t>
            </a:r>
            <a:r>
              <a:rPr lang="en-US" dirty="0"/>
              <a:t>, </a:t>
            </a:r>
            <a:r>
              <a:rPr lang="en-US" i="1" dirty="0"/>
              <a:t>6</a:t>
            </a:r>
            <a:r>
              <a:rPr lang="en-US" dirty="0"/>
              <a:t>(23), 14563-14569.</a:t>
            </a:r>
          </a:p>
        </p:txBody>
      </p:sp>
      <p:sp>
        <p:nvSpPr>
          <p:cNvPr id="4" name="Slide Number Placeholder 3"/>
          <p:cNvSpPr>
            <a:spLocks noGrp="1"/>
          </p:cNvSpPr>
          <p:nvPr>
            <p:ph type="sldNum" sz="quarter" idx="5"/>
          </p:nvPr>
        </p:nvSpPr>
        <p:spPr/>
        <p:txBody>
          <a:bodyPr/>
          <a:lstStyle/>
          <a:p>
            <a:fld id="{D1E7C1D4-065B-664B-99EA-A0830C927CD2}" type="slidenum">
              <a:rPr lang="en-US" smtClean="0"/>
              <a:t>9</a:t>
            </a:fld>
            <a:endParaRPr lang="en-US"/>
          </a:p>
        </p:txBody>
      </p:sp>
    </p:spTree>
    <p:extLst>
      <p:ext uri="{BB962C8B-B14F-4D97-AF65-F5344CB8AC3E}">
        <p14:creationId xmlns:p14="http://schemas.microsoft.com/office/powerpoint/2010/main" val="401056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Pfeiffer, F. (2018). X-ray ptychography. </a:t>
            </a:r>
            <a:r>
              <a:rPr lang="en-US" i="1" dirty="0"/>
              <a:t>Nature Photonics</a:t>
            </a:r>
            <a:r>
              <a:rPr lang="en-US" dirty="0"/>
              <a:t>, </a:t>
            </a:r>
            <a:r>
              <a:rPr lang="en-US" i="1" dirty="0"/>
              <a:t>12</a:t>
            </a:r>
            <a:r>
              <a:rPr lang="en-US" dirty="0"/>
              <a:t>(1), 9-17.</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Yu, R., Sha, H., Cui, J., &amp; Yang, W. (2024). Introduction to electron ptychography for materials scientists. </a:t>
            </a:r>
            <a:r>
              <a:rPr lang="en-US" i="1" dirty="0"/>
              <a:t>Microstructures</a:t>
            </a:r>
            <a:r>
              <a:rPr lang="en-US" dirty="0"/>
              <a:t>, </a:t>
            </a:r>
            <a:r>
              <a:rPr lang="en-US" i="1" dirty="0"/>
              <a:t>4</a:t>
            </a:r>
            <a:r>
              <a:rPr lang="en-US" dirty="0"/>
              <a:t>(4), 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Clark, L., &amp; Nellist, P. D. (2025). Electron Ptychography. </a:t>
            </a:r>
            <a:r>
              <a:rPr lang="en-US" i="1" dirty="0" err="1"/>
              <a:t>arXiv</a:t>
            </a:r>
            <a:r>
              <a:rPr lang="en-US" i="1"/>
              <a:t> preprint arXiv:2503.10917</a:t>
            </a:r>
            <a:r>
              <a:rPr lang="en-US"/>
              <a: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Zhu, X., Hitchcock, A. P., </a:t>
            </a:r>
            <a:r>
              <a:rPr lang="en-US" dirty="0" err="1"/>
              <a:t>Bazylinski</a:t>
            </a:r>
            <a:r>
              <a:rPr lang="en-US" dirty="0"/>
              <a:t>, D. A., Denes, P., Joseph, J., Lins, U., ... &amp; Shapiro, D. A. (2016). Measuring spectroscopy and magnetism of extracted and intracellular magnetosomes using soft X-ray ptychography. </a:t>
            </a:r>
            <a:r>
              <a:rPr lang="en-US" i="1" dirty="0"/>
              <a:t>Proceedings of the National Academy of Sciences</a:t>
            </a:r>
            <a:r>
              <a:rPr lang="en-US" dirty="0"/>
              <a:t>, </a:t>
            </a:r>
            <a:r>
              <a:rPr lang="en-US" i="1" dirty="0"/>
              <a:t>113</a:t>
            </a:r>
            <a:r>
              <a:rPr lang="en-US" dirty="0"/>
              <a:t>(51), E8219-E8227.</a:t>
            </a:r>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11</a:t>
            </a:fld>
            <a:endParaRPr lang="en-US"/>
          </a:p>
        </p:txBody>
      </p:sp>
    </p:spTree>
    <p:extLst>
      <p:ext uri="{BB962C8B-B14F-4D97-AF65-F5344CB8AC3E}">
        <p14:creationId xmlns:p14="http://schemas.microsoft.com/office/powerpoint/2010/main" val="3157187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Diagram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Treiman, A.H., LaManna, J.M., Hussey, D.S., DeClue, I. and </a:t>
            </a:r>
            <a:r>
              <a:rPr lang="en-US" sz="1200" kern="1200" dirty="0" err="1">
                <a:solidFill>
                  <a:schemeClr val="tx1"/>
                </a:solidFill>
                <a:effectLst/>
                <a:latin typeface="+mn-lt"/>
                <a:ea typeface="+mn-ea"/>
                <a:cs typeface="+mn-cs"/>
              </a:rPr>
              <a:t>Anovitz</a:t>
            </a:r>
            <a:r>
              <a:rPr lang="en-US" sz="1200" kern="1200" dirty="0">
                <a:solidFill>
                  <a:schemeClr val="tx1"/>
                </a:solidFill>
                <a:effectLst/>
                <a:latin typeface="+mn-lt"/>
                <a:ea typeface="+mn-ea"/>
                <a:cs typeface="+mn-cs"/>
              </a:rPr>
              <a:t>, L.M., 2022. Coordinated Neutron and x‐ray computed tomography of meteorites: Detection and distribution of hydrogen‐bearing materials. Meteoritics &amp; Planetary Science, 57(10), pp.</a:t>
            </a:r>
            <a:r>
              <a:rPr lang="en-US" sz="1200" kern="1200" dirty="0">
                <a:solidFill>
                  <a:schemeClr val="tx1"/>
                </a:solidFill>
                <a:effectLst/>
                <a:latin typeface="+mn-lt"/>
                <a:ea typeface="+mn-ea"/>
                <a:cs typeface="+mn-cs"/>
                <a:hlinkClick r:id="rId3"/>
              </a:rPr>
              <a:t>1820-1835</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13</a:t>
            </a:fld>
            <a:endParaRPr lang="en-US"/>
          </a:p>
        </p:txBody>
      </p:sp>
    </p:spTree>
    <p:extLst>
      <p:ext uri="{BB962C8B-B14F-4D97-AF65-F5344CB8AC3E}">
        <p14:creationId xmlns:p14="http://schemas.microsoft.com/office/powerpoint/2010/main" val="13658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from NIST – National Center for Neutron Research – Neutron Imaging Facility </a:t>
            </a:r>
          </a:p>
          <a:p>
            <a:endParaRPr lang="en-US" dirty="0"/>
          </a:p>
          <a:p>
            <a:r>
              <a:rPr lang="en-US" dirty="0"/>
              <a:t>https://</a:t>
            </a:r>
            <a:r>
              <a:rPr lang="en-US" dirty="0" err="1"/>
              <a:t>www.nist.gov</a:t>
            </a:r>
            <a:r>
              <a:rPr lang="en-US" dirty="0"/>
              <a:t>/laboratories/tools-instruments/neutron-imaging-facility-</a:t>
            </a:r>
            <a:r>
              <a:rPr lang="en-US" dirty="0" err="1"/>
              <a:t>nif</a:t>
            </a:r>
            <a:endParaRPr lang="en-US" dirty="0"/>
          </a:p>
          <a:p>
            <a:r>
              <a:rPr lang="en-US" dirty="0"/>
              <a:t>https://</a:t>
            </a:r>
            <a:r>
              <a:rPr lang="en-US" dirty="0" err="1"/>
              <a:t>www.nist.gov</a:t>
            </a:r>
            <a:r>
              <a:rPr lang="en-US" dirty="0"/>
              <a:t>/programs-projects/imaging-neutron-and-x-ray-tomography-next-system </a:t>
            </a:r>
          </a:p>
        </p:txBody>
      </p:sp>
      <p:sp>
        <p:nvSpPr>
          <p:cNvPr id="4" name="Slide Number Placeholder 3"/>
          <p:cNvSpPr>
            <a:spLocks noGrp="1"/>
          </p:cNvSpPr>
          <p:nvPr>
            <p:ph type="sldNum" sz="quarter" idx="5"/>
          </p:nvPr>
        </p:nvSpPr>
        <p:spPr/>
        <p:txBody>
          <a:bodyPr/>
          <a:lstStyle/>
          <a:p>
            <a:fld id="{D1E7C1D4-065B-664B-99EA-A0830C927CD2}" type="slidenum">
              <a:rPr lang="en-US" smtClean="0"/>
              <a:t>14</a:t>
            </a:fld>
            <a:endParaRPr lang="en-US"/>
          </a:p>
        </p:txBody>
      </p:sp>
    </p:spTree>
    <p:extLst>
      <p:ext uri="{BB962C8B-B14F-4D97-AF65-F5344CB8AC3E}">
        <p14:creationId xmlns:p14="http://schemas.microsoft.com/office/powerpoint/2010/main" val="237389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Jake </a:t>
            </a:r>
            <a:r>
              <a:rPr lang="en-US" dirty="0" err="1"/>
              <a:t>Lamanna</a:t>
            </a:r>
            <a:r>
              <a:rPr lang="en-US" dirty="0"/>
              <a:t> 2014 presentation.</a:t>
            </a:r>
          </a:p>
        </p:txBody>
      </p:sp>
      <p:sp>
        <p:nvSpPr>
          <p:cNvPr id="4" name="Slide Number Placeholder 3"/>
          <p:cNvSpPr>
            <a:spLocks noGrp="1"/>
          </p:cNvSpPr>
          <p:nvPr>
            <p:ph type="sldNum" sz="quarter" idx="10"/>
          </p:nvPr>
        </p:nvSpPr>
        <p:spPr/>
        <p:txBody>
          <a:bodyPr/>
          <a:lstStyle/>
          <a:p>
            <a:fld id="{66DBCFDD-2C4F-D744-963B-EFA098D53D94}" type="slidenum">
              <a:rPr lang="en-US" smtClean="0"/>
              <a:t>15</a:t>
            </a:fld>
            <a:endParaRPr lang="en-US"/>
          </a:p>
        </p:txBody>
      </p:sp>
    </p:spTree>
    <p:extLst>
      <p:ext uri="{BB962C8B-B14F-4D97-AF65-F5344CB8AC3E}">
        <p14:creationId xmlns:p14="http://schemas.microsoft.com/office/powerpoint/2010/main" val="14165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Zambrano, M., Hameed, F., Anders, K., Mancini, L., &amp; Tondi, E. (2019). Implementation of dynamic neutron radiography and integrated X-ray and neutron tomography in porous carbonate reservoir rocks. </a:t>
            </a:r>
            <a:r>
              <a:rPr lang="en-US" i="1" dirty="0"/>
              <a:t>Frontiers in Earth Science</a:t>
            </a:r>
            <a:r>
              <a:rPr lang="en-US" dirty="0"/>
              <a:t>, </a:t>
            </a:r>
            <a:r>
              <a:rPr lang="en-US" i="1" dirty="0"/>
              <a:t>7</a:t>
            </a:r>
            <a:r>
              <a:rPr lang="en-US" dirty="0"/>
              <a:t>, 329.</a:t>
            </a:r>
          </a:p>
        </p:txBody>
      </p:sp>
      <p:sp>
        <p:nvSpPr>
          <p:cNvPr id="4" name="Slide Number Placeholder 3"/>
          <p:cNvSpPr>
            <a:spLocks noGrp="1"/>
          </p:cNvSpPr>
          <p:nvPr>
            <p:ph type="sldNum" sz="quarter" idx="5"/>
          </p:nvPr>
        </p:nvSpPr>
        <p:spPr/>
        <p:txBody>
          <a:bodyPr/>
          <a:lstStyle/>
          <a:p>
            <a:fld id="{D1E7C1D4-065B-664B-99EA-A0830C927CD2}" type="slidenum">
              <a:rPr lang="en-US" smtClean="0"/>
              <a:t>16</a:t>
            </a:fld>
            <a:endParaRPr lang="en-US"/>
          </a:p>
        </p:txBody>
      </p:sp>
    </p:spTree>
    <p:extLst>
      <p:ext uri="{BB962C8B-B14F-4D97-AF65-F5344CB8AC3E}">
        <p14:creationId xmlns:p14="http://schemas.microsoft.com/office/powerpoint/2010/main" val="17997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Williams, G.J., Aufderheide, M., Champley, K.M., Djordjević, B.Z., Ma, T., Ryan, C., Simpson, R.A. and Wilks, S.C., 2022. Dual-energy fast neutron imaging using tunable short-pulse laser-driven sources. Review of Scientific Instruments, 93(9).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Vitucci, G., Minniti, T., Di Martino, D., Musa, M., Gori, L., Micieli, D., ... &amp; </a:t>
            </a:r>
            <a:r>
              <a:rPr lang="en-US" dirty="0" err="1"/>
              <a:t>Gorini</a:t>
            </a:r>
            <a:r>
              <a:rPr lang="en-US" dirty="0"/>
              <a:t>, G. (2018). Energy-resolved neutron tomography of an unconventional cultured pearl at a pulsed spallation source using a microchannel plate camera. </a:t>
            </a:r>
            <a:r>
              <a:rPr lang="en-US" i="1" dirty="0"/>
              <a:t>Microchemical Journal</a:t>
            </a:r>
            <a:r>
              <a:rPr lang="en-US" dirty="0"/>
              <a:t>, </a:t>
            </a:r>
            <a:r>
              <a:rPr lang="en-US" i="1" dirty="0"/>
              <a:t>137</a:t>
            </a:r>
            <a:r>
              <a:rPr lang="en-US" dirty="0"/>
              <a:t>, 473-479.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Tremsin</a:t>
            </a:r>
            <a:r>
              <a:rPr lang="en-US" dirty="0"/>
              <a:t>, A. S., Vogel, S. C., Mocko, M., Bourke, M. A. M., Yuan, V., Nelson, R. O., ... &amp; Feller, W. B. (2013). Energy resolved neutron radiography at LANSCE pulsed neutron facility. </a:t>
            </a:r>
            <a:r>
              <a:rPr lang="en-US" i="1" dirty="0"/>
              <a:t>Neutron News</a:t>
            </a:r>
            <a:r>
              <a:rPr lang="en-US" dirty="0"/>
              <a:t>, </a:t>
            </a:r>
            <a:r>
              <a:rPr lang="en-US" i="1" dirty="0"/>
              <a:t>24</a:t>
            </a:r>
            <a:r>
              <a:rPr lang="en-US" dirty="0"/>
              <a:t>(4), 28-32.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https://</a:t>
            </a:r>
            <a:r>
              <a:rPr lang="en-US" dirty="0" err="1"/>
              <a:t>lansce.lanl.gov</a:t>
            </a:r>
            <a:r>
              <a:rPr lang="en-US" dirty="0"/>
              <a:t>/facilities/</a:t>
            </a:r>
            <a:r>
              <a:rPr lang="en-US" dirty="0" err="1"/>
              <a:t>lujan</a:t>
            </a:r>
            <a:r>
              <a:rPr lang="en-US" dirty="0"/>
              <a:t>/instruments/fp-5/</a:t>
            </a:r>
            <a:r>
              <a:rPr lang="en-US" dirty="0" err="1"/>
              <a:t>index.php</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17</a:t>
            </a:fld>
            <a:endParaRPr lang="en-US"/>
          </a:p>
        </p:txBody>
      </p:sp>
    </p:spTree>
    <p:extLst>
      <p:ext uri="{BB962C8B-B14F-4D97-AF65-F5344CB8AC3E}">
        <p14:creationId xmlns:p14="http://schemas.microsoft.com/office/powerpoint/2010/main" val="3728430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0018-0B40-FE21-F337-0D2D73712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B939E3-D310-0C18-A1D4-960C1B46B1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68EE3-B809-F31A-CBAE-8D60F5AC0E85}"/>
              </a:ext>
            </a:extLst>
          </p:cNvPr>
          <p:cNvSpPr>
            <a:spLocks noGrp="1"/>
          </p:cNvSpPr>
          <p:nvPr>
            <p:ph type="body" idx="1"/>
          </p:nvPr>
        </p:nvSpPr>
        <p:spPr/>
        <p:txBody>
          <a:bodyPr/>
          <a:lstStyle/>
          <a:p>
            <a:r>
              <a:rPr lang="en-US" dirty="0"/>
              <a:t>Images from NIST – National Center for Neutron Research – Neutron Imaging Facility </a:t>
            </a:r>
          </a:p>
          <a:p>
            <a:endParaRPr lang="en-US" dirty="0"/>
          </a:p>
          <a:p>
            <a:r>
              <a:rPr lang="en-US" dirty="0"/>
              <a:t>https://</a:t>
            </a:r>
            <a:r>
              <a:rPr lang="en-US" dirty="0" err="1"/>
              <a:t>www.nist.gov</a:t>
            </a:r>
            <a:r>
              <a:rPr lang="en-US" dirty="0"/>
              <a:t>/laboratories/tools-instruments/neutron-imaging-facility-</a:t>
            </a:r>
            <a:r>
              <a:rPr lang="en-US" dirty="0" err="1"/>
              <a:t>nif</a:t>
            </a:r>
            <a:endParaRPr lang="en-US" dirty="0"/>
          </a:p>
          <a:p>
            <a:r>
              <a:rPr lang="en-US" dirty="0"/>
              <a:t>https://</a:t>
            </a:r>
            <a:r>
              <a:rPr lang="en-US" dirty="0" err="1"/>
              <a:t>www.nist.gov</a:t>
            </a:r>
            <a:r>
              <a:rPr lang="en-US" dirty="0"/>
              <a:t>/programs-projects/imaging-neutron-and-x-ray-tomography-next-system </a:t>
            </a:r>
          </a:p>
        </p:txBody>
      </p:sp>
      <p:sp>
        <p:nvSpPr>
          <p:cNvPr id="4" name="Slide Number Placeholder 3">
            <a:extLst>
              <a:ext uri="{FF2B5EF4-FFF2-40B4-BE49-F238E27FC236}">
                <a16:creationId xmlns:a16="http://schemas.microsoft.com/office/drawing/2014/main" id="{840E8E50-5428-D495-AEFA-A045B56CA0C7}"/>
              </a:ext>
            </a:extLst>
          </p:cNvPr>
          <p:cNvSpPr>
            <a:spLocks noGrp="1"/>
          </p:cNvSpPr>
          <p:nvPr>
            <p:ph type="sldNum" sz="quarter" idx="5"/>
          </p:nvPr>
        </p:nvSpPr>
        <p:spPr/>
        <p:txBody>
          <a:bodyPr/>
          <a:lstStyle/>
          <a:p>
            <a:fld id="{D1E7C1D4-065B-664B-99EA-A0830C927CD2}" type="slidenum">
              <a:rPr lang="en-US" smtClean="0"/>
              <a:t>20</a:t>
            </a:fld>
            <a:endParaRPr lang="en-US"/>
          </a:p>
        </p:txBody>
      </p:sp>
    </p:spTree>
    <p:extLst>
      <p:ext uri="{BB962C8B-B14F-4D97-AF65-F5344CB8AC3E}">
        <p14:creationId xmlns:p14="http://schemas.microsoft.com/office/powerpoint/2010/main" val="2700211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LaManna, J. M., Hussey, D. S., DiStefano, V. H., Baltic, E., &amp; Jacobson, D. L. (2020, September). NIST NeXT: a system for truly simultaneous neutron and x-ray tomography.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a:t>
            </a:r>
            <a:r>
              <a:rPr lang="en-US" i="1" dirty="0"/>
              <a:t>Hard X-Ray, Gamma-Ray, and Neutron Detector Physics XXII</a:t>
            </a:r>
            <a:r>
              <a:rPr lang="en-US" dirty="0"/>
              <a:t> (Vol. 11494, pp. 61-71). SPIE. . Figs 4 &amp; </a:t>
            </a:r>
            <a:r>
              <a:rPr lang="en-US"/>
              <a:t>5..</a:t>
            </a:r>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21</a:t>
            </a:fld>
            <a:endParaRPr lang="en-US"/>
          </a:p>
        </p:txBody>
      </p:sp>
    </p:spTree>
    <p:extLst>
      <p:ext uri="{BB962C8B-B14F-4D97-AF65-F5344CB8AC3E}">
        <p14:creationId xmlns:p14="http://schemas.microsoft.com/office/powerpoint/2010/main" val="3318793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Treiman, A. H. (2005). The nakhlite meteorites: Augite-rich igneous rocks from Mars. </a:t>
            </a:r>
            <a:r>
              <a:rPr lang="en-US" i="1" dirty="0"/>
              <a:t>Geochemistry</a:t>
            </a:r>
            <a:r>
              <a:rPr lang="en-US" dirty="0"/>
              <a:t>, </a:t>
            </a:r>
            <a:r>
              <a:rPr lang="en-US" i="1" dirty="0"/>
              <a:t>65</a:t>
            </a:r>
            <a:r>
              <a:rPr lang="en-US" dirty="0"/>
              <a:t>(3), 203-270.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Martell, J., </a:t>
            </a:r>
            <a:r>
              <a:rPr lang="en-US" sz="1200" kern="1200" dirty="0" err="1">
                <a:solidFill>
                  <a:schemeClr val="tx1"/>
                </a:solidFill>
                <a:effectLst/>
                <a:latin typeface="+mn-lt"/>
                <a:ea typeface="+mn-ea"/>
                <a:cs typeface="+mn-cs"/>
              </a:rPr>
              <a:t>Alwmark</a:t>
            </a:r>
            <a:r>
              <a:rPr lang="en-US" sz="1200" kern="1200" dirty="0">
                <a:solidFill>
                  <a:schemeClr val="tx1"/>
                </a:solidFill>
                <a:effectLst/>
                <a:latin typeface="+mn-lt"/>
                <a:ea typeface="+mn-ea"/>
                <a:cs typeface="+mn-cs"/>
              </a:rPr>
              <a:t>, C., Daly, L., Hall, S., </a:t>
            </a:r>
            <a:r>
              <a:rPr lang="en-US" sz="1200" kern="1200" dirty="0" err="1">
                <a:solidFill>
                  <a:schemeClr val="tx1"/>
                </a:solidFill>
                <a:effectLst/>
                <a:latin typeface="+mn-lt"/>
                <a:ea typeface="+mn-ea"/>
                <a:cs typeface="+mn-cs"/>
              </a:rPr>
              <a:t>Alwmark</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Woracek</a:t>
            </a:r>
            <a:r>
              <a:rPr lang="en-US" sz="1200" kern="1200" dirty="0">
                <a:solidFill>
                  <a:schemeClr val="tx1"/>
                </a:solidFill>
                <a:effectLst/>
                <a:latin typeface="+mn-lt"/>
                <a:ea typeface="+mn-ea"/>
                <a:cs typeface="+mn-cs"/>
              </a:rPr>
              <a:t>, R., Hektor, J., Helfen, L., </a:t>
            </a:r>
            <a:r>
              <a:rPr lang="en-US" sz="1200" kern="1200" dirty="0" err="1">
                <a:solidFill>
                  <a:schemeClr val="tx1"/>
                </a:solidFill>
                <a:effectLst/>
                <a:latin typeface="+mn-lt"/>
                <a:ea typeface="+mn-ea"/>
                <a:cs typeface="+mn-cs"/>
              </a:rPr>
              <a:t>Tengattini</a:t>
            </a:r>
            <a:r>
              <a:rPr lang="en-US" sz="1200" kern="1200" dirty="0">
                <a:solidFill>
                  <a:schemeClr val="tx1"/>
                </a:solidFill>
                <a:effectLst/>
                <a:latin typeface="+mn-lt"/>
                <a:ea typeface="+mn-ea"/>
                <a:cs typeface="+mn-cs"/>
              </a:rPr>
              <a:t>, A. and Lee, M., 2022. The scale of a martian hydrothermal system explored using combined neutron and x-ray tomography. Science Advances, 8(19), p.eabn3044.</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Treiman, A.H., LaManna, J.M., Hussey, D.S., DeClue, I. and </a:t>
            </a:r>
            <a:r>
              <a:rPr lang="en-US" sz="1200" kern="1200" dirty="0" err="1">
                <a:solidFill>
                  <a:schemeClr val="tx1"/>
                </a:solidFill>
                <a:effectLst/>
                <a:latin typeface="+mn-lt"/>
                <a:ea typeface="+mn-ea"/>
                <a:cs typeface="+mn-cs"/>
              </a:rPr>
              <a:t>Anovitz</a:t>
            </a:r>
            <a:r>
              <a:rPr lang="en-US" sz="1200" kern="1200" dirty="0">
                <a:solidFill>
                  <a:schemeClr val="tx1"/>
                </a:solidFill>
                <a:effectLst/>
                <a:latin typeface="+mn-lt"/>
                <a:ea typeface="+mn-ea"/>
                <a:cs typeface="+mn-cs"/>
              </a:rPr>
              <a:t>, L.M., 2022. Coordinated Neutron and x‐ray computed tomography of meteorites: Detection and distribution of hydrogen‐bearing materials. Meteoritics &amp; Planetary Science, 57(10), pp.</a:t>
            </a:r>
            <a:r>
              <a:rPr lang="en-US" sz="1200" kern="1200" dirty="0">
                <a:solidFill>
                  <a:schemeClr val="tx1"/>
                </a:solidFill>
                <a:effectLst/>
                <a:latin typeface="+mn-lt"/>
                <a:ea typeface="+mn-ea"/>
                <a:cs typeface="+mn-cs"/>
                <a:hlinkClick r:id="rId3"/>
              </a:rPr>
              <a:t>1820-1835</a:t>
            </a:r>
            <a:r>
              <a:rPr lang="en-US" sz="1200" kern="1200" dirty="0">
                <a:solidFill>
                  <a:schemeClr val="tx1"/>
                </a:solidFill>
                <a:effectLst/>
                <a:latin typeface="+mn-lt"/>
                <a:ea typeface="+mn-ea"/>
                <a:cs typeface="+mn-cs"/>
              </a:rPr>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Martell, J., </a:t>
            </a:r>
            <a:r>
              <a:rPr lang="en-US" sz="1200" kern="1200" dirty="0" err="1">
                <a:solidFill>
                  <a:schemeClr val="tx1"/>
                </a:solidFill>
                <a:effectLst/>
                <a:latin typeface="+mn-lt"/>
                <a:ea typeface="+mn-ea"/>
                <a:cs typeface="+mn-cs"/>
              </a:rPr>
              <a:t>Alwmark</a:t>
            </a:r>
            <a:r>
              <a:rPr lang="en-US" sz="1200" kern="1200" dirty="0">
                <a:solidFill>
                  <a:schemeClr val="tx1"/>
                </a:solidFill>
                <a:effectLst/>
                <a:latin typeface="+mn-lt"/>
                <a:ea typeface="+mn-ea"/>
                <a:cs typeface="+mn-cs"/>
              </a:rPr>
              <a:t>, C., </a:t>
            </a:r>
            <a:r>
              <a:rPr lang="en-US" sz="1200" kern="1200" dirty="0" err="1">
                <a:solidFill>
                  <a:schemeClr val="tx1"/>
                </a:solidFill>
                <a:effectLst/>
                <a:latin typeface="+mn-lt"/>
                <a:ea typeface="+mn-ea"/>
                <a:cs typeface="+mn-cs"/>
              </a:rPr>
              <a:t>Woracek</a:t>
            </a:r>
            <a:r>
              <a:rPr lang="en-US" sz="1200" kern="1200" dirty="0">
                <a:solidFill>
                  <a:schemeClr val="tx1"/>
                </a:solidFill>
                <a:effectLst/>
                <a:latin typeface="+mn-lt"/>
                <a:ea typeface="+mn-ea"/>
                <a:cs typeface="+mn-cs"/>
              </a:rPr>
              <a:t>, R., </a:t>
            </a:r>
            <a:r>
              <a:rPr lang="en-US" sz="1200" kern="1200" dirty="0" err="1">
                <a:solidFill>
                  <a:schemeClr val="tx1"/>
                </a:solidFill>
                <a:effectLst/>
                <a:latin typeface="+mn-lt"/>
                <a:ea typeface="+mn-ea"/>
                <a:cs typeface="+mn-cs"/>
              </a:rPr>
              <a:t>Alwmark</a:t>
            </a:r>
            <a:r>
              <a:rPr lang="en-US" sz="1200" kern="1200" dirty="0">
                <a:solidFill>
                  <a:schemeClr val="tx1"/>
                </a:solidFill>
                <a:effectLst/>
                <a:latin typeface="+mn-lt"/>
                <a:ea typeface="+mn-ea"/>
                <a:cs typeface="+mn-cs"/>
              </a:rPr>
              <a:t>, S., Hall, S., </a:t>
            </a:r>
            <a:r>
              <a:rPr lang="en-US" sz="1200" kern="1200" dirty="0" err="1">
                <a:solidFill>
                  <a:schemeClr val="tx1"/>
                </a:solidFill>
                <a:effectLst/>
                <a:latin typeface="+mn-lt"/>
                <a:ea typeface="+mn-ea"/>
                <a:cs typeface="+mn-cs"/>
              </a:rPr>
              <a:t>Ferrière</a:t>
            </a:r>
            <a:r>
              <a:rPr lang="en-US" sz="1200" kern="1200" dirty="0">
                <a:solidFill>
                  <a:schemeClr val="tx1"/>
                </a:solidFill>
                <a:effectLst/>
                <a:latin typeface="+mn-lt"/>
                <a:ea typeface="+mn-ea"/>
                <a:cs typeface="+mn-cs"/>
              </a:rPr>
              <a:t>, L., Daly, L., Koch, C.B., Hektor, J., Johansson, S. and Helfen, L., 2024. Combined neutron and x‐ray tomography—A versatile and non‐destructive tool in planetary geosciences. Journal of Geophysical Research: Planets, 129(2), p.e2023JE008222.</a:t>
            </a:r>
          </a:p>
          <a:p>
            <a:endParaRPr lang="en-US" dirty="0"/>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22</a:t>
            </a:fld>
            <a:endParaRPr lang="en-US"/>
          </a:p>
        </p:txBody>
      </p:sp>
    </p:spTree>
    <p:extLst>
      <p:ext uri="{BB962C8B-B14F-4D97-AF65-F5344CB8AC3E}">
        <p14:creationId xmlns:p14="http://schemas.microsoft.com/office/powerpoint/2010/main" val="214712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Fedrigo</a:t>
            </a:r>
            <a:r>
              <a:rPr lang="en-US" dirty="0"/>
              <a:t>, A., Marstal, K., Bender Koch, C., Andersen Dahl, V., Bjorholm Dahl, A., Lyksborg, M., ... &amp; Strobl, M. (2018). Investigation of a </a:t>
            </a:r>
            <a:r>
              <a:rPr lang="en-US" dirty="0" err="1"/>
              <a:t>Monturaqui</a:t>
            </a:r>
            <a:r>
              <a:rPr lang="en-US" dirty="0"/>
              <a:t> impactite by means of bi-modal X-ray and neutron tomography. </a:t>
            </a:r>
            <a:r>
              <a:rPr lang="en-US" i="1" dirty="0"/>
              <a:t>Journal of Imaging</a:t>
            </a:r>
            <a:r>
              <a:rPr lang="en-US" dirty="0"/>
              <a:t>, </a:t>
            </a:r>
            <a:r>
              <a:rPr lang="en-US" i="1" dirty="0"/>
              <a:t>4</a:t>
            </a:r>
            <a:r>
              <a:rPr lang="en-US" dirty="0"/>
              <a:t>(5), 72.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1E7C1D4-065B-664B-99EA-A0830C927CD2}" type="slidenum">
              <a:rPr lang="en-US" smtClean="0"/>
              <a:t>23</a:t>
            </a:fld>
            <a:endParaRPr lang="en-US"/>
          </a:p>
        </p:txBody>
      </p:sp>
    </p:spTree>
    <p:extLst>
      <p:ext uri="{BB962C8B-B14F-4D97-AF65-F5344CB8AC3E}">
        <p14:creationId xmlns:p14="http://schemas.microsoft.com/office/powerpoint/2010/main" val="3714148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Ade, H., &amp; Hsiao, B. (1993). X-ray linear dichroism microscopy. </a:t>
            </a:r>
            <a:r>
              <a:rPr lang="en-US" i="1" dirty="0"/>
              <a:t>Science</a:t>
            </a:r>
            <a:r>
              <a:rPr lang="en-US" dirty="0"/>
              <a:t>, </a:t>
            </a:r>
            <a:r>
              <a:rPr lang="en-US" i="1" dirty="0"/>
              <a:t>262</a:t>
            </a:r>
            <a:r>
              <a:rPr lang="en-US" dirty="0"/>
              <a:t>(5138), 1427-1429.</a:t>
            </a:r>
          </a:p>
          <a:p>
            <a:endParaRPr lang="en-US" dirty="0"/>
          </a:p>
          <a:p>
            <a:r>
              <a:rPr lang="en-US" dirty="0"/>
              <a:t>Dyar, M. D., Gunter, M. E., Delaney, J. S., Lanzarotti, A., &amp; Sutton, S. R. (2002). Systematics in the structure and XANES spectra of pyroxenes, amphiboles, and micas as derived from oriented single crystals. </a:t>
            </a:r>
            <a:r>
              <a:rPr lang="en-US" i="1" dirty="0"/>
              <a:t>The Canadian Mineralogist</a:t>
            </a:r>
            <a:r>
              <a:rPr lang="en-US" dirty="0"/>
              <a:t>, </a:t>
            </a:r>
            <a:r>
              <a:rPr lang="en-US" i="1" dirty="0"/>
              <a:t>40</a:t>
            </a:r>
            <a:r>
              <a:rPr lang="en-US" dirty="0"/>
              <a:t>(5), 1375-1393.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Apseros</a:t>
            </a:r>
            <a:r>
              <a:rPr lang="en-US" dirty="0"/>
              <a:t>, A., </a:t>
            </a:r>
            <a:r>
              <a:rPr lang="en-US" dirty="0" err="1"/>
              <a:t>Scagnoli</a:t>
            </a:r>
            <a:r>
              <a:rPr lang="en-US" dirty="0"/>
              <a:t>, V., Holler, M., Guizar-Sicairos, M., Gao, Z., Appel, C., ... &amp; Ihli, J. (2024). X-ray linear dichroic tomography of crystallographic and topological defects. </a:t>
            </a:r>
            <a:r>
              <a:rPr lang="en-US" i="1" dirty="0"/>
              <a:t>Nature</a:t>
            </a:r>
            <a:r>
              <a:rPr lang="en-US" dirty="0"/>
              <a:t>, </a:t>
            </a:r>
            <a:r>
              <a:rPr lang="en-US" i="1" dirty="0"/>
              <a:t>636</a:t>
            </a:r>
            <a:r>
              <a:rPr lang="en-US" dirty="0"/>
              <a:t>(8042), 354-360.</a:t>
            </a:r>
          </a:p>
          <a:p>
            <a:endParaRPr lang="en-US" dirty="0"/>
          </a:p>
        </p:txBody>
      </p:sp>
      <p:sp>
        <p:nvSpPr>
          <p:cNvPr id="4" name="Slide Number Placeholder 3"/>
          <p:cNvSpPr>
            <a:spLocks noGrp="1"/>
          </p:cNvSpPr>
          <p:nvPr>
            <p:ph type="sldNum" sz="quarter" idx="5"/>
          </p:nvPr>
        </p:nvSpPr>
        <p:spPr/>
        <p:txBody>
          <a:bodyPr/>
          <a:lstStyle/>
          <a:p>
            <a:fld id="{D1E7C1D4-065B-664B-99EA-A0830C927CD2}" type="slidenum">
              <a:rPr lang="en-US" smtClean="0"/>
              <a:t>26</a:t>
            </a:fld>
            <a:endParaRPr lang="en-US"/>
          </a:p>
        </p:txBody>
      </p:sp>
    </p:spTree>
    <p:extLst>
      <p:ext uri="{BB962C8B-B14F-4D97-AF65-F5344CB8AC3E}">
        <p14:creationId xmlns:p14="http://schemas.microsoft.com/office/powerpoint/2010/main" val="33112003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9/22/26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6.png"/><Relationship Id="rId2" Type="http://schemas.openxmlformats.org/officeDocument/2006/relationships/video" Target="../media/media3.mpg"/><Relationship Id="rId1" Type="http://schemas.microsoft.com/office/2007/relationships/media" Target="../media/media3.mp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hyperlink" Target="https://www.isrdrcn.org/wp-content/uploads/2023/08/July27_T3_LaManna.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37.jpe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tel:1820-1835"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ov"/><Relationship Id="rId1" Type="http://schemas.microsoft.com/office/2007/relationships/media" Target="../media/media5.mov"/><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8A79C-BBB1-2B1B-899B-EF89D052839B}"/>
              </a:ext>
            </a:extLst>
          </p:cNvPr>
          <p:cNvSpPr>
            <a:spLocks noGrp="1"/>
          </p:cNvSpPr>
          <p:nvPr>
            <p:ph type="ctrTitle"/>
          </p:nvPr>
        </p:nvSpPr>
        <p:spPr>
          <a:xfrm>
            <a:off x="2837793" y="1568961"/>
            <a:ext cx="8963463" cy="1010161"/>
          </a:xfrm>
        </p:spPr>
        <p:txBody>
          <a:bodyPr/>
          <a:lstStyle/>
          <a:p>
            <a:r>
              <a:rPr lang="en-US" dirty="0" err="1"/>
              <a:t>Tomographies</a:t>
            </a:r>
            <a:r>
              <a:rPr lang="en-US" dirty="0"/>
              <a:t> Beyond  x-rays</a:t>
            </a:r>
          </a:p>
        </p:txBody>
      </p:sp>
      <p:sp>
        <p:nvSpPr>
          <p:cNvPr id="3" name="Subtitle 2">
            <a:extLst>
              <a:ext uri="{FF2B5EF4-FFF2-40B4-BE49-F238E27FC236}">
                <a16:creationId xmlns:a16="http://schemas.microsoft.com/office/drawing/2014/main" id="{27F4827C-1B30-1F6E-24D2-4E1F73717C89}"/>
              </a:ext>
            </a:extLst>
          </p:cNvPr>
          <p:cNvSpPr>
            <a:spLocks noGrp="1"/>
          </p:cNvSpPr>
          <p:nvPr>
            <p:ph type="subTitle" idx="1"/>
          </p:nvPr>
        </p:nvSpPr>
        <p:spPr>
          <a:xfrm>
            <a:off x="1443210" y="4385732"/>
            <a:ext cx="9716915" cy="1405467"/>
          </a:xfrm>
        </p:spPr>
        <p:txBody>
          <a:bodyPr>
            <a:normAutofit/>
          </a:bodyPr>
          <a:lstStyle/>
          <a:p>
            <a:r>
              <a:rPr lang="en-US" sz="2800" dirty="0"/>
              <a:t>Emphasizing neutron  &amp; Electron-enabled </a:t>
            </a:r>
            <a:r>
              <a:rPr lang="en-US" sz="2800" dirty="0" err="1"/>
              <a:t>tomographies</a:t>
            </a:r>
            <a:endParaRPr lang="en-US" sz="2800" dirty="0"/>
          </a:p>
          <a:p>
            <a:endParaRPr lang="en-US" dirty="0"/>
          </a:p>
          <a:p>
            <a:r>
              <a:rPr lang="en-US" dirty="0"/>
              <a:t>Allan Treiman, Lunar and Planetary Institute</a:t>
            </a:r>
          </a:p>
        </p:txBody>
      </p:sp>
    </p:spTree>
    <p:extLst>
      <p:ext uri="{BB962C8B-B14F-4D97-AF65-F5344CB8AC3E}">
        <p14:creationId xmlns:p14="http://schemas.microsoft.com/office/powerpoint/2010/main" val="147030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AD65-B1C1-306C-CAF0-5385122094E0}"/>
              </a:ext>
            </a:extLst>
          </p:cNvPr>
          <p:cNvSpPr>
            <a:spLocks noGrp="1"/>
          </p:cNvSpPr>
          <p:nvPr>
            <p:ph type="title"/>
          </p:nvPr>
        </p:nvSpPr>
        <p:spPr>
          <a:xfrm>
            <a:off x="685801" y="609601"/>
            <a:ext cx="10131425" cy="851338"/>
          </a:xfrm>
        </p:spPr>
        <p:txBody>
          <a:bodyPr/>
          <a:lstStyle/>
          <a:p>
            <a:r>
              <a:rPr lang="en-US" dirty="0"/>
              <a:t>Plan of Presentation</a:t>
            </a:r>
          </a:p>
        </p:txBody>
      </p:sp>
      <p:sp>
        <p:nvSpPr>
          <p:cNvPr id="3" name="Content Placeholder 2">
            <a:extLst>
              <a:ext uri="{FF2B5EF4-FFF2-40B4-BE49-F238E27FC236}">
                <a16:creationId xmlns:a16="http://schemas.microsoft.com/office/drawing/2014/main" id="{276CBC6D-C932-09BA-DBD3-64EC7E4B1A21}"/>
              </a:ext>
            </a:extLst>
          </p:cNvPr>
          <p:cNvSpPr>
            <a:spLocks noGrp="1"/>
          </p:cNvSpPr>
          <p:nvPr>
            <p:ph idx="1"/>
          </p:nvPr>
        </p:nvSpPr>
        <p:spPr>
          <a:xfrm>
            <a:off x="549167" y="1868798"/>
            <a:ext cx="9299025" cy="3649133"/>
          </a:xfrm>
        </p:spPr>
        <p:txBody>
          <a:bodyPr>
            <a:normAutofit fontScale="92500" lnSpcReduction="20000"/>
          </a:bodyPr>
          <a:lstStyle/>
          <a:p>
            <a:r>
              <a:rPr lang="en-US" sz="3200" dirty="0"/>
              <a:t>1. Requirements for tomographic reconstruction</a:t>
            </a:r>
          </a:p>
          <a:p>
            <a:r>
              <a:rPr lang="en-US" sz="3200" dirty="0"/>
              <a:t>2. Types of tomographic imaging</a:t>
            </a:r>
          </a:p>
          <a:p>
            <a:pPr lvl="1"/>
            <a:r>
              <a:rPr lang="en-US" sz="3000" dirty="0"/>
              <a:t>Quick look at synchrotron X-ray sources</a:t>
            </a:r>
          </a:p>
          <a:p>
            <a:pPr lvl="1"/>
            <a:r>
              <a:rPr lang="en-US" sz="3000" dirty="0"/>
              <a:t>Focus on tomography in electron microscopy</a:t>
            </a:r>
          </a:p>
          <a:p>
            <a:pPr lvl="1"/>
            <a:r>
              <a:rPr lang="en-US" sz="3000" dirty="0"/>
              <a:t>Focus on neutron tomography</a:t>
            </a:r>
          </a:p>
          <a:p>
            <a:r>
              <a:rPr lang="en-US" sz="3200" dirty="0"/>
              <a:t>3. Coordinated X-ray &amp; Neutron Tomography</a:t>
            </a:r>
          </a:p>
          <a:p>
            <a:pPr lvl="1"/>
            <a:r>
              <a:rPr lang="en-US" sz="2800" dirty="0"/>
              <a:t>Lab exercises </a:t>
            </a:r>
          </a:p>
          <a:p>
            <a:endParaRPr lang="en-US" dirty="0"/>
          </a:p>
        </p:txBody>
      </p:sp>
    </p:spTree>
    <p:extLst>
      <p:ext uri="{BB962C8B-B14F-4D97-AF65-F5344CB8AC3E}">
        <p14:creationId xmlns:p14="http://schemas.microsoft.com/office/powerpoint/2010/main" val="3694674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16B7-B561-233A-F435-4E0639FE12D4}"/>
              </a:ext>
            </a:extLst>
          </p:cNvPr>
          <p:cNvSpPr>
            <a:spLocks noGrp="1"/>
          </p:cNvSpPr>
          <p:nvPr>
            <p:ph type="title"/>
          </p:nvPr>
        </p:nvSpPr>
        <p:spPr>
          <a:xfrm>
            <a:off x="685801" y="609601"/>
            <a:ext cx="10654861" cy="944880"/>
          </a:xfrm>
        </p:spPr>
        <p:txBody>
          <a:bodyPr/>
          <a:lstStyle/>
          <a:p>
            <a:r>
              <a:rPr lang="en-US" dirty="0"/>
              <a:t>Requirements for Tomographic Reconstruction</a:t>
            </a:r>
          </a:p>
        </p:txBody>
      </p:sp>
      <p:sp>
        <p:nvSpPr>
          <p:cNvPr id="3" name="Content Placeholder 2">
            <a:extLst>
              <a:ext uri="{FF2B5EF4-FFF2-40B4-BE49-F238E27FC236}">
                <a16:creationId xmlns:a16="http://schemas.microsoft.com/office/drawing/2014/main" id="{877F3489-1364-021C-7F32-FCC72378C817}"/>
              </a:ext>
            </a:extLst>
          </p:cNvPr>
          <p:cNvSpPr>
            <a:spLocks noGrp="1"/>
          </p:cNvSpPr>
          <p:nvPr>
            <p:ph sz="half" idx="1"/>
          </p:nvPr>
        </p:nvSpPr>
        <p:spPr>
          <a:xfrm>
            <a:off x="685802" y="1474470"/>
            <a:ext cx="4995334" cy="4978881"/>
          </a:xfrm>
        </p:spPr>
        <p:txBody>
          <a:bodyPr>
            <a:normAutofit lnSpcReduction="10000"/>
          </a:bodyPr>
          <a:lstStyle/>
          <a:p>
            <a:pPr marL="0" indent="0">
              <a:spcAft>
                <a:spcPts val="400"/>
              </a:spcAft>
              <a:buNone/>
            </a:pPr>
            <a:r>
              <a:rPr lang="en-US" sz="3500" dirty="0"/>
              <a:t>1. Penetrating Radiation </a:t>
            </a:r>
          </a:p>
          <a:p>
            <a:pPr>
              <a:spcAft>
                <a:spcPts val="400"/>
              </a:spcAft>
            </a:pPr>
            <a:r>
              <a:rPr lang="en-US" sz="2000" dirty="0"/>
              <a:t>External source – Mostly what we consider</a:t>
            </a:r>
          </a:p>
          <a:p>
            <a:pPr lvl="1">
              <a:spcAft>
                <a:spcPts val="400"/>
              </a:spcAft>
            </a:pPr>
            <a:r>
              <a:rPr lang="en-US" dirty="0"/>
              <a:t>X-rays</a:t>
            </a:r>
          </a:p>
          <a:p>
            <a:pPr lvl="1">
              <a:spcAft>
                <a:spcPts val="400"/>
              </a:spcAft>
            </a:pPr>
            <a:r>
              <a:rPr lang="en-US" dirty="0"/>
              <a:t>Gamma-rays </a:t>
            </a:r>
          </a:p>
          <a:p>
            <a:pPr lvl="1">
              <a:spcAft>
                <a:spcPts val="400"/>
              </a:spcAft>
            </a:pPr>
            <a:r>
              <a:rPr lang="en-US" dirty="0"/>
              <a:t>Electrons</a:t>
            </a:r>
          </a:p>
          <a:p>
            <a:pPr lvl="1">
              <a:spcAft>
                <a:spcPts val="400"/>
              </a:spcAft>
            </a:pPr>
            <a:r>
              <a:rPr lang="en-US" dirty="0"/>
              <a:t>Neutrons</a:t>
            </a:r>
          </a:p>
          <a:p>
            <a:pPr lvl="1">
              <a:spcAft>
                <a:spcPts val="400"/>
              </a:spcAft>
            </a:pPr>
            <a:r>
              <a:rPr lang="en-US" dirty="0"/>
              <a:t>Muons</a:t>
            </a:r>
          </a:p>
          <a:p>
            <a:pPr lvl="1">
              <a:spcAft>
                <a:spcPts val="400"/>
              </a:spcAft>
            </a:pPr>
            <a:r>
              <a:rPr lang="en-US" dirty="0"/>
              <a:t>Cosmic rays </a:t>
            </a:r>
          </a:p>
          <a:p>
            <a:pPr lvl="1">
              <a:spcAft>
                <a:spcPts val="400"/>
              </a:spcAft>
            </a:pPr>
            <a:r>
              <a:rPr lang="en-US" dirty="0"/>
              <a:t>Neutrinos ?</a:t>
            </a:r>
          </a:p>
          <a:p>
            <a:pPr lvl="1">
              <a:spcAft>
                <a:spcPts val="400"/>
              </a:spcAft>
            </a:pPr>
            <a:r>
              <a:rPr lang="en-US" dirty="0"/>
              <a:t>Acoustic energy  (like seismic tomography)</a:t>
            </a:r>
          </a:p>
          <a:p>
            <a:r>
              <a:rPr lang="en-US" sz="2000" dirty="0"/>
              <a:t>Internal source</a:t>
            </a:r>
          </a:p>
          <a:p>
            <a:pPr lvl="1"/>
            <a:r>
              <a:rPr lang="en-US" dirty="0"/>
              <a:t>X-ray emission (XRF) induced by X-rays or electrons</a:t>
            </a:r>
          </a:p>
          <a:p>
            <a:pPr lvl="1"/>
            <a:r>
              <a:rPr lang="en-US" dirty="0"/>
              <a:t>Positron emission tomography (PET) </a:t>
            </a:r>
          </a:p>
          <a:p>
            <a:pPr lvl="1"/>
            <a:r>
              <a:rPr lang="en-US" dirty="0"/>
              <a:t>Neutron-induced gamma emission</a:t>
            </a:r>
          </a:p>
        </p:txBody>
      </p:sp>
      <p:sp>
        <p:nvSpPr>
          <p:cNvPr id="4" name="Content Placeholder 3">
            <a:extLst>
              <a:ext uri="{FF2B5EF4-FFF2-40B4-BE49-F238E27FC236}">
                <a16:creationId xmlns:a16="http://schemas.microsoft.com/office/drawing/2014/main" id="{DB343688-2C54-AC5A-68E0-5C693AD5D0AC}"/>
              </a:ext>
            </a:extLst>
          </p:cNvPr>
          <p:cNvSpPr>
            <a:spLocks noGrp="1"/>
          </p:cNvSpPr>
          <p:nvPr>
            <p:ph sz="half" idx="2"/>
          </p:nvPr>
        </p:nvSpPr>
        <p:spPr>
          <a:xfrm>
            <a:off x="6013231" y="1577004"/>
            <a:ext cx="4995332" cy="4214196"/>
          </a:xfrm>
        </p:spPr>
        <p:txBody>
          <a:bodyPr>
            <a:normAutofit lnSpcReduction="10000"/>
          </a:bodyPr>
          <a:lstStyle/>
          <a:p>
            <a:pPr marL="0" indent="0">
              <a:buNone/>
            </a:pPr>
            <a:r>
              <a:rPr lang="en-US" sz="3500" dirty="0"/>
              <a:t>2. Contrast Generation</a:t>
            </a:r>
          </a:p>
          <a:p>
            <a:pPr>
              <a:spcAft>
                <a:spcPts val="400"/>
              </a:spcAft>
            </a:pPr>
            <a:r>
              <a:rPr lang="en-US" sz="2000" dirty="0"/>
              <a:t>Differential attenuation by absorption</a:t>
            </a:r>
          </a:p>
          <a:p>
            <a:pPr lvl="1">
              <a:spcAft>
                <a:spcPts val="400"/>
              </a:spcAft>
            </a:pPr>
            <a:r>
              <a:rPr lang="en-US" sz="1800" dirty="0"/>
              <a:t>X-rays</a:t>
            </a:r>
          </a:p>
          <a:p>
            <a:pPr lvl="1">
              <a:spcAft>
                <a:spcPts val="400"/>
              </a:spcAft>
            </a:pPr>
            <a:r>
              <a:rPr lang="en-US" sz="1800" dirty="0"/>
              <a:t>Electrons (e.g., to produce X-rays)</a:t>
            </a:r>
          </a:p>
          <a:p>
            <a:pPr lvl="1">
              <a:spcAft>
                <a:spcPts val="400"/>
              </a:spcAft>
            </a:pPr>
            <a:r>
              <a:rPr lang="en-US" sz="1800" dirty="0"/>
              <a:t>Neutrons  (e.g., to cause fission)</a:t>
            </a:r>
          </a:p>
          <a:p>
            <a:pPr>
              <a:spcAft>
                <a:spcPts val="400"/>
              </a:spcAft>
            </a:pPr>
            <a:r>
              <a:rPr lang="en-US" sz="2000" dirty="0"/>
              <a:t>Differential scattering </a:t>
            </a:r>
            <a:r>
              <a:rPr lang="en-US" sz="2000" dirty="0" err="1"/>
              <a:t>attentuation</a:t>
            </a:r>
            <a:endParaRPr lang="en-US" sz="2000" dirty="0"/>
          </a:p>
          <a:p>
            <a:pPr lvl="1">
              <a:spcAft>
                <a:spcPts val="400"/>
              </a:spcAft>
            </a:pPr>
            <a:r>
              <a:rPr lang="en-US" sz="1800" dirty="0"/>
              <a:t>Elastic scattering</a:t>
            </a:r>
          </a:p>
          <a:p>
            <a:pPr lvl="1">
              <a:spcAft>
                <a:spcPts val="400"/>
              </a:spcAft>
            </a:pPr>
            <a:r>
              <a:rPr lang="en-US" sz="1800" dirty="0"/>
              <a:t>Diffraction</a:t>
            </a:r>
          </a:p>
          <a:p>
            <a:pPr lvl="1">
              <a:spcAft>
                <a:spcPts val="400"/>
              </a:spcAft>
            </a:pPr>
            <a:r>
              <a:rPr lang="en-US" sz="1800" dirty="0"/>
              <a:t>Inelastic scattering</a:t>
            </a:r>
          </a:p>
        </p:txBody>
      </p:sp>
    </p:spTree>
    <p:extLst>
      <p:ext uri="{BB962C8B-B14F-4D97-AF65-F5344CB8AC3E}">
        <p14:creationId xmlns:p14="http://schemas.microsoft.com/office/powerpoint/2010/main" val="1458796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C4D5-8DB8-8DE5-CF02-77CF94896A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E86BC7-918F-926D-9484-F5A7E741655B}"/>
              </a:ext>
            </a:extLst>
          </p:cNvPr>
          <p:cNvSpPr>
            <a:spLocks noGrp="1"/>
          </p:cNvSpPr>
          <p:nvPr>
            <p:ph type="title"/>
          </p:nvPr>
        </p:nvSpPr>
        <p:spPr>
          <a:xfrm>
            <a:off x="685801" y="609601"/>
            <a:ext cx="10654861" cy="819150"/>
          </a:xfrm>
        </p:spPr>
        <p:txBody>
          <a:bodyPr>
            <a:normAutofit/>
          </a:bodyPr>
          <a:lstStyle/>
          <a:p>
            <a:r>
              <a:rPr lang="en-US" dirty="0"/>
              <a:t>Requirements for Tomographic Reconstruction</a:t>
            </a:r>
          </a:p>
        </p:txBody>
      </p:sp>
      <p:sp>
        <p:nvSpPr>
          <p:cNvPr id="3" name="Content Placeholder 2">
            <a:extLst>
              <a:ext uri="{FF2B5EF4-FFF2-40B4-BE49-F238E27FC236}">
                <a16:creationId xmlns:a16="http://schemas.microsoft.com/office/drawing/2014/main" id="{5AA79A09-7FA1-4C8F-44A4-1F89C32C25C8}"/>
              </a:ext>
            </a:extLst>
          </p:cNvPr>
          <p:cNvSpPr>
            <a:spLocks noGrp="1"/>
          </p:cNvSpPr>
          <p:nvPr>
            <p:ph sz="half" idx="1"/>
          </p:nvPr>
        </p:nvSpPr>
        <p:spPr>
          <a:xfrm>
            <a:off x="720091" y="1294229"/>
            <a:ext cx="5585065" cy="5205046"/>
          </a:xfrm>
        </p:spPr>
        <p:txBody>
          <a:bodyPr>
            <a:normAutofit/>
          </a:bodyPr>
          <a:lstStyle/>
          <a:p>
            <a:pPr marL="0" indent="0">
              <a:spcAft>
                <a:spcPts val="400"/>
              </a:spcAft>
              <a:buNone/>
            </a:pPr>
            <a:r>
              <a:rPr lang="en-US" sz="3200" dirty="0"/>
              <a:t>3. Directionality: source or/and detector </a:t>
            </a:r>
            <a:endParaRPr lang="en-US" sz="2400" dirty="0"/>
          </a:p>
          <a:p>
            <a:pPr>
              <a:spcAft>
                <a:spcPts val="400"/>
              </a:spcAft>
            </a:pPr>
            <a:r>
              <a:rPr lang="en-US" sz="2400" dirty="0"/>
              <a:t>Tomography requires spatial resolution of response to radiation </a:t>
            </a:r>
          </a:p>
          <a:p>
            <a:pPr>
              <a:spcAft>
                <a:spcPts val="400"/>
              </a:spcAft>
            </a:pPr>
            <a:r>
              <a:rPr lang="en-US" sz="2400" dirty="0"/>
              <a:t>Directionality of detector</a:t>
            </a:r>
          </a:p>
          <a:p>
            <a:pPr lvl="1">
              <a:spcAft>
                <a:spcPts val="400"/>
              </a:spcAft>
            </a:pPr>
            <a:r>
              <a:rPr lang="en-US" dirty="0"/>
              <a:t>Imaging camera / detector, with spread source</a:t>
            </a:r>
          </a:p>
          <a:p>
            <a:pPr lvl="1">
              <a:spcAft>
                <a:spcPts val="400"/>
              </a:spcAft>
            </a:pPr>
            <a:r>
              <a:rPr lang="en-US" dirty="0"/>
              <a:t>E.g., XCT</a:t>
            </a:r>
          </a:p>
          <a:p>
            <a:pPr>
              <a:spcAft>
                <a:spcPts val="400"/>
              </a:spcAft>
            </a:pPr>
            <a:r>
              <a:rPr lang="en-US" sz="2400" dirty="0"/>
              <a:t>Directionality of source </a:t>
            </a:r>
          </a:p>
          <a:p>
            <a:pPr lvl="1">
              <a:spcAft>
                <a:spcPts val="400"/>
              </a:spcAft>
            </a:pPr>
            <a:r>
              <a:rPr lang="en-US" dirty="0"/>
              <a:t>Focused, collimated source, general or imaging detector </a:t>
            </a:r>
          </a:p>
          <a:p>
            <a:pPr lvl="1">
              <a:spcAft>
                <a:spcPts val="400"/>
              </a:spcAft>
            </a:pPr>
            <a:r>
              <a:rPr lang="en-US" dirty="0"/>
              <a:t>E.g., Elemental imaging in transmission electron microscope</a:t>
            </a:r>
          </a:p>
          <a:p>
            <a:pPr lvl="1">
              <a:spcAft>
                <a:spcPts val="400"/>
              </a:spcAft>
            </a:pPr>
            <a:r>
              <a:rPr lang="en-US" dirty="0"/>
              <a:t>E.g., STXM – scanning transmission X-ray microscopy</a:t>
            </a:r>
          </a:p>
        </p:txBody>
      </p:sp>
      <p:sp>
        <p:nvSpPr>
          <p:cNvPr id="4" name="Content Placeholder 2">
            <a:extLst>
              <a:ext uri="{FF2B5EF4-FFF2-40B4-BE49-F238E27FC236}">
                <a16:creationId xmlns:a16="http://schemas.microsoft.com/office/drawing/2014/main" id="{31817800-DA5A-B274-F898-261629346636}"/>
              </a:ext>
            </a:extLst>
          </p:cNvPr>
          <p:cNvSpPr txBox="1">
            <a:spLocks/>
          </p:cNvSpPr>
          <p:nvPr/>
        </p:nvSpPr>
        <p:spPr>
          <a:xfrm>
            <a:off x="6305157" y="1449992"/>
            <a:ext cx="5181994" cy="4937759"/>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spcAft>
                <a:spcPts val="400"/>
              </a:spcAft>
              <a:buFont typeface="Arial"/>
              <a:buNone/>
            </a:pPr>
            <a:r>
              <a:rPr lang="en-US" sz="3200" dirty="0"/>
              <a:t>4. Relative motion of source, object, and detector</a:t>
            </a:r>
          </a:p>
          <a:p>
            <a:pPr>
              <a:spcAft>
                <a:spcPts val="400"/>
              </a:spcAft>
            </a:pPr>
            <a:r>
              <a:rPr lang="en-US" sz="2400" dirty="0"/>
              <a:t>X-ray &amp; Neutron CT </a:t>
            </a:r>
          </a:p>
          <a:p>
            <a:pPr lvl="1">
              <a:spcAft>
                <a:spcPts val="400"/>
              </a:spcAft>
            </a:pPr>
            <a:r>
              <a:rPr lang="en-US" sz="2000" dirty="0"/>
              <a:t>Source &amp; detector fixed</a:t>
            </a:r>
          </a:p>
          <a:p>
            <a:pPr lvl="1">
              <a:spcAft>
                <a:spcPts val="400"/>
              </a:spcAft>
            </a:pPr>
            <a:r>
              <a:rPr lang="en-US" sz="2000" dirty="0"/>
              <a:t>Translate and rotate sample</a:t>
            </a:r>
            <a:endParaRPr lang="en-US" sz="2200" dirty="0"/>
          </a:p>
          <a:p>
            <a:pPr>
              <a:spcAft>
                <a:spcPts val="400"/>
              </a:spcAft>
            </a:pPr>
            <a:r>
              <a:rPr lang="en-US" sz="2200" dirty="0"/>
              <a:t>Medical CAT scan</a:t>
            </a:r>
          </a:p>
          <a:p>
            <a:pPr lvl="1">
              <a:spcAft>
                <a:spcPts val="400"/>
              </a:spcAft>
            </a:pPr>
            <a:r>
              <a:rPr lang="en-US" sz="2000" dirty="0"/>
              <a:t>Target fixed</a:t>
            </a:r>
          </a:p>
          <a:p>
            <a:pPr lvl="1">
              <a:spcAft>
                <a:spcPts val="400"/>
              </a:spcAft>
            </a:pPr>
            <a:r>
              <a:rPr lang="en-US" sz="2000" dirty="0"/>
              <a:t>Translate and rotate source and detectors</a:t>
            </a:r>
            <a:endParaRPr lang="en-US" dirty="0"/>
          </a:p>
          <a:p>
            <a:pPr>
              <a:spcAft>
                <a:spcPts val="400"/>
              </a:spcAft>
            </a:pPr>
            <a:r>
              <a:rPr lang="en-US" sz="2400" dirty="0"/>
              <a:t>Scanning Transmission Electron CT</a:t>
            </a:r>
          </a:p>
          <a:p>
            <a:pPr lvl="1">
              <a:spcAft>
                <a:spcPts val="400"/>
              </a:spcAft>
            </a:pPr>
            <a:r>
              <a:rPr lang="en-US" sz="2000" dirty="0"/>
              <a:t>Scan (source) electron beam</a:t>
            </a:r>
          </a:p>
          <a:p>
            <a:pPr lvl="1">
              <a:spcAft>
                <a:spcPts val="400"/>
              </a:spcAft>
            </a:pPr>
            <a:r>
              <a:rPr lang="en-US" sz="2000" dirty="0"/>
              <a:t>Rotate / tilt sample </a:t>
            </a:r>
          </a:p>
          <a:p>
            <a:pPr lvl="1">
              <a:spcAft>
                <a:spcPts val="400"/>
              </a:spcAft>
            </a:pPr>
            <a:r>
              <a:rPr lang="en-US" sz="2000" dirty="0"/>
              <a:t>Detector fixed</a:t>
            </a:r>
          </a:p>
          <a:p>
            <a:pPr marL="0" indent="0">
              <a:buFont typeface="Arial"/>
              <a:buNone/>
            </a:pPr>
            <a:endParaRPr lang="en-US" dirty="0"/>
          </a:p>
        </p:txBody>
      </p:sp>
    </p:spTree>
    <p:extLst>
      <p:ext uri="{BB962C8B-B14F-4D97-AF65-F5344CB8AC3E}">
        <p14:creationId xmlns:p14="http://schemas.microsoft.com/office/powerpoint/2010/main" val="28590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7FED0-8620-CB66-2338-9EA2E820EB44}"/>
              </a:ext>
            </a:extLst>
          </p:cNvPr>
          <p:cNvSpPr>
            <a:spLocks noGrp="1"/>
          </p:cNvSpPr>
          <p:nvPr>
            <p:ph type="title"/>
          </p:nvPr>
        </p:nvSpPr>
        <p:spPr>
          <a:xfrm>
            <a:off x="165798" y="240267"/>
            <a:ext cx="5743133" cy="457199"/>
          </a:xfrm>
        </p:spPr>
        <p:txBody>
          <a:bodyPr>
            <a:normAutofit fontScale="90000"/>
          </a:bodyPr>
          <a:lstStyle/>
          <a:p>
            <a:r>
              <a:rPr lang="en-US" dirty="0"/>
              <a:t>Synchrotron X-ray Sources</a:t>
            </a:r>
          </a:p>
        </p:txBody>
      </p:sp>
      <p:sp>
        <p:nvSpPr>
          <p:cNvPr id="3" name="Content Placeholder 2">
            <a:extLst>
              <a:ext uri="{FF2B5EF4-FFF2-40B4-BE49-F238E27FC236}">
                <a16:creationId xmlns:a16="http://schemas.microsoft.com/office/drawing/2014/main" id="{79C8B45C-A553-95FC-B857-C1C9B75A1CF1}"/>
              </a:ext>
            </a:extLst>
          </p:cNvPr>
          <p:cNvSpPr>
            <a:spLocks noGrp="1"/>
          </p:cNvSpPr>
          <p:nvPr>
            <p:ph sz="half" idx="1"/>
          </p:nvPr>
        </p:nvSpPr>
        <p:spPr>
          <a:xfrm>
            <a:off x="165798" y="838199"/>
            <a:ext cx="4755118" cy="5410201"/>
          </a:xfrm>
        </p:spPr>
        <p:txBody>
          <a:bodyPr>
            <a:normAutofit/>
          </a:bodyPr>
          <a:lstStyle/>
          <a:p>
            <a:r>
              <a:rPr lang="en-US" sz="2200" dirty="0"/>
              <a:t>“High brilliance, orders of magnitude brighter than conventional X-ray tubes.”</a:t>
            </a:r>
          </a:p>
          <a:p>
            <a:r>
              <a:rPr lang="en-US" sz="2200" dirty="0"/>
              <a:t>Highly polarized (linear, elliptical, circular).</a:t>
            </a:r>
          </a:p>
          <a:p>
            <a:r>
              <a:rPr lang="en-US" sz="2200" dirty="0"/>
              <a:t>High collimation, i.e., small angle of beam divergence.</a:t>
            </a:r>
          </a:p>
          <a:p>
            <a:r>
              <a:rPr lang="en-US" sz="2200" dirty="0" err="1"/>
              <a:t>Tuneable</a:t>
            </a:r>
            <a:r>
              <a:rPr lang="en-US" sz="2200" dirty="0"/>
              <a:t> energy: sub-eV to MeV.</a:t>
            </a:r>
          </a:p>
          <a:p>
            <a:pPr lvl="1"/>
            <a:r>
              <a:rPr lang="en-US" sz="2400" dirty="0">
                <a:solidFill>
                  <a:schemeClr val="accent5">
                    <a:lumMod val="40000"/>
                    <a:lumOff val="60000"/>
                  </a:schemeClr>
                </a:solidFill>
              </a:rPr>
              <a:t>Element-specific mapping across absorption edges. </a:t>
            </a:r>
          </a:p>
          <a:p>
            <a:r>
              <a:rPr lang="en-US" sz="2200" dirty="0"/>
              <a:t>Pulsed emission, to nanoseconds.</a:t>
            </a:r>
          </a:p>
        </p:txBody>
      </p:sp>
      <p:pic>
        <p:nvPicPr>
          <p:cNvPr id="7" name="Content Placeholder 6" descr="A diagram of a diagram of a blue circle with several different colored boxes&#10;&#10;AI-generated content may be incorrect.">
            <a:extLst>
              <a:ext uri="{FF2B5EF4-FFF2-40B4-BE49-F238E27FC236}">
                <a16:creationId xmlns:a16="http://schemas.microsoft.com/office/drawing/2014/main" id="{AD35F41A-8DD5-92E8-AD69-1933296582F0}"/>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6916115" y="13447"/>
            <a:ext cx="5275885" cy="3726320"/>
          </a:xfrm>
        </p:spPr>
      </p:pic>
      <p:sp>
        <p:nvSpPr>
          <p:cNvPr id="5" name="TextBox 4">
            <a:extLst>
              <a:ext uri="{FF2B5EF4-FFF2-40B4-BE49-F238E27FC236}">
                <a16:creationId xmlns:a16="http://schemas.microsoft.com/office/drawing/2014/main" id="{6DEC1156-C920-D2A9-32C3-FBEE6716632B}"/>
              </a:ext>
            </a:extLst>
          </p:cNvPr>
          <p:cNvSpPr txBox="1"/>
          <p:nvPr/>
        </p:nvSpPr>
        <p:spPr>
          <a:xfrm>
            <a:off x="1575582" y="6248400"/>
            <a:ext cx="2199128" cy="369332"/>
          </a:xfrm>
          <a:prstGeom prst="rect">
            <a:avLst/>
          </a:prstGeom>
          <a:noFill/>
        </p:spPr>
        <p:txBody>
          <a:bodyPr wrap="none" rtlCol="0">
            <a:spAutoFit/>
          </a:bodyPr>
          <a:lstStyle/>
          <a:p>
            <a:r>
              <a:rPr lang="en-US" dirty="0"/>
              <a:t>From/after Wikipedia</a:t>
            </a:r>
          </a:p>
        </p:txBody>
      </p:sp>
      <p:pic>
        <p:nvPicPr>
          <p:cNvPr id="9" name="Picture 8" descr="A diagram of a diagram of a blue circle with black text&#10;&#10;AI-generated content may be incorrect.">
            <a:extLst>
              <a:ext uri="{FF2B5EF4-FFF2-40B4-BE49-F238E27FC236}">
                <a16:creationId xmlns:a16="http://schemas.microsoft.com/office/drawing/2014/main" id="{DE67E498-B9E4-6477-759C-BE5E239CD75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03260" y="838199"/>
            <a:ext cx="2756210" cy="3904164"/>
          </a:xfrm>
          <a:prstGeom prst="rect">
            <a:avLst/>
          </a:prstGeom>
        </p:spPr>
      </p:pic>
      <p:pic>
        <p:nvPicPr>
          <p:cNvPr id="11" name="Picture 10" descr="A graph of a graph showing a blue line&#10;&#10;AI-generated content may be incorrect.">
            <a:extLst>
              <a:ext uri="{FF2B5EF4-FFF2-40B4-BE49-F238E27FC236}">
                <a16:creationId xmlns:a16="http://schemas.microsoft.com/office/drawing/2014/main" id="{DA4A2BC2-C25B-44F3-68E4-53C61F2F2A97}"/>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7498936" y="4373085"/>
            <a:ext cx="4527266" cy="2414953"/>
          </a:xfrm>
          <a:prstGeom prst="rect">
            <a:avLst/>
          </a:prstGeom>
        </p:spPr>
      </p:pic>
      <p:sp>
        <p:nvSpPr>
          <p:cNvPr id="12" name="TextBox 11">
            <a:extLst>
              <a:ext uri="{FF2B5EF4-FFF2-40B4-BE49-F238E27FC236}">
                <a16:creationId xmlns:a16="http://schemas.microsoft.com/office/drawing/2014/main" id="{9E565442-D7D4-2847-F0F7-370EF8A42FCC}"/>
              </a:ext>
            </a:extLst>
          </p:cNvPr>
          <p:cNvSpPr txBox="1"/>
          <p:nvPr/>
        </p:nvSpPr>
        <p:spPr>
          <a:xfrm>
            <a:off x="9300411" y="5678905"/>
            <a:ext cx="1109022" cy="369332"/>
          </a:xfrm>
          <a:prstGeom prst="rect">
            <a:avLst/>
          </a:prstGeom>
          <a:noFill/>
        </p:spPr>
        <p:txBody>
          <a:bodyPr wrap="none" rtlCol="0">
            <a:spAutoFit/>
          </a:bodyPr>
          <a:lstStyle/>
          <a:p>
            <a:r>
              <a:rPr lang="en-US" dirty="0">
                <a:solidFill>
                  <a:schemeClr val="bg1"/>
                </a:solidFill>
              </a:rPr>
              <a:t>PtL</a:t>
            </a:r>
            <a:r>
              <a:rPr lang="en-US" baseline="-25000" dirty="0">
                <a:solidFill>
                  <a:schemeClr val="bg1"/>
                </a:solidFill>
              </a:rPr>
              <a:t>3</a:t>
            </a:r>
            <a:r>
              <a:rPr lang="en-US" dirty="0">
                <a:solidFill>
                  <a:schemeClr val="bg1"/>
                </a:solidFill>
              </a:rPr>
              <a:t> edge</a:t>
            </a:r>
          </a:p>
        </p:txBody>
      </p:sp>
      <p:sp>
        <p:nvSpPr>
          <p:cNvPr id="13" name="TextBox 12">
            <a:extLst>
              <a:ext uri="{FF2B5EF4-FFF2-40B4-BE49-F238E27FC236}">
                <a16:creationId xmlns:a16="http://schemas.microsoft.com/office/drawing/2014/main" id="{5C380595-B580-6A7B-A6A6-61A2EA8275BF}"/>
              </a:ext>
            </a:extLst>
          </p:cNvPr>
          <p:cNvSpPr txBox="1"/>
          <p:nvPr/>
        </p:nvSpPr>
        <p:spPr>
          <a:xfrm>
            <a:off x="5775158" y="6048237"/>
            <a:ext cx="1432893" cy="369332"/>
          </a:xfrm>
          <a:prstGeom prst="rect">
            <a:avLst/>
          </a:prstGeom>
          <a:noFill/>
        </p:spPr>
        <p:txBody>
          <a:bodyPr wrap="none" rtlCol="0">
            <a:spAutoFit/>
          </a:bodyPr>
          <a:lstStyle/>
          <a:p>
            <a:r>
              <a:rPr lang="en-US" dirty="0"/>
              <a:t>From(?) NSLS</a:t>
            </a:r>
          </a:p>
        </p:txBody>
      </p:sp>
    </p:spTree>
    <p:extLst>
      <p:ext uri="{BB962C8B-B14F-4D97-AF65-F5344CB8AC3E}">
        <p14:creationId xmlns:p14="http://schemas.microsoft.com/office/powerpoint/2010/main" val="2784893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C7F2-77A2-826E-CD01-C634C3B5EAED}"/>
              </a:ext>
            </a:extLst>
          </p:cNvPr>
          <p:cNvSpPr>
            <a:spLocks noGrp="1"/>
          </p:cNvSpPr>
          <p:nvPr>
            <p:ph type="title"/>
          </p:nvPr>
        </p:nvSpPr>
        <p:spPr>
          <a:xfrm>
            <a:off x="170795" y="91672"/>
            <a:ext cx="11832019" cy="728135"/>
          </a:xfrm>
        </p:spPr>
        <p:txBody>
          <a:bodyPr/>
          <a:lstStyle/>
          <a:p>
            <a:r>
              <a:rPr lang="en-US" dirty="0" err="1"/>
              <a:t>Tomographies</a:t>
            </a:r>
            <a:r>
              <a:rPr lang="en-US" dirty="0"/>
              <a:t> Via </a:t>
            </a:r>
            <a:r>
              <a:rPr lang="en-US" dirty="0" err="1"/>
              <a:t>Transmisison</a:t>
            </a:r>
            <a:r>
              <a:rPr lang="en-US" dirty="0"/>
              <a:t> Electron microscopy</a:t>
            </a:r>
          </a:p>
        </p:txBody>
      </p:sp>
      <p:sp>
        <p:nvSpPr>
          <p:cNvPr id="3" name="Content Placeholder 2">
            <a:extLst>
              <a:ext uri="{FF2B5EF4-FFF2-40B4-BE49-F238E27FC236}">
                <a16:creationId xmlns:a16="http://schemas.microsoft.com/office/drawing/2014/main" id="{9696FB0C-3737-70D0-0F7C-4C7B922297F4}"/>
              </a:ext>
            </a:extLst>
          </p:cNvPr>
          <p:cNvSpPr>
            <a:spLocks noGrp="1"/>
          </p:cNvSpPr>
          <p:nvPr>
            <p:ph idx="1"/>
          </p:nvPr>
        </p:nvSpPr>
        <p:spPr>
          <a:xfrm>
            <a:off x="8115377" y="702292"/>
            <a:ext cx="3962400" cy="2728936"/>
          </a:xfrm>
        </p:spPr>
        <p:txBody>
          <a:bodyPr>
            <a:normAutofit lnSpcReduction="10000"/>
          </a:bodyPr>
          <a:lstStyle/>
          <a:p>
            <a:pPr>
              <a:spcAft>
                <a:spcPts val="400"/>
              </a:spcAft>
            </a:pPr>
            <a:r>
              <a:rPr lang="en-US" dirty="0"/>
              <a:t>Samples Electron-Transparent =&gt; sub-micron</a:t>
            </a:r>
          </a:p>
          <a:p>
            <a:pPr lvl="1">
              <a:spcAft>
                <a:spcPts val="400"/>
              </a:spcAft>
            </a:pPr>
            <a:r>
              <a:rPr lang="en-US" dirty="0"/>
              <a:t>Microtome slice </a:t>
            </a:r>
          </a:p>
          <a:p>
            <a:pPr lvl="1">
              <a:spcAft>
                <a:spcPts val="400"/>
              </a:spcAft>
            </a:pPr>
            <a:r>
              <a:rPr lang="en-US" dirty="0"/>
              <a:t>Ion-thinned</a:t>
            </a:r>
          </a:p>
          <a:p>
            <a:pPr lvl="1">
              <a:spcAft>
                <a:spcPts val="400"/>
              </a:spcAft>
            </a:pPr>
            <a:r>
              <a:rPr lang="en-US" dirty="0"/>
              <a:t>FIB extracted section</a:t>
            </a:r>
          </a:p>
          <a:p>
            <a:pPr>
              <a:spcAft>
                <a:spcPts val="400"/>
              </a:spcAft>
            </a:pPr>
            <a:r>
              <a:rPr lang="en-US" dirty="0"/>
              <a:t>Sample Issues</a:t>
            </a:r>
          </a:p>
          <a:p>
            <a:pPr lvl="1">
              <a:spcAft>
                <a:spcPts val="400"/>
              </a:spcAft>
            </a:pPr>
            <a:r>
              <a:rPr lang="en-US" dirty="0" err="1"/>
              <a:t>Stablity</a:t>
            </a:r>
            <a:r>
              <a:rPr lang="en-US" dirty="0"/>
              <a:t> under high vacuum</a:t>
            </a:r>
          </a:p>
          <a:p>
            <a:pPr lvl="1">
              <a:spcAft>
                <a:spcPts val="400"/>
              </a:spcAft>
            </a:pPr>
            <a:r>
              <a:rPr lang="en-US" dirty="0"/>
              <a:t>Heating by e-beam</a:t>
            </a:r>
          </a:p>
          <a:p>
            <a:pPr lvl="1"/>
            <a:r>
              <a:rPr lang="en-US" dirty="0"/>
              <a:t>Amorphization by e-beam</a:t>
            </a:r>
          </a:p>
        </p:txBody>
      </p:sp>
      <p:sp>
        <p:nvSpPr>
          <p:cNvPr id="5" name="TextBox 4">
            <a:extLst>
              <a:ext uri="{FF2B5EF4-FFF2-40B4-BE49-F238E27FC236}">
                <a16:creationId xmlns:a16="http://schemas.microsoft.com/office/drawing/2014/main" id="{6126E5A4-5EB7-13C1-9706-2F26945DC9AF}"/>
              </a:ext>
            </a:extLst>
          </p:cNvPr>
          <p:cNvSpPr txBox="1"/>
          <p:nvPr/>
        </p:nvSpPr>
        <p:spPr>
          <a:xfrm>
            <a:off x="4236674" y="6412767"/>
            <a:ext cx="3628406" cy="400110"/>
          </a:xfrm>
          <a:prstGeom prst="rect">
            <a:avLst/>
          </a:prstGeom>
          <a:noFill/>
        </p:spPr>
        <p:txBody>
          <a:bodyPr wrap="square">
            <a:spAutoFit/>
          </a:bodyPr>
          <a:lstStyle/>
          <a:p>
            <a:r>
              <a:rPr lang="en-US" sz="1000" dirty="0"/>
              <a:t>By Black </a:t>
            </a:r>
            <a:r>
              <a:rPr lang="en-US" sz="1000" dirty="0" err="1"/>
              <a:t>Tubus</a:t>
            </a:r>
            <a:r>
              <a:rPr lang="en-US" sz="1000" dirty="0"/>
              <a:t> - </a:t>
            </a:r>
            <a:r>
              <a:rPr lang="en-US" sz="1000" dirty="0" err="1"/>
              <a:t>File:STEM</a:t>
            </a:r>
            <a:r>
              <a:rPr lang="en-US" sz="1000" dirty="0"/>
              <a:t> </a:t>
            </a:r>
            <a:r>
              <a:rPr lang="en-US" sz="1000" dirty="0" err="1"/>
              <a:t>fig.tif</a:t>
            </a:r>
            <a:r>
              <a:rPr lang="en-US" sz="1000" dirty="0"/>
              <a:t>, CC BY-SA 4.0, https://</a:t>
            </a:r>
            <a:r>
              <a:rPr lang="en-US" sz="1000" dirty="0" err="1"/>
              <a:t>commons.wikimedia.org</a:t>
            </a:r>
            <a:r>
              <a:rPr lang="en-US" sz="1000" dirty="0"/>
              <a:t>/w/</a:t>
            </a:r>
            <a:r>
              <a:rPr lang="en-US" sz="1000" dirty="0" err="1"/>
              <a:t>index.php?curid</a:t>
            </a:r>
            <a:r>
              <a:rPr lang="en-US" sz="1000" dirty="0"/>
              <a:t>=73810330</a:t>
            </a:r>
          </a:p>
        </p:txBody>
      </p:sp>
      <p:pic>
        <p:nvPicPr>
          <p:cNvPr id="7" name="Picture 6" descr="A diagram of a structure&#10;&#10;AI-generated content may be incorrect.">
            <a:extLst>
              <a:ext uri="{FF2B5EF4-FFF2-40B4-BE49-F238E27FC236}">
                <a16:creationId xmlns:a16="http://schemas.microsoft.com/office/drawing/2014/main" id="{9D9BBFC8-4D03-C65F-E857-A58DD7AFCF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4730" y="816858"/>
            <a:ext cx="3657110" cy="5641032"/>
          </a:xfrm>
          <a:prstGeom prst="rect">
            <a:avLst/>
          </a:prstGeom>
        </p:spPr>
      </p:pic>
      <p:pic>
        <p:nvPicPr>
          <p:cNvPr id="6" name="Picture 5" descr="A person sitting at a desk with a large microscope&#10;&#10;AI-generated content may be incorrect.">
            <a:extLst>
              <a:ext uri="{FF2B5EF4-FFF2-40B4-BE49-F238E27FC236}">
                <a16:creationId xmlns:a16="http://schemas.microsoft.com/office/drawing/2014/main" id="{5A40693D-BA1A-952C-4612-6968B4ACF9E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0795" y="819807"/>
            <a:ext cx="3814009" cy="5726845"/>
          </a:xfrm>
          <a:prstGeom prst="rect">
            <a:avLst/>
          </a:prstGeom>
        </p:spPr>
      </p:pic>
      <p:pic>
        <p:nvPicPr>
          <p:cNvPr id="10" name="Picture 9" descr="A close-up of a piece of paper&#10;&#10;AI-generated content may be incorrect.">
            <a:extLst>
              <a:ext uri="{FF2B5EF4-FFF2-40B4-BE49-F238E27FC236}">
                <a16:creationId xmlns:a16="http://schemas.microsoft.com/office/drawing/2014/main" id="{B67B0242-93A3-AF9D-B636-279F42550E30}"/>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3000"/>
                    </a14:imgEffect>
                  </a14:imgLayer>
                </a14:imgProps>
              </a:ext>
              <a:ext uri="{28A0092B-C50C-407E-A947-70E740481C1C}">
                <a14:useLocalDpi xmlns:a14="http://schemas.microsoft.com/office/drawing/2010/main"/>
              </a:ext>
            </a:extLst>
          </a:blip>
          <a:stretch>
            <a:fillRect/>
          </a:stretch>
        </p:blipFill>
        <p:spPr>
          <a:xfrm>
            <a:off x="8219162" y="3429000"/>
            <a:ext cx="3565608" cy="3309257"/>
          </a:xfrm>
          <a:prstGeom prst="rect">
            <a:avLst/>
          </a:prstGeom>
        </p:spPr>
      </p:pic>
      <p:sp>
        <p:nvSpPr>
          <p:cNvPr id="12" name="TextBox 11">
            <a:extLst>
              <a:ext uri="{FF2B5EF4-FFF2-40B4-BE49-F238E27FC236}">
                <a16:creationId xmlns:a16="http://schemas.microsoft.com/office/drawing/2014/main" id="{FC16C4BC-EAAD-6AEC-0663-993942839562}"/>
              </a:ext>
            </a:extLst>
          </p:cNvPr>
          <p:cNvSpPr txBox="1"/>
          <p:nvPr/>
        </p:nvSpPr>
        <p:spPr>
          <a:xfrm>
            <a:off x="8715533" y="6153481"/>
            <a:ext cx="2745368" cy="369332"/>
          </a:xfrm>
          <a:prstGeom prst="rect">
            <a:avLst/>
          </a:prstGeom>
          <a:noFill/>
        </p:spPr>
        <p:txBody>
          <a:bodyPr wrap="square" rtlCol="0">
            <a:spAutoFit/>
          </a:bodyPr>
          <a:lstStyle/>
          <a:p>
            <a:r>
              <a:rPr lang="en-US" dirty="0"/>
              <a:t>FIB-cut foil. 120 nm thick</a:t>
            </a:r>
          </a:p>
        </p:txBody>
      </p:sp>
    </p:spTree>
    <p:extLst>
      <p:ext uri="{BB962C8B-B14F-4D97-AF65-F5344CB8AC3E}">
        <p14:creationId xmlns:p14="http://schemas.microsoft.com/office/powerpoint/2010/main" val="2426424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7B75D-EA39-8E5B-73BC-41D779180632}"/>
              </a:ext>
            </a:extLst>
          </p:cNvPr>
          <p:cNvSpPr>
            <a:spLocks noGrp="1"/>
          </p:cNvSpPr>
          <p:nvPr>
            <p:ph type="title"/>
          </p:nvPr>
        </p:nvSpPr>
        <p:spPr>
          <a:xfrm>
            <a:off x="176211" y="271629"/>
            <a:ext cx="7464810" cy="982140"/>
          </a:xfrm>
        </p:spPr>
        <p:txBody>
          <a:bodyPr>
            <a:normAutofit fontScale="90000"/>
          </a:bodyPr>
          <a:lstStyle/>
          <a:p>
            <a:r>
              <a:rPr lang="en-US" dirty="0"/>
              <a:t>STEM (Scanning TEM)– Darkfield </a:t>
            </a:r>
            <a:br>
              <a:rPr lang="en-US" dirty="0"/>
            </a:br>
            <a:r>
              <a:rPr lang="en-US" dirty="0"/>
              <a:t>elastic Scattering</a:t>
            </a:r>
          </a:p>
        </p:txBody>
      </p:sp>
      <p:sp>
        <p:nvSpPr>
          <p:cNvPr id="4" name="Content Placeholder 3">
            <a:extLst>
              <a:ext uri="{FF2B5EF4-FFF2-40B4-BE49-F238E27FC236}">
                <a16:creationId xmlns:a16="http://schemas.microsoft.com/office/drawing/2014/main" id="{999680C3-0F10-BA45-1822-CC29BC1F9F61}"/>
              </a:ext>
            </a:extLst>
          </p:cNvPr>
          <p:cNvSpPr>
            <a:spLocks noGrp="1"/>
          </p:cNvSpPr>
          <p:nvPr>
            <p:ph sz="half" idx="1"/>
          </p:nvPr>
        </p:nvSpPr>
        <p:spPr>
          <a:xfrm>
            <a:off x="3983421" y="1304220"/>
            <a:ext cx="3605341" cy="855860"/>
          </a:xfrm>
        </p:spPr>
        <p:txBody>
          <a:bodyPr>
            <a:noAutofit/>
          </a:bodyPr>
          <a:lstStyle/>
          <a:p>
            <a:r>
              <a:rPr lang="en-US" sz="2000" dirty="0"/>
              <a:t>To avoid diffractions, use High Angle Annular Dark-Field Detector (HAADF)</a:t>
            </a:r>
          </a:p>
        </p:txBody>
      </p:sp>
      <p:pic>
        <p:nvPicPr>
          <p:cNvPr id="6" name="WSH-2">
            <a:hlinkClick r:id="" action="ppaction://media"/>
            <a:extLst>
              <a:ext uri="{FF2B5EF4-FFF2-40B4-BE49-F238E27FC236}">
                <a16:creationId xmlns:a16="http://schemas.microsoft.com/office/drawing/2014/main" id="{1EB3806B-5C4F-79A2-51F0-EB70146D3437}"/>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rcRect l="26879" r="30999" b="-881"/>
          <a:stretch>
            <a:fillRect/>
          </a:stretch>
        </p:blipFill>
        <p:spPr>
          <a:xfrm>
            <a:off x="7641021" y="286415"/>
            <a:ext cx="4374768" cy="5896426"/>
          </a:xfrm>
        </p:spPr>
      </p:pic>
      <p:sp>
        <p:nvSpPr>
          <p:cNvPr id="7" name="TextBox 6">
            <a:extLst>
              <a:ext uri="{FF2B5EF4-FFF2-40B4-BE49-F238E27FC236}">
                <a16:creationId xmlns:a16="http://schemas.microsoft.com/office/drawing/2014/main" id="{43AFDF55-DF83-4ABC-0C1C-77B008428139}"/>
              </a:ext>
            </a:extLst>
          </p:cNvPr>
          <p:cNvSpPr txBox="1"/>
          <p:nvPr/>
        </p:nvSpPr>
        <p:spPr>
          <a:xfrm>
            <a:off x="966952" y="3762703"/>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1A50971F-F83A-1394-BF2F-15BFAC764006}"/>
              </a:ext>
            </a:extLst>
          </p:cNvPr>
          <p:cNvSpPr txBox="1"/>
          <p:nvPr/>
        </p:nvSpPr>
        <p:spPr>
          <a:xfrm>
            <a:off x="4119705" y="3246120"/>
            <a:ext cx="3403472" cy="2062103"/>
          </a:xfrm>
          <a:prstGeom prst="rect">
            <a:avLst/>
          </a:prstGeom>
          <a:noFill/>
        </p:spPr>
        <p:txBody>
          <a:bodyPr wrap="square">
            <a:spAutoFit/>
          </a:bodyPr>
          <a:lstStyle/>
          <a:p>
            <a:r>
              <a:rPr lang="en-US" sz="1600" dirty="0"/>
              <a:t>Magnetite magnetosome, ~1.5 µm tall</a:t>
            </a:r>
          </a:p>
          <a:p>
            <a:r>
              <a:rPr lang="en-US" sz="1600" dirty="0"/>
              <a:t> </a:t>
            </a:r>
          </a:p>
          <a:p>
            <a:r>
              <a:rPr lang="en-US" sz="1600" dirty="0"/>
              <a:t>Pei, Z., Ringe, E., Chang, L., Harrison, R. J., Xue, P., &amp; Williams, W. (2025). Three-dimensional structure, crystallography, and magnetism of giant </a:t>
            </a:r>
            <a:r>
              <a:rPr lang="en-US" sz="1600" dirty="0" err="1"/>
              <a:t>magnetofossils</a:t>
            </a:r>
            <a:r>
              <a:rPr lang="en-US" sz="1600" dirty="0"/>
              <a:t>. </a:t>
            </a:r>
            <a:r>
              <a:rPr lang="en-US" sz="1600" i="1" dirty="0"/>
              <a:t>Communications Earth &amp; Environment</a:t>
            </a:r>
            <a:r>
              <a:rPr lang="en-US" sz="1600" dirty="0"/>
              <a:t>, </a:t>
            </a:r>
            <a:r>
              <a:rPr lang="en-US" sz="1600" i="1" dirty="0"/>
              <a:t>6</a:t>
            </a:r>
            <a:r>
              <a:rPr lang="en-US" sz="1600" dirty="0"/>
              <a:t>(1), 410</a:t>
            </a:r>
          </a:p>
        </p:txBody>
      </p:sp>
      <p:sp>
        <p:nvSpPr>
          <p:cNvPr id="11" name="TextBox 10">
            <a:extLst>
              <a:ext uri="{FF2B5EF4-FFF2-40B4-BE49-F238E27FC236}">
                <a16:creationId xmlns:a16="http://schemas.microsoft.com/office/drawing/2014/main" id="{0CFF9F9A-F90C-69B0-201B-194B577003A0}"/>
              </a:ext>
            </a:extLst>
          </p:cNvPr>
          <p:cNvSpPr txBox="1"/>
          <p:nvPr/>
        </p:nvSpPr>
        <p:spPr>
          <a:xfrm>
            <a:off x="208564" y="6085652"/>
            <a:ext cx="11774872" cy="584775"/>
          </a:xfrm>
          <a:prstGeom prst="rect">
            <a:avLst/>
          </a:prstGeom>
          <a:noFill/>
        </p:spPr>
        <p:txBody>
          <a:bodyPr wrap="square">
            <a:spAutoFit/>
          </a:bodyPr>
          <a:lstStyle/>
          <a:p>
            <a:r>
              <a:rPr lang="en-US" sz="1600" dirty="0"/>
              <a:t>Thomas-</a:t>
            </a:r>
            <a:r>
              <a:rPr lang="en-US" sz="1600" dirty="0" err="1"/>
              <a:t>Keprta</a:t>
            </a:r>
            <a:r>
              <a:rPr lang="en-US" sz="1600" dirty="0"/>
              <a:t> K.L., </a:t>
            </a:r>
            <a:r>
              <a:rPr lang="en-US" sz="1600" dirty="0" err="1"/>
              <a:t>Clemett</a:t>
            </a:r>
            <a:r>
              <a:rPr lang="en-US" sz="1600" dirty="0"/>
              <a:t> S.J., Shimmin J., Morphew M., McIntosh J. R., </a:t>
            </a:r>
            <a:r>
              <a:rPr lang="en-US" sz="1600" dirty="0" err="1"/>
              <a:t>Bazylinski</a:t>
            </a:r>
            <a:r>
              <a:rPr lang="en-US" sz="1600" dirty="0"/>
              <a:t> D.A., ... &amp; Romanek C.S. (2003) Three-dimensional morphological analysis of ALH84001 magnetite using electron tomography.  </a:t>
            </a:r>
            <a:r>
              <a:rPr lang="en-US" sz="1600" i="1" dirty="0"/>
              <a:t>Lunar and Planetary Science Conference</a:t>
            </a:r>
            <a:r>
              <a:rPr lang="en-US" sz="1600" dirty="0"/>
              <a:t> 34, Abstract # 1669.</a:t>
            </a:r>
          </a:p>
        </p:txBody>
      </p:sp>
      <p:pic>
        <p:nvPicPr>
          <p:cNvPr id="13" name="Picture 12" descr="Diagram of a diagram of a prism&#10;&#10;AI-generated content may be incorrect.">
            <a:extLst>
              <a:ext uri="{FF2B5EF4-FFF2-40B4-BE49-F238E27FC236}">
                <a16:creationId xmlns:a16="http://schemas.microsoft.com/office/drawing/2014/main" id="{CC832F59-02B7-C81A-BCD3-5A55C2F9EF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211" y="1351087"/>
            <a:ext cx="3825650" cy="3609796"/>
          </a:xfrm>
          <a:prstGeom prst="rect">
            <a:avLst/>
          </a:prstGeom>
        </p:spPr>
      </p:pic>
      <p:sp>
        <p:nvSpPr>
          <p:cNvPr id="14" name="TextBox 13">
            <a:extLst>
              <a:ext uri="{FF2B5EF4-FFF2-40B4-BE49-F238E27FC236}">
                <a16:creationId xmlns:a16="http://schemas.microsoft.com/office/drawing/2014/main" id="{3C84F087-C7EB-E67A-2148-935213131E83}"/>
              </a:ext>
            </a:extLst>
          </p:cNvPr>
          <p:cNvSpPr txBox="1"/>
          <p:nvPr/>
        </p:nvSpPr>
        <p:spPr>
          <a:xfrm>
            <a:off x="375925" y="5058201"/>
            <a:ext cx="1551515" cy="307777"/>
          </a:xfrm>
          <a:prstGeom prst="rect">
            <a:avLst/>
          </a:prstGeom>
          <a:noFill/>
        </p:spPr>
        <p:txBody>
          <a:bodyPr wrap="none" rtlCol="0">
            <a:spAutoFit/>
          </a:bodyPr>
          <a:lstStyle/>
          <a:p>
            <a:r>
              <a:rPr lang="en-US" sz="1400" dirty="0"/>
              <a:t>From JEOL website</a:t>
            </a:r>
            <a:endParaRPr lang="en-US" dirty="0"/>
          </a:p>
        </p:txBody>
      </p:sp>
      <p:sp>
        <p:nvSpPr>
          <p:cNvPr id="3" name="Rectangle 2">
            <a:extLst>
              <a:ext uri="{FF2B5EF4-FFF2-40B4-BE49-F238E27FC236}">
                <a16:creationId xmlns:a16="http://schemas.microsoft.com/office/drawing/2014/main" id="{15F272CB-5F3F-8BB9-FB01-35BF6F78909C}"/>
              </a:ext>
            </a:extLst>
          </p:cNvPr>
          <p:cNvSpPr/>
          <p:nvPr/>
        </p:nvSpPr>
        <p:spPr>
          <a:xfrm>
            <a:off x="2720340" y="3051810"/>
            <a:ext cx="182880" cy="19431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62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A1CF-C86E-6D61-6061-2085680BB1F0}"/>
              </a:ext>
            </a:extLst>
          </p:cNvPr>
          <p:cNvSpPr>
            <a:spLocks noGrp="1"/>
          </p:cNvSpPr>
          <p:nvPr>
            <p:ph type="title"/>
          </p:nvPr>
        </p:nvSpPr>
        <p:spPr>
          <a:xfrm>
            <a:off x="412532" y="383627"/>
            <a:ext cx="10131425" cy="683172"/>
          </a:xfrm>
        </p:spPr>
        <p:txBody>
          <a:bodyPr/>
          <a:lstStyle/>
          <a:p>
            <a:r>
              <a:rPr lang="en-US" dirty="0"/>
              <a:t>STEM – X-ray (energy-dispersive Detector (EDS)</a:t>
            </a:r>
          </a:p>
        </p:txBody>
      </p:sp>
      <p:pic>
        <p:nvPicPr>
          <p:cNvPr id="9" name="Content Placeholder 8" descr="A close-up of a microscope&#10;&#10;AI-generated content may be incorrect.">
            <a:extLst>
              <a:ext uri="{FF2B5EF4-FFF2-40B4-BE49-F238E27FC236}">
                <a16:creationId xmlns:a16="http://schemas.microsoft.com/office/drawing/2014/main" id="{DDC4A6DB-F28A-10BE-0B79-585CFB3EBF3E}"/>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286407" y="1365559"/>
            <a:ext cx="6918781" cy="2691434"/>
          </a:xfrm>
        </p:spPr>
      </p:pic>
      <p:pic>
        <p:nvPicPr>
          <p:cNvPr id="6" name="Matsuno21_SynthGEMs-Tomog-MgRiFeGSiB-FigAiC_nanometer.mp4">
            <a:hlinkClick r:id="" action="ppaction://media"/>
            <a:extLst>
              <a:ext uri="{FF2B5EF4-FFF2-40B4-BE49-F238E27FC236}">
                <a16:creationId xmlns:a16="http://schemas.microsoft.com/office/drawing/2014/main" id="{C21C8BFF-DAE9-15C0-912E-4BD622D07550}"/>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5"/>
          <a:stretch>
            <a:fillRect/>
          </a:stretch>
        </p:blipFill>
        <p:spPr>
          <a:xfrm>
            <a:off x="7333591" y="987973"/>
            <a:ext cx="4672879" cy="4672879"/>
          </a:xfrm>
        </p:spPr>
      </p:pic>
      <p:sp>
        <p:nvSpPr>
          <p:cNvPr id="11" name="TextBox 10">
            <a:extLst>
              <a:ext uri="{FF2B5EF4-FFF2-40B4-BE49-F238E27FC236}">
                <a16:creationId xmlns:a16="http://schemas.microsoft.com/office/drawing/2014/main" id="{254D4AAC-8646-817A-7874-929BBDD180D2}"/>
              </a:ext>
            </a:extLst>
          </p:cNvPr>
          <p:cNvSpPr txBox="1"/>
          <p:nvPr/>
        </p:nvSpPr>
        <p:spPr>
          <a:xfrm>
            <a:off x="286407" y="4392699"/>
            <a:ext cx="6096000" cy="1477328"/>
          </a:xfrm>
          <a:prstGeom prst="rect">
            <a:avLst/>
          </a:prstGeom>
          <a:noFill/>
        </p:spPr>
        <p:txBody>
          <a:bodyPr wrap="square">
            <a:spAutoFit/>
          </a:bodyPr>
          <a:lstStyle/>
          <a:p>
            <a:r>
              <a:rPr lang="en-US" dirty="0"/>
              <a:t>Matsuno, J., Tsuchiyama, A., Watanabe, T., Tanaka, M., Takigawa, A., Enju, S., ... &amp; Miyake, A. (2021). Condensation of glass with </a:t>
            </a:r>
            <a:r>
              <a:rPr lang="en-US" dirty="0" err="1"/>
              <a:t>multimetal</a:t>
            </a:r>
            <a:r>
              <a:rPr lang="en-US" dirty="0"/>
              <a:t> nanoparticles: Implications for the formation process of GEMS grains. </a:t>
            </a:r>
            <a:r>
              <a:rPr lang="en-US" i="1" dirty="0"/>
              <a:t>The Astrophysical Journal</a:t>
            </a:r>
            <a:r>
              <a:rPr lang="en-US" dirty="0"/>
              <a:t>, </a:t>
            </a:r>
            <a:r>
              <a:rPr lang="en-US" i="1" dirty="0"/>
              <a:t>911</a:t>
            </a:r>
            <a:r>
              <a:rPr lang="en-US" dirty="0"/>
              <a:t>(1), 47.</a:t>
            </a:r>
          </a:p>
        </p:txBody>
      </p:sp>
      <p:sp>
        <p:nvSpPr>
          <p:cNvPr id="7" name="TextBox 6">
            <a:extLst>
              <a:ext uri="{FF2B5EF4-FFF2-40B4-BE49-F238E27FC236}">
                <a16:creationId xmlns:a16="http://schemas.microsoft.com/office/drawing/2014/main" id="{255F0634-184B-0204-4D1E-ECE48713F44C}"/>
              </a:ext>
            </a:extLst>
          </p:cNvPr>
          <p:cNvSpPr txBox="1"/>
          <p:nvPr/>
        </p:nvSpPr>
        <p:spPr>
          <a:xfrm>
            <a:off x="7838563" y="1066799"/>
            <a:ext cx="3656578" cy="369332"/>
          </a:xfrm>
          <a:prstGeom prst="rect">
            <a:avLst/>
          </a:prstGeom>
          <a:noFill/>
        </p:spPr>
        <p:txBody>
          <a:bodyPr wrap="none" rtlCol="0">
            <a:spAutoFit/>
          </a:bodyPr>
          <a:lstStyle/>
          <a:p>
            <a:r>
              <a:rPr lang="en-US" dirty="0">
                <a:solidFill>
                  <a:schemeClr val="bg1"/>
                </a:solidFill>
              </a:rPr>
              <a:t>R=Mg, G=Fe, B=Si, scale nanometers </a:t>
            </a:r>
          </a:p>
        </p:txBody>
      </p:sp>
    </p:spTree>
    <p:extLst>
      <p:ext uri="{BB962C8B-B14F-4D97-AF65-F5344CB8AC3E}">
        <p14:creationId xmlns:p14="http://schemas.microsoft.com/office/powerpoint/2010/main" val="100207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A821A-B0C3-B3A4-2D5A-CAC365B78DF0}"/>
              </a:ext>
            </a:extLst>
          </p:cNvPr>
          <p:cNvSpPr>
            <a:spLocks noGrp="1"/>
          </p:cNvSpPr>
          <p:nvPr>
            <p:ph type="title"/>
          </p:nvPr>
        </p:nvSpPr>
        <p:spPr>
          <a:xfrm>
            <a:off x="422754" y="308374"/>
            <a:ext cx="7418539" cy="1456267"/>
          </a:xfrm>
        </p:spPr>
        <p:txBody>
          <a:bodyPr/>
          <a:lstStyle/>
          <a:p>
            <a:r>
              <a:rPr lang="en-US" dirty="0"/>
              <a:t>STEM – Energy Electron Loss (EELS) </a:t>
            </a:r>
            <a:br>
              <a:rPr lang="en-US" dirty="0"/>
            </a:br>
            <a:r>
              <a:rPr lang="en-US" dirty="0"/>
              <a:t>Tomography</a:t>
            </a:r>
          </a:p>
        </p:txBody>
      </p:sp>
      <p:pic>
        <p:nvPicPr>
          <p:cNvPr id="8" name="Content Placeholder 7" descr="A close-up of several different shapes&#10;&#10;AI-generated content may be incorrect.">
            <a:extLst>
              <a:ext uri="{FF2B5EF4-FFF2-40B4-BE49-F238E27FC236}">
                <a16:creationId xmlns:a16="http://schemas.microsoft.com/office/drawing/2014/main" id="{2BF41CD2-380E-7139-1523-866B4D189017}"/>
              </a:ext>
            </a:extLst>
          </p:cNvPr>
          <p:cNvPicPr>
            <a:picLocks noGrp="1" noChangeAspect="1"/>
          </p:cNvPicPr>
          <p:nvPr>
            <p:ph sz="half" idx="1"/>
          </p:nvPr>
        </p:nvPicPr>
        <p:blipFill>
          <a:blip r:embed="rId5" cstate="screen">
            <a:extLst>
              <a:ext uri="{28A0092B-C50C-407E-A947-70E740481C1C}">
                <a14:useLocalDpi xmlns:a14="http://schemas.microsoft.com/office/drawing/2010/main"/>
              </a:ext>
            </a:extLst>
          </a:blip>
          <a:srcRect/>
          <a:stretch>
            <a:fillRect/>
          </a:stretch>
        </p:blipFill>
        <p:spPr>
          <a:xfrm>
            <a:off x="4935255" y="4426782"/>
            <a:ext cx="3757808" cy="2300425"/>
          </a:xfrm>
        </p:spPr>
      </p:pic>
      <p:pic>
        <p:nvPicPr>
          <p:cNvPr id="6" name="c4nr04553j2.mpg">
            <a:hlinkClick r:id="" action="ppaction://media"/>
            <a:extLst>
              <a:ext uri="{FF2B5EF4-FFF2-40B4-BE49-F238E27FC236}">
                <a16:creationId xmlns:a16="http://schemas.microsoft.com/office/drawing/2014/main" id="{77E38DBD-5855-13B3-5793-2F3CDB0C34BA}"/>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8934027" y="582303"/>
            <a:ext cx="3073212" cy="4729125"/>
          </a:xfrm>
        </p:spPr>
      </p:pic>
      <p:sp>
        <p:nvSpPr>
          <p:cNvPr id="10" name="TextBox 9">
            <a:extLst>
              <a:ext uri="{FF2B5EF4-FFF2-40B4-BE49-F238E27FC236}">
                <a16:creationId xmlns:a16="http://schemas.microsoft.com/office/drawing/2014/main" id="{CFCFAEA9-164B-D90E-F693-19D009250F73}"/>
              </a:ext>
            </a:extLst>
          </p:cNvPr>
          <p:cNvSpPr txBox="1"/>
          <p:nvPr/>
        </p:nvSpPr>
        <p:spPr>
          <a:xfrm>
            <a:off x="127388" y="1701372"/>
            <a:ext cx="4284323" cy="4154984"/>
          </a:xfrm>
          <a:prstGeom prst="rect">
            <a:avLst/>
          </a:prstGeom>
          <a:noFill/>
        </p:spPr>
        <p:txBody>
          <a:bodyPr wrap="square">
            <a:spAutoFit/>
          </a:bodyPr>
          <a:lstStyle/>
          <a:p>
            <a:pPr>
              <a:buNone/>
            </a:pPr>
            <a:r>
              <a:rPr lang="en-US" sz="2400" dirty="0" err="1">
                <a:effectLst/>
                <a:latin typeface="Helvetica" pitchFamily="2" charset="0"/>
              </a:rPr>
              <a:t>Habenfehlner</a:t>
            </a:r>
            <a:r>
              <a:rPr lang="en-US" sz="2400" dirty="0">
                <a:effectLst/>
                <a:latin typeface="Helvetica" pitchFamily="2" charset="0"/>
              </a:rPr>
              <a:t> et al. (2104). </a:t>
            </a:r>
            <a:endParaRPr lang="en-US" sz="2400" i="1" dirty="0">
              <a:latin typeface="Helvetica" pitchFamily="2" charset="0"/>
            </a:endParaRPr>
          </a:p>
          <a:p>
            <a:pPr>
              <a:buNone/>
            </a:pPr>
            <a:r>
              <a:rPr lang="en-US" sz="2400" i="1" dirty="0">
                <a:latin typeface="Helvetica" pitchFamily="2" charset="0"/>
              </a:rPr>
              <a:t>” …</a:t>
            </a:r>
            <a:r>
              <a:rPr lang="en-US" sz="2400" i="1" dirty="0">
                <a:effectLst/>
                <a:latin typeface="Helvetica" pitchFamily="2" charset="0"/>
              </a:rPr>
              <a:t>procedures [of] … electron tomography are demonstrated on an Al-5 wt.% Si alloy with 50 ppm Na and 6100 ppm Yb. A needle shaped sample, suitable for tomography, was prepared from the surface of the Al-Si sample using focused ion beam (FIB) milling.”</a:t>
            </a:r>
            <a:endParaRPr lang="en-US" sz="2400" dirty="0">
              <a:effectLst/>
              <a:latin typeface="Helvetica" pitchFamily="2" charset="0"/>
            </a:endParaRPr>
          </a:p>
        </p:txBody>
      </p:sp>
      <p:pic>
        <p:nvPicPr>
          <p:cNvPr id="12" name="Picture 11" descr="A graph of energy loss&#10;&#10;AI-generated content may be incorrect.">
            <a:extLst>
              <a:ext uri="{FF2B5EF4-FFF2-40B4-BE49-F238E27FC236}">
                <a16:creationId xmlns:a16="http://schemas.microsoft.com/office/drawing/2014/main" id="{3E9A80B8-B5CC-8663-2D12-15C31BF1067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07077" y="1200970"/>
            <a:ext cx="4151794" cy="3158202"/>
          </a:xfrm>
          <a:prstGeom prst="rect">
            <a:avLst/>
          </a:prstGeom>
        </p:spPr>
      </p:pic>
    </p:spTree>
    <p:extLst>
      <p:ext uri="{BB962C8B-B14F-4D97-AF65-F5344CB8AC3E}">
        <p14:creationId xmlns:p14="http://schemas.microsoft.com/office/powerpoint/2010/main" val="107929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79B2E-D734-1650-88B2-75E74AC5C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09376-5F18-6342-64CA-D3847897A943}"/>
              </a:ext>
            </a:extLst>
          </p:cNvPr>
          <p:cNvSpPr>
            <a:spLocks noGrp="1"/>
          </p:cNvSpPr>
          <p:nvPr>
            <p:ph type="title"/>
          </p:nvPr>
        </p:nvSpPr>
        <p:spPr>
          <a:xfrm>
            <a:off x="97119" y="206830"/>
            <a:ext cx="5065712" cy="598714"/>
          </a:xfrm>
        </p:spPr>
        <p:txBody>
          <a:bodyPr>
            <a:normAutofit fontScale="90000"/>
          </a:bodyPr>
          <a:lstStyle/>
          <a:p>
            <a:r>
              <a:rPr lang="en-US" dirty="0"/>
              <a:t>STEM – EELS Valence States</a:t>
            </a:r>
          </a:p>
        </p:txBody>
      </p:sp>
      <p:pic>
        <p:nvPicPr>
          <p:cNvPr id="7" name="Content Placeholder 6" descr="A graph of energy and energy&#10;&#10;AI-generated content may be incorrect.">
            <a:extLst>
              <a:ext uri="{FF2B5EF4-FFF2-40B4-BE49-F238E27FC236}">
                <a16:creationId xmlns:a16="http://schemas.microsoft.com/office/drawing/2014/main" id="{B4714E0D-9D80-3946-57C4-0BCE0532B052}"/>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357552" y="1052966"/>
            <a:ext cx="4544847" cy="5456689"/>
          </a:xfrm>
        </p:spPr>
      </p:pic>
      <p:pic>
        <p:nvPicPr>
          <p:cNvPr id="9" name="Content Placeholder 8" descr="A collage of different images of different colors&#10;&#10;AI-generated content may be incorrect.">
            <a:extLst>
              <a:ext uri="{FF2B5EF4-FFF2-40B4-BE49-F238E27FC236}">
                <a16:creationId xmlns:a16="http://schemas.microsoft.com/office/drawing/2014/main" id="{52CF2F1F-2EF9-EF80-1337-5EB4F90FC1EA}"/>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133453" y="87087"/>
            <a:ext cx="7000945" cy="4920342"/>
          </a:xfrm>
        </p:spPr>
      </p:pic>
      <p:sp>
        <p:nvSpPr>
          <p:cNvPr id="11" name="TextBox 10">
            <a:extLst>
              <a:ext uri="{FF2B5EF4-FFF2-40B4-BE49-F238E27FC236}">
                <a16:creationId xmlns:a16="http://schemas.microsoft.com/office/drawing/2014/main" id="{20A9D081-1DE0-697A-77BC-A2FF457A3C9F}"/>
              </a:ext>
            </a:extLst>
          </p:cNvPr>
          <p:cNvSpPr txBox="1"/>
          <p:nvPr/>
        </p:nvSpPr>
        <p:spPr>
          <a:xfrm>
            <a:off x="5751514" y="5200470"/>
            <a:ext cx="6096000" cy="1200329"/>
          </a:xfrm>
          <a:prstGeom prst="rect">
            <a:avLst/>
          </a:prstGeom>
          <a:noFill/>
        </p:spPr>
        <p:txBody>
          <a:bodyPr wrap="square">
            <a:spAutoFit/>
          </a:bodyPr>
          <a:lstStyle/>
          <a:p>
            <a:r>
              <a:rPr lang="en-US" dirty="0"/>
              <a:t>Xian, H., Zhu, J., Yang, Y., Li, S., Lin, X., Xi, J., ... &amp; Xu, Y. G. (2023). Ubiquitous and progressively increasing ferric iron content on the lunar surfaces revealed by the Chang’e-5 sample. </a:t>
            </a:r>
            <a:r>
              <a:rPr lang="en-US" i="1" dirty="0"/>
              <a:t>Nature Astronomy</a:t>
            </a:r>
            <a:r>
              <a:rPr lang="en-US" dirty="0"/>
              <a:t>, </a:t>
            </a:r>
            <a:r>
              <a:rPr lang="en-US" i="1" dirty="0"/>
              <a:t>7</a:t>
            </a:r>
            <a:r>
              <a:rPr lang="en-US" dirty="0"/>
              <a:t>(3), 280-286.</a:t>
            </a:r>
          </a:p>
        </p:txBody>
      </p:sp>
    </p:spTree>
    <p:extLst>
      <p:ext uri="{BB962C8B-B14F-4D97-AF65-F5344CB8AC3E}">
        <p14:creationId xmlns:p14="http://schemas.microsoft.com/office/powerpoint/2010/main" val="1983966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D33B3-4675-E4B6-C25E-21932CCCDB27}"/>
              </a:ext>
            </a:extLst>
          </p:cNvPr>
          <p:cNvSpPr>
            <a:spLocks noGrp="1"/>
          </p:cNvSpPr>
          <p:nvPr>
            <p:ph type="title"/>
          </p:nvPr>
        </p:nvSpPr>
        <p:spPr>
          <a:xfrm>
            <a:off x="3051813" y="188170"/>
            <a:ext cx="4812028" cy="681990"/>
          </a:xfrm>
        </p:spPr>
        <p:txBody>
          <a:bodyPr>
            <a:normAutofit fontScale="90000"/>
          </a:bodyPr>
          <a:lstStyle/>
          <a:p>
            <a:r>
              <a:rPr lang="en-US" dirty="0"/>
              <a:t>(S)TEM – </a:t>
            </a:r>
            <a:r>
              <a:rPr lang="en-US" dirty="0" err="1"/>
              <a:t>PtychographY</a:t>
            </a:r>
            <a:endParaRPr lang="en-US" dirty="0"/>
          </a:p>
        </p:txBody>
      </p:sp>
      <p:pic>
        <p:nvPicPr>
          <p:cNvPr id="24" name="Content Placeholder 23" descr="A diagram of a diagram of a complex structure&#10;&#10;AI-generated content may be incorrect.">
            <a:extLst>
              <a:ext uri="{FF2B5EF4-FFF2-40B4-BE49-F238E27FC236}">
                <a16:creationId xmlns:a16="http://schemas.microsoft.com/office/drawing/2014/main" id="{43AF4155-FD31-03C6-9DCF-7D2E6C4388CF}"/>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287586" y="2505926"/>
            <a:ext cx="3008649" cy="3086100"/>
          </a:xfrm>
        </p:spPr>
      </p:pic>
      <p:sp>
        <p:nvSpPr>
          <p:cNvPr id="7" name="TextBox 6">
            <a:extLst>
              <a:ext uri="{FF2B5EF4-FFF2-40B4-BE49-F238E27FC236}">
                <a16:creationId xmlns:a16="http://schemas.microsoft.com/office/drawing/2014/main" id="{C8832D44-E9B2-6ECA-B181-2D32376F110D}"/>
              </a:ext>
            </a:extLst>
          </p:cNvPr>
          <p:cNvSpPr txBox="1"/>
          <p:nvPr/>
        </p:nvSpPr>
        <p:spPr>
          <a:xfrm>
            <a:off x="125730" y="870160"/>
            <a:ext cx="7738111" cy="1569660"/>
          </a:xfrm>
          <a:prstGeom prst="rect">
            <a:avLst/>
          </a:prstGeom>
          <a:noFill/>
        </p:spPr>
        <p:txBody>
          <a:bodyPr wrap="square">
            <a:spAutoFit/>
          </a:bodyPr>
          <a:lstStyle/>
          <a:p>
            <a:r>
              <a:rPr lang="en-US" sz="1600" dirty="0"/>
              <a:t>Electron ptychography is a high-resolution imaging technique in electron microscopy that uses coherent diffractive imaging and computational algorithms to reconstruct an image of a sample by analyzing a series of overlapping diffraction patterns. It achieves deep sub-angstrom to atomic resolution by overcoming traditional lens limitations and is especially valuable for imaging beam-sensitive materials and achieving high-dose efficiency for 3D reconstructions of both physical and biological samples. [AI explanation, FWIW]</a:t>
            </a:r>
          </a:p>
        </p:txBody>
      </p:sp>
      <p:sp>
        <p:nvSpPr>
          <p:cNvPr id="16" name="TextBox 15">
            <a:extLst>
              <a:ext uri="{FF2B5EF4-FFF2-40B4-BE49-F238E27FC236}">
                <a16:creationId xmlns:a16="http://schemas.microsoft.com/office/drawing/2014/main" id="{0B3C3480-FA8E-B17C-B0CA-BA2FB186CAD6}"/>
              </a:ext>
            </a:extLst>
          </p:cNvPr>
          <p:cNvSpPr txBox="1"/>
          <p:nvPr/>
        </p:nvSpPr>
        <p:spPr>
          <a:xfrm>
            <a:off x="7186613" y="5658132"/>
            <a:ext cx="5100637" cy="954107"/>
          </a:xfrm>
          <a:prstGeom prst="rect">
            <a:avLst/>
          </a:prstGeom>
          <a:noFill/>
        </p:spPr>
        <p:txBody>
          <a:bodyPr wrap="square">
            <a:spAutoFit/>
          </a:bodyPr>
          <a:lstStyle/>
          <a:p>
            <a:r>
              <a:rPr lang="en-US" sz="1400" dirty="0" err="1"/>
              <a:t>Zh</a:t>
            </a:r>
            <a:r>
              <a:rPr lang="en-US" sz="1400" dirty="0"/>
              <a:t>, X., </a:t>
            </a:r>
            <a:r>
              <a:rPr lang="en-US" sz="1400" dirty="0" err="1"/>
              <a:t>Hitchcoc</a:t>
            </a:r>
            <a:r>
              <a:rPr lang="en-US" sz="1400" dirty="0"/>
              <a:t>, A.P., </a:t>
            </a:r>
            <a:r>
              <a:rPr lang="en-US" sz="1400" dirty="0" err="1"/>
              <a:t>Bazylinsk</a:t>
            </a:r>
            <a:r>
              <a:rPr lang="en-US" sz="1400" dirty="0"/>
              <a:t> D.A., Denes P., Joseph J., Lins, U., ... &amp; Shapiro D.A. (2016) Measuring spectroscopy and magnetism of extracted and intracellular magnetosomes using soft X-ray ptychography. </a:t>
            </a:r>
            <a:r>
              <a:rPr lang="en-US" sz="1400" i="1" dirty="0"/>
              <a:t>Proc. Nat. Acad. Sci.</a:t>
            </a:r>
            <a:r>
              <a:rPr lang="en-US" sz="1400" dirty="0"/>
              <a:t> </a:t>
            </a:r>
            <a:r>
              <a:rPr lang="en-US" sz="1400" i="1" dirty="0"/>
              <a:t>113</a:t>
            </a:r>
            <a:r>
              <a:rPr lang="en-US" sz="1400" dirty="0"/>
              <a:t>(51), E8219-E8227.</a:t>
            </a:r>
          </a:p>
        </p:txBody>
      </p:sp>
      <p:pic>
        <p:nvPicPr>
          <p:cNvPr id="20" name="Content Placeholder 19" descr="A collage of images of an electrical discharge&#10;&#10;AI-generated content may be incorrect.">
            <a:extLst>
              <a:ext uri="{FF2B5EF4-FFF2-40B4-BE49-F238E27FC236}">
                <a16:creationId xmlns:a16="http://schemas.microsoft.com/office/drawing/2014/main" id="{46742712-27E5-94F4-FA2C-38595023D9E3}"/>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7658976" y="529165"/>
            <a:ext cx="4155910" cy="4920599"/>
          </a:xfrm>
        </p:spPr>
      </p:pic>
      <p:sp>
        <p:nvSpPr>
          <p:cNvPr id="22" name="TextBox 21">
            <a:extLst>
              <a:ext uri="{FF2B5EF4-FFF2-40B4-BE49-F238E27FC236}">
                <a16:creationId xmlns:a16="http://schemas.microsoft.com/office/drawing/2014/main" id="{391B3AC3-209E-732C-4CB3-1DC40F960E15}"/>
              </a:ext>
            </a:extLst>
          </p:cNvPr>
          <p:cNvSpPr txBox="1"/>
          <p:nvPr/>
        </p:nvSpPr>
        <p:spPr>
          <a:xfrm>
            <a:off x="370911" y="5763379"/>
            <a:ext cx="6143624" cy="954107"/>
          </a:xfrm>
          <a:prstGeom prst="rect">
            <a:avLst/>
          </a:prstGeom>
          <a:noFill/>
        </p:spPr>
        <p:txBody>
          <a:bodyPr wrap="square">
            <a:spAutoFit/>
          </a:bodyPr>
          <a:lstStyle/>
          <a:p>
            <a:r>
              <a:rPr lang="en-US" sz="1400" dirty="0"/>
              <a:t>Pfeiffer F. (2018). X-ray ptychography. </a:t>
            </a:r>
            <a:r>
              <a:rPr lang="en-US" sz="1400" i="1" dirty="0"/>
              <a:t>Nature Photonics</a:t>
            </a:r>
            <a:r>
              <a:rPr lang="en-US" sz="1400" dirty="0"/>
              <a:t> 12, 9-17. </a:t>
            </a:r>
          </a:p>
          <a:p>
            <a:endParaRPr lang="en-US" sz="1400" dirty="0"/>
          </a:p>
          <a:p>
            <a:r>
              <a:rPr lang="en-US" sz="1400" dirty="0"/>
              <a:t>Thibault P., Dierolf M., Menzel A., Bunk O., David C., &amp; Pfeiffer F. (2008) High-resolution scanning x-ray diffraction microscopy. </a:t>
            </a:r>
            <a:r>
              <a:rPr lang="en-US" sz="1400" i="1" dirty="0"/>
              <a:t>Science </a:t>
            </a:r>
            <a:r>
              <a:rPr lang="en-US" sz="1400" dirty="0"/>
              <a:t>321(5887), 379-382.</a:t>
            </a:r>
          </a:p>
        </p:txBody>
      </p:sp>
      <p:pic>
        <p:nvPicPr>
          <p:cNvPr id="26" name="Picture 25" descr="A close-up of a colorful image&#10;&#10;AI-generated content may be incorrect.">
            <a:extLst>
              <a:ext uri="{FF2B5EF4-FFF2-40B4-BE49-F238E27FC236}">
                <a16:creationId xmlns:a16="http://schemas.microsoft.com/office/drawing/2014/main" id="{D2AA0402-87BB-BDD4-4A86-97227B1B7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23" y="2648188"/>
            <a:ext cx="4065987" cy="2400062"/>
          </a:xfrm>
          <a:prstGeom prst="rect">
            <a:avLst/>
          </a:prstGeom>
        </p:spPr>
      </p:pic>
    </p:spTree>
    <p:extLst>
      <p:ext uri="{BB962C8B-B14F-4D97-AF65-F5344CB8AC3E}">
        <p14:creationId xmlns:p14="http://schemas.microsoft.com/office/powerpoint/2010/main" val="3495197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7BF2-2E15-1925-AD60-9D7489B13929}"/>
              </a:ext>
            </a:extLst>
          </p:cNvPr>
          <p:cNvSpPr>
            <a:spLocks noGrp="1"/>
          </p:cNvSpPr>
          <p:nvPr>
            <p:ph type="title"/>
          </p:nvPr>
        </p:nvSpPr>
        <p:spPr>
          <a:xfrm>
            <a:off x="170795" y="147902"/>
            <a:ext cx="4255156" cy="1456267"/>
          </a:xfrm>
        </p:spPr>
        <p:txBody>
          <a:bodyPr>
            <a:normAutofit/>
          </a:bodyPr>
          <a:lstStyle/>
          <a:p>
            <a:r>
              <a:rPr lang="en-US" dirty="0"/>
              <a:t>STEM – Multimodal </a:t>
            </a:r>
          </a:p>
        </p:txBody>
      </p:sp>
      <p:pic>
        <p:nvPicPr>
          <p:cNvPr id="9" name="Content Placeholder 8">
            <a:extLst>
              <a:ext uri="{FF2B5EF4-FFF2-40B4-BE49-F238E27FC236}">
                <a16:creationId xmlns:a16="http://schemas.microsoft.com/office/drawing/2014/main" id="{8306265F-CA9D-0D43-1CED-200BDBF197A7}"/>
              </a:ext>
            </a:extLst>
          </p:cNvPr>
          <p:cNvPicPr>
            <a:picLocks noGrp="1" noChangeAspect="1"/>
          </p:cNvPicPr>
          <p:nvPr>
            <p:ph sz="half" idx="4294967295"/>
          </p:nvPr>
        </p:nvPicPr>
        <p:blipFill>
          <a:blip r:embed="rId2" cstate="screen">
            <a:extLst>
              <a:ext uri="{28A0092B-C50C-407E-A947-70E740481C1C}">
                <a14:useLocalDpi xmlns:a14="http://schemas.microsoft.com/office/drawing/2010/main"/>
              </a:ext>
            </a:extLst>
          </a:blip>
          <a:stretch>
            <a:fillRect/>
          </a:stretch>
        </p:blipFill>
        <p:spPr>
          <a:xfrm>
            <a:off x="4425950" y="615950"/>
            <a:ext cx="7766050" cy="6242050"/>
          </a:xfrm>
        </p:spPr>
      </p:pic>
      <p:sp>
        <p:nvSpPr>
          <p:cNvPr id="10" name="TextBox 9">
            <a:extLst>
              <a:ext uri="{FF2B5EF4-FFF2-40B4-BE49-F238E27FC236}">
                <a16:creationId xmlns:a16="http://schemas.microsoft.com/office/drawing/2014/main" id="{F47B49DE-5EE4-23C2-C435-F6DCC75B14A7}"/>
              </a:ext>
            </a:extLst>
          </p:cNvPr>
          <p:cNvSpPr txBox="1"/>
          <p:nvPr/>
        </p:nvSpPr>
        <p:spPr>
          <a:xfrm>
            <a:off x="746234" y="4719145"/>
            <a:ext cx="184731" cy="369332"/>
          </a:xfrm>
          <a:prstGeom prst="rect">
            <a:avLst/>
          </a:prstGeom>
          <a:noFill/>
        </p:spPr>
        <p:txBody>
          <a:bodyPr wrap="none" rtlCol="0">
            <a:spAutoFit/>
          </a:bodyPr>
          <a:lstStyle/>
          <a:p>
            <a:endParaRPr lang="en-US" dirty="0"/>
          </a:p>
        </p:txBody>
      </p:sp>
      <p:pic>
        <p:nvPicPr>
          <p:cNvPr id="7" name="Content Placeholder 6" descr="A diagram of a light source&#10;&#10;AI-generated content may be incorrect.">
            <a:extLst>
              <a:ext uri="{FF2B5EF4-FFF2-40B4-BE49-F238E27FC236}">
                <a16:creationId xmlns:a16="http://schemas.microsoft.com/office/drawing/2014/main" id="{4C56F4F3-7580-35F5-2E37-3CCE919831C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1411199"/>
            <a:ext cx="5591514" cy="2672099"/>
          </a:xfrm>
        </p:spPr>
      </p:pic>
      <p:sp>
        <p:nvSpPr>
          <p:cNvPr id="22" name="TextBox 21">
            <a:extLst>
              <a:ext uri="{FF2B5EF4-FFF2-40B4-BE49-F238E27FC236}">
                <a16:creationId xmlns:a16="http://schemas.microsoft.com/office/drawing/2014/main" id="{F0574B15-499C-BB83-BE22-8AE239D67031}"/>
              </a:ext>
            </a:extLst>
          </p:cNvPr>
          <p:cNvSpPr txBox="1"/>
          <p:nvPr/>
        </p:nvSpPr>
        <p:spPr>
          <a:xfrm>
            <a:off x="170794" y="4246995"/>
            <a:ext cx="4106916" cy="1477328"/>
          </a:xfrm>
          <a:prstGeom prst="rect">
            <a:avLst/>
          </a:prstGeom>
          <a:noFill/>
        </p:spPr>
        <p:txBody>
          <a:bodyPr wrap="square">
            <a:spAutoFit/>
          </a:bodyPr>
          <a:lstStyle/>
          <a:p>
            <a:r>
              <a:rPr lang="en-US" dirty="0"/>
              <a:t>Lo, Y. H., Liao, C. T., Zhou, J., Rana, A., Bevis, C. S., Gui, G., ... &amp; Miao, J. (2019). Multimodal x-ray and electron microscopy of the Allende meteorite. </a:t>
            </a:r>
            <a:r>
              <a:rPr lang="en-US" i="1" dirty="0"/>
              <a:t>Science advances</a:t>
            </a:r>
            <a:r>
              <a:rPr lang="en-US" dirty="0"/>
              <a:t>, </a:t>
            </a:r>
            <a:r>
              <a:rPr lang="en-US" i="1" dirty="0"/>
              <a:t>5</a:t>
            </a:r>
            <a:r>
              <a:rPr lang="en-US" dirty="0"/>
              <a:t>(9), eaax3009.</a:t>
            </a:r>
          </a:p>
        </p:txBody>
      </p:sp>
    </p:spTree>
    <p:extLst>
      <p:ext uri="{BB962C8B-B14F-4D97-AF65-F5344CB8AC3E}">
        <p14:creationId xmlns:p14="http://schemas.microsoft.com/office/powerpoint/2010/main" val="1276050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DF7D-BE0E-F3D0-096A-33AF2A4BDFEA}"/>
              </a:ext>
            </a:extLst>
          </p:cNvPr>
          <p:cNvSpPr>
            <a:spLocks noGrp="1"/>
          </p:cNvSpPr>
          <p:nvPr>
            <p:ph type="title"/>
          </p:nvPr>
        </p:nvSpPr>
        <p:spPr>
          <a:xfrm>
            <a:off x="455635" y="241393"/>
            <a:ext cx="4995332" cy="640730"/>
          </a:xfrm>
        </p:spPr>
        <p:txBody>
          <a:bodyPr>
            <a:normAutofit/>
          </a:bodyPr>
          <a:lstStyle/>
          <a:p>
            <a:r>
              <a:rPr lang="en-US" dirty="0"/>
              <a:t>Neutron Tomography</a:t>
            </a:r>
          </a:p>
        </p:txBody>
      </p:sp>
      <p:pic>
        <p:nvPicPr>
          <p:cNvPr id="7" name="Content Placeholder 6" descr="A diagram of different types of chemical elements&#10;&#10;AI-generated content may be incorrect.">
            <a:extLst>
              <a:ext uri="{FF2B5EF4-FFF2-40B4-BE49-F238E27FC236}">
                <a16:creationId xmlns:a16="http://schemas.microsoft.com/office/drawing/2014/main" id="{27FF6637-DE7B-7EFD-91E6-7F56FD6414CB}"/>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5756433" y="402063"/>
            <a:ext cx="6411761" cy="2564704"/>
          </a:xfrm>
        </p:spPr>
      </p:pic>
      <p:sp>
        <p:nvSpPr>
          <p:cNvPr id="5" name="Content Placeholder 4">
            <a:extLst>
              <a:ext uri="{FF2B5EF4-FFF2-40B4-BE49-F238E27FC236}">
                <a16:creationId xmlns:a16="http://schemas.microsoft.com/office/drawing/2014/main" id="{C3E4E939-9C0F-B6CC-152A-232896FCCF93}"/>
              </a:ext>
            </a:extLst>
          </p:cNvPr>
          <p:cNvSpPr>
            <a:spLocks noGrp="1"/>
          </p:cNvSpPr>
          <p:nvPr>
            <p:ph sz="half" idx="2"/>
          </p:nvPr>
        </p:nvSpPr>
        <p:spPr>
          <a:xfrm>
            <a:off x="223191" y="882123"/>
            <a:ext cx="5380509" cy="5734484"/>
          </a:xfrm>
        </p:spPr>
        <p:txBody>
          <a:bodyPr>
            <a:normAutofit fontScale="92500"/>
          </a:bodyPr>
          <a:lstStyle/>
          <a:p>
            <a:r>
              <a:rPr lang="en-US" sz="2400" dirty="0"/>
              <a:t>Why use neutrons?</a:t>
            </a:r>
          </a:p>
          <a:p>
            <a:pPr lvl="1"/>
            <a:r>
              <a:rPr lang="en-US" sz="2200" dirty="0"/>
              <a:t>Thermal neutrons have wavelengths comparable to interatomic spacings</a:t>
            </a:r>
          </a:p>
          <a:p>
            <a:pPr lvl="1"/>
            <a:r>
              <a:rPr lang="en-US" sz="2200" dirty="0"/>
              <a:t>Attenuations different from those of X-rays</a:t>
            </a:r>
          </a:p>
          <a:p>
            <a:pPr lvl="2"/>
            <a:r>
              <a:rPr lang="en-US" sz="1800" dirty="0"/>
              <a:t>Detect different elements/properties.</a:t>
            </a:r>
          </a:p>
          <a:p>
            <a:pPr lvl="2"/>
            <a:r>
              <a:rPr lang="en-US" sz="1800" dirty="0"/>
              <a:t>Most sensitive to </a:t>
            </a:r>
            <a:r>
              <a:rPr lang="en-US" sz="1800" dirty="0">
                <a:solidFill>
                  <a:srgbClr val="FFFF00"/>
                </a:solidFill>
              </a:rPr>
              <a:t>H, Cl, </a:t>
            </a:r>
            <a:r>
              <a:rPr lang="en-US" sz="1800" dirty="0"/>
              <a:t>Cd, some rare earths</a:t>
            </a:r>
          </a:p>
          <a:p>
            <a:pPr lvl="1"/>
            <a:r>
              <a:rPr lang="en-US" sz="2200" dirty="0"/>
              <a:t>Complementary to X-ray tomography.</a:t>
            </a:r>
          </a:p>
          <a:p>
            <a:r>
              <a:rPr lang="en-US" sz="2400" dirty="0"/>
              <a:t>Difficulties</a:t>
            </a:r>
          </a:p>
          <a:p>
            <a:pPr lvl="1"/>
            <a:r>
              <a:rPr lang="en-US" sz="2200" dirty="0"/>
              <a:t>Requires a neutron source</a:t>
            </a:r>
          </a:p>
          <a:p>
            <a:pPr lvl="2"/>
            <a:r>
              <a:rPr lang="en-US" sz="1800" dirty="0"/>
              <a:t>Nuclear reactor (huge overhead)</a:t>
            </a:r>
          </a:p>
          <a:p>
            <a:pPr lvl="2"/>
            <a:r>
              <a:rPr lang="en-US" sz="1800" dirty="0"/>
              <a:t>Spallation source (low fluence)</a:t>
            </a:r>
          </a:p>
          <a:p>
            <a:pPr lvl="1"/>
            <a:r>
              <a:rPr lang="en-US" sz="2200" dirty="0"/>
              <a:t>Induces radioactivity in target</a:t>
            </a:r>
          </a:p>
          <a:p>
            <a:pPr lvl="2"/>
            <a:r>
              <a:rPr lang="en-US" sz="1800" dirty="0"/>
              <a:t>Requires radiation safety protocols</a:t>
            </a:r>
          </a:p>
        </p:txBody>
      </p:sp>
      <p:sp>
        <p:nvSpPr>
          <p:cNvPr id="8" name="TextBox 7">
            <a:extLst>
              <a:ext uri="{FF2B5EF4-FFF2-40B4-BE49-F238E27FC236}">
                <a16:creationId xmlns:a16="http://schemas.microsoft.com/office/drawing/2014/main" id="{4DB32CC4-19D1-AD81-14B1-5D9A9F80A494}"/>
              </a:ext>
            </a:extLst>
          </p:cNvPr>
          <p:cNvSpPr txBox="1"/>
          <p:nvPr/>
        </p:nvSpPr>
        <p:spPr>
          <a:xfrm>
            <a:off x="5756433" y="2966767"/>
            <a:ext cx="6364234" cy="3693319"/>
          </a:xfrm>
          <a:prstGeom prst="rect">
            <a:avLst/>
          </a:prstGeom>
          <a:noFill/>
        </p:spPr>
        <p:txBody>
          <a:bodyPr wrap="square" rtlCol="0">
            <a:spAutoFit/>
          </a:bodyPr>
          <a:lstStyle/>
          <a:p>
            <a:r>
              <a:rPr lang="en-US" dirty="0"/>
              <a:t>X-ray scattering cross sections depend on density of electrons in a target volume; i.e. with atomic number.</a:t>
            </a:r>
          </a:p>
          <a:p>
            <a:endParaRPr lang="en-US" dirty="0"/>
          </a:p>
          <a:p>
            <a:r>
              <a:rPr lang="en-US" dirty="0"/>
              <a:t>Neutron attenuation cross sections depend on scattering and absorption by element nuclei – not explained simply. </a:t>
            </a:r>
            <a:r>
              <a:rPr lang="en-US" baseline="30000" dirty="0"/>
              <a:t>1</a:t>
            </a:r>
            <a:r>
              <a:rPr lang="en-US" dirty="0"/>
              <a:t>H has a large scattering cross-section. </a:t>
            </a:r>
            <a:r>
              <a:rPr lang="en-US" baseline="30000" dirty="0"/>
              <a:t>35</a:t>
            </a:r>
            <a:r>
              <a:rPr lang="en-US" dirty="0"/>
              <a:t>Cl has both large scattering and absorption cross-sections. Some isotopes (e.g., </a:t>
            </a:r>
            <a:r>
              <a:rPr lang="en-US" baseline="30000" dirty="0"/>
              <a:t>113</a:t>
            </a:r>
            <a:r>
              <a:rPr lang="en-US" dirty="0"/>
              <a:t>Cd, </a:t>
            </a:r>
            <a:r>
              <a:rPr lang="en-US" baseline="30000" dirty="0"/>
              <a:t>147</a:t>
            </a:r>
            <a:r>
              <a:rPr lang="en-US" dirty="0"/>
              <a:t>Sm, </a:t>
            </a:r>
            <a:r>
              <a:rPr lang="en-US" baseline="30000" dirty="0"/>
              <a:t>157</a:t>
            </a:r>
            <a:r>
              <a:rPr lang="en-US" dirty="0"/>
              <a:t>Gd) have humongous absorption cross-sections. </a:t>
            </a:r>
          </a:p>
          <a:p>
            <a:endParaRPr lang="en-US" dirty="0"/>
          </a:p>
          <a:p>
            <a:r>
              <a:rPr lang="en-US" dirty="0"/>
              <a:t>Teflon and aluminum have very low neutron cross-sections!</a:t>
            </a:r>
          </a:p>
          <a:p>
            <a:endParaRPr lang="en-US" dirty="0"/>
          </a:p>
          <a:p>
            <a:r>
              <a:rPr lang="en-US" dirty="0"/>
              <a:t>X-ray and neutron cross-sections not at same scales. Neutron attenuations are ~ 1/4 of those for X-rays</a:t>
            </a:r>
          </a:p>
        </p:txBody>
      </p:sp>
    </p:spTree>
    <p:extLst>
      <p:ext uri="{BB962C8B-B14F-4D97-AF65-F5344CB8AC3E}">
        <p14:creationId xmlns:p14="http://schemas.microsoft.com/office/powerpoint/2010/main" val="187638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4A45-F680-5419-3C18-5EC0CDAFBB3B}"/>
              </a:ext>
            </a:extLst>
          </p:cNvPr>
          <p:cNvSpPr>
            <a:spLocks noGrp="1"/>
          </p:cNvSpPr>
          <p:nvPr>
            <p:ph type="title"/>
          </p:nvPr>
        </p:nvSpPr>
        <p:spPr>
          <a:xfrm>
            <a:off x="472859" y="208767"/>
            <a:ext cx="10131425" cy="1288563"/>
          </a:xfrm>
        </p:spPr>
        <p:txBody>
          <a:bodyPr>
            <a:normAutofit/>
          </a:bodyPr>
          <a:lstStyle/>
          <a:p>
            <a:r>
              <a:rPr lang="en-US" dirty="0"/>
              <a:t>Neutron Tomography Facility: NIST’s </a:t>
            </a:r>
            <a:br>
              <a:rPr lang="en-US" dirty="0"/>
            </a:br>
            <a:r>
              <a:rPr lang="en-US" dirty="0"/>
              <a:t>National Center for Neutron Research (NCNR)</a:t>
            </a:r>
          </a:p>
        </p:txBody>
      </p:sp>
      <p:pic>
        <p:nvPicPr>
          <p:cNvPr id="7" name="Content Placeholder 6" descr="A diagram of a factory&#10;&#10;AI-generated content may be incorrect.">
            <a:extLst>
              <a:ext uri="{FF2B5EF4-FFF2-40B4-BE49-F238E27FC236}">
                <a16:creationId xmlns:a16="http://schemas.microsoft.com/office/drawing/2014/main" id="{98103AD6-D3F2-641B-3B9B-53C47C2F78E9}"/>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1419269" y="1402451"/>
            <a:ext cx="8650561" cy="5341906"/>
          </a:xfrm>
        </p:spPr>
      </p:pic>
    </p:spTree>
    <p:extLst>
      <p:ext uri="{BB962C8B-B14F-4D97-AF65-F5344CB8AC3E}">
        <p14:creationId xmlns:p14="http://schemas.microsoft.com/office/powerpoint/2010/main" val="1468286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lliesInLead.pdf"/>
          <p:cNvPicPr>
            <a:picLocks noChangeAspect="1"/>
          </p:cNvPicPr>
          <p:nvPr/>
        </p:nvPicPr>
        <p:blipFill rotWithShape="1">
          <a:blip r:embed="rId3">
            <a:extLst>
              <a:ext uri="{28A0092B-C50C-407E-A947-70E740481C1C}">
                <a14:useLocalDpi xmlns:a14="http://schemas.microsoft.com/office/drawing/2010/main" val="0"/>
              </a:ext>
            </a:extLst>
          </a:blip>
          <a:srcRect l="1314" t="10260" r="6346" b="6912"/>
          <a:stretch/>
        </p:blipFill>
        <p:spPr>
          <a:xfrm>
            <a:off x="1023245" y="32730"/>
            <a:ext cx="10145509" cy="6825270"/>
          </a:xfrm>
          <a:prstGeom prst="rect">
            <a:avLst/>
          </a:prstGeom>
        </p:spPr>
      </p:pic>
      <p:sp>
        <p:nvSpPr>
          <p:cNvPr id="3" name="Slide Number Placeholder 2"/>
          <p:cNvSpPr>
            <a:spLocks noGrp="1"/>
          </p:cNvSpPr>
          <p:nvPr>
            <p:ph type="sldNum" sz="quarter" idx="12"/>
          </p:nvPr>
        </p:nvSpPr>
        <p:spPr>
          <a:xfrm>
            <a:off x="11572253" y="6350635"/>
            <a:ext cx="551167" cy="377825"/>
          </a:xfrm>
        </p:spPr>
        <p:txBody>
          <a:bodyPr/>
          <a:lstStyle/>
          <a:p>
            <a:pPr>
              <a:defRPr/>
            </a:pPr>
            <a:fld id="{08A0E065-D75B-459E-834D-0B3DF13FB77B}" type="slidenum">
              <a:rPr lang="fr-CA" smtClean="0"/>
              <a:pPr>
                <a:defRPr/>
              </a:pPr>
              <a:t>15</a:t>
            </a:fld>
            <a:endParaRPr lang="fr-CA" dirty="0"/>
          </a:p>
        </p:txBody>
      </p:sp>
    </p:spTree>
    <p:extLst>
      <p:ext uri="{BB962C8B-B14F-4D97-AF65-F5344CB8AC3E}">
        <p14:creationId xmlns:p14="http://schemas.microsoft.com/office/powerpoint/2010/main" val="773615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CF2-D89C-D8B8-A72A-0742C58AF6FB}"/>
              </a:ext>
            </a:extLst>
          </p:cNvPr>
          <p:cNvSpPr>
            <a:spLocks noGrp="1"/>
          </p:cNvSpPr>
          <p:nvPr>
            <p:ph type="title"/>
          </p:nvPr>
        </p:nvSpPr>
        <p:spPr>
          <a:xfrm>
            <a:off x="325253" y="211014"/>
            <a:ext cx="10177907" cy="750277"/>
          </a:xfrm>
        </p:spPr>
        <p:txBody>
          <a:bodyPr>
            <a:normAutofit/>
          </a:bodyPr>
          <a:lstStyle/>
          <a:p>
            <a:r>
              <a:rPr lang="en-US" dirty="0"/>
              <a:t>Neutron Imaging – example Rock Permeability</a:t>
            </a:r>
          </a:p>
        </p:txBody>
      </p:sp>
      <p:pic>
        <p:nvPicPr>
          <p:cNvPr id="5" name="Content Placeholder 4">
            <a:extLst>
              <a:ext uri="{FF2B5EF4-FFF2-40B4-BE49-F238E27FC236}">
                <a16:creationId xmlns:a16="http://schemas.microsoft.com/office/drawing/2014/main" id="{DBAF7D80-D09A-BABD-01D4-0D32D462D35E}"/>
              </a:ext>
            </a:extLst>
          </p:cNvPr>
          <p:cNvPicPr>
            <a:picLocks noGrp="1" noChangeAspect="1"/>
          </p:cNvPicPr>
          <p:nvPr>
            <p:ph sz="half" idx="2"/>
          </p:nvPr>
        </p:nvPicPr>
        <p:blipFill>
          <a:blip r:embed="rId3"/>
          <a:stretch>
            <a:fillRect/>
          </a:stretch>
        </p:blipFill>
        <p:spPr>
          <a:xfrm>
            <a:off x="4560278" y="1066799"/>
            <a:ext cx="7575796" cy="5755257"/>
          </a:xfrm>
          <a:prstGeom prst="rect">
            <a:avLst/>
          </a:prstGeom>
        </p:spPr>
      </p:pic>
      <p:pic>
        <p:nvPicPr>
          <p:cNvPr id="10" name="Content Placeholder 9">
            <a:extLst>
              <a:ext uri="{FF2B5EF4-FFF2-40B4-BE49-F238E27FC236}">
                <a16:creationId xmlns:a16="http://schemas.microsoft.com/office/drawing/2014/main" id="{B849DBB7-5C81-3927-7EEE-DD3BC4AB404F}"/>
              </a:ext>
            </a:extLst>
          </p:cNvPr>
          <p:cNvPicPr>
            <a:picLocks noGrp="1" noChangeAspect="1"/>
          </p:cNvPicPr>
          <p:nvPr>
            <p:ph sz="half" idx="1"/>
          </p:nvPr>
        </p:nvPicPr>
        <p:blipFill>
          <a:blip r:embed="rId4"/>
          <a:stretch>
            <a:fillRect/>
          </a:stretch>
        </p:blipFill>
        <p:spPr>
          <a:xfrm>
            <a:off x="55926" y="1066798"/>
            <a:ext cx="4422289" cy="3010921"/>
          </a:xfrm>
          <a:prstGeom prst="rect">
            <a:avLst/>
          </a:prstGeom>
        </p:spPr>
      </p:pic>
      <p:sp>
        <p:nvSpPr>
          <p:cNvPr id="12" name="TextBox 11">
            <a:extLst>
              <a:ext uri="{FF2B5EF4-FFF2-40B4-BE49-F238E27FC236}">
                <a16:creationId xmlns:a16="http://schemas.microsoft.com/office/drawing/2014/main" id="{5DCCCB56-D93E-0178-43B1-D166E0434172}"/>
              </a:ext>
            </a:extLst>
          </p:cNvPr>
          <p:cNvSpPr txBox="1"/>
          <p:nvPr/>
        </p:nvSpPr>
        <p:spPr>
          <a:xfrm>
            <a:off x="0" y="4786590"/>
            <a:ext cx="4560278" cy="1323439"/>
          </a:xfrm>
          <a:prstGeom prst="rect">
            <a:avLst/>
          </a:prstGeom>
          <a:noFill/>
        </p:spPr>
        <p:txBody>
          <a:bodyPr wrap="square">
            <a:spAutoFit/>
          </a:bodyPr>
          <a:lstStyle/>
          <a:p>
            <a:r>
              <a:rPr lang="en-US" sz="1600" dirty="0"/>
              <a:t>Zambrano, M., Hameed, F., Anders, K., Mancini, L., &amp; Tondi, E. (2019) Implementation of dynamic neutron radiography and integrated X-ray and neutron tomography in porous carbonate reservoir rocks. </a:t>
            </a:r>
            <a:r>
              <a:rPr lang="en-US" sz="1600" i="1" dirty="0"/>
              <a:t>Frontiers in Earth Science</a:t>
            </a:r>
            <a:r>
              <a:rPr lang="en-US" sz="1600" dirty="0"/>
              <a:t>, </a:t>
            </a:r>
            <a:r>
              <a:rPr lang="en-US" sz="1600" i="1" dirty="0"/>
              <a:t>7</a:t>
            </a:r>
            <a:r>
              <a:rPr lang="en-US" sz="1600" dirty="0"/>
              <a:t>, 329.</a:t>
            </a:r>
          </a:p>
        </p:txBody>
      </p:sp>
    </p:spTree>
    <p:extLst>
      <p:ext uri="{BB962C8B-B14F-4D97-AF65-F5344CB8AC3E}">
        <p14:creationId xmlns:p14="http://schemas.microsoft.com/office/powerpoint/2010/main" val="943588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07CFA-A66B-2D59-0F27-E4EDF83C82AB}"/>
              </a:ext>
            </a:extLst>
          </p:cNvPr>
          <p:cNvSpPr>
            <a:spLocks noGrp="1"/>
          </p:cNvSpPr>
          <p:nvPr>
            <p:ph type="title"/>
          </p:nvPr>
        </p:nvSpPr>
        <p:spPr>
          <a:xfrm>
            <a:off x="148591" y="100343"/>
            <a:ext cx="11772899" cy="1008368"/>
          </a:xfrm>
        </p:spPr>
        <p:txBody>
          <a:bodyPr/>
          <a:lstStyle/>
          <a:p>
            <a:r>
              <a:rPr lang="en-US" dirty="0"/>
              <a:t>Multi-Energy Neutron Tomography</a:t>
            </a:r>
          </a:p>
        </p:txBody>
      </p:sp>
      <p:pic>
        <p:nvPicPr>
          <p:cNvPr id="10" name="Content Placeholder 9" descr="A diagram of a nuclear energy&#10;&#10;AI-generated content may be incorrect.">
            <a:extLst>
              <a:ext uri="{FF2B5EF4-FFF2-40B4-BE49-F238E27FC236}">
                <a16:creationId xmlns:a16="http://schemas.microsoft.com/office/drawing/2014/main" id="{94F7A4E9-2EB9-15E9-0D43-488329BEE6ED}"/>
              </a:ext>
            </a:extLst>
          </p:cNvPr>
          <p:cNvPicPr>
            <a:picLocks noGrp="1" noChangeAspect="1"/>
          </p:cNvPicPr>
          <p:nvPr>
            <p:ph sz="half" idx="1"/>
          </p:nvPr>
        </p:nvPicPr>
        <p:blipFill>
          <a:blip r:embed="rId3"/>
          <a:stretch>
            <a:fillRect/>
          </a:stretch>
        </p:blipFill>
        <p:spPr>
          <a:xfrm>
            <a:off x="148591" y="1548229"/>
            <a:ext cx="5634989" cy="3962102"/>
          </a:xfrm>
        </p:spPr>
      </p:pic>
      <p:pic>
        <p:nvPicPr>
          <p:cNvPr id="6" name="Content Placeholder 5" descr="A collage of images of different colors&#10;&#10;AI-generated content may be incorrect.">
            <a:extLst>
              <a:ext uri="{FF2B5EF4-FFF2-40B4-BE49-F238E27FC236}">
                <a16:creationId xmlns:a16="http://schemas.microsoft.com/office/drawing/2014/main" id="{304F64E2-AEF3-E4FC-C563-1E97E1935338}"/>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5579742" y="1200150"/>
            <a:ext cx="6857004" cy="3493190"/>
          </a:xfrm>
        </p:spPr>
      </p:pic>
      <p:sp>
        <p:nvSpPr>
          <p:cNvPr id="8" name="TextBox 7">
            <a:extLst>
              <a:ext uri="{FF2B5EF4-FFF2-40B4-BE49-F238E27FC236}">
                <a16:creationId xmlns:a16="http://schemas.microsoft.com/office/drawing/2014/main" id="{E59D0041-54F3-B2D8-6B6E-F533F7B609D8}"/>
              </a:ext>
            </a:extLst>
          </p:cNvPr>
          <p:cNvSpPr txBox="1"/>
          <p:nvPr/>
        </p:nvSpPr>
        <p:spPr>
          <a:xfrm>
            <a:off x="6096000" y="5040450"/>
            <a:ext cx="6097904" cy="1477328"/>
          </a:xfrm>
          <a:prstGeom prst="rect">
            <a:avLst/>
          </a:prstGeom>
          <a:noFill/>
        </p:spPr>
        <p:txBody>
          <a:bodyPr wrap="square">
            <a:spAutoFit/>
          </a:bodyPr>
          <a:lstStyle/>
          <a:p>
            <a:r>
              <a:rPr lang="en-US" dirty="0"/>
              <a:t>Measurement of enrichment levels in nuclear fuels and 3D measurement of isotope densities (collaboration with the LANL Accident Tolerant Fuel program) Kenneth J. McClellan and Andy Nelson). https://</a:t>
            </a:r>
            <a:r>
              <a:rPr lang="en-US" dirty="0" err="1"/>
              <a:t>lansce.lanl.gov</a:t>
            </a:r>
            <a:r>
              <a:rPr lang="en-US" dirty="0"/>
              <a:t>/facilities/</a:t>
            </a:r>
            <a:r>
              <a:rPr lang="en-US" dirty="0" err="1"/>
              <a:t>lujan</a:t>
            </a:r>
            <a:r>
              <a:rPr lang="en-US" dirty="0"/>
              <a:t>/instruments/fp-5/</a:t>
            </a:r>
            <a:r>
              <a:rPr lang="en-US" dirty="0" err="1"/>
              <a:t>index.php</a:t>
            </a:r>
            <a:endParaRPr lang="en-US" dirty="0"/>
          </a:p>
        </p:txBody>
      </p:sp>
    </p:spTree>
    <p:extLst>
      <p:ext uri="{BB962C8B-B14F-4D97-AF65-F5344CB8AC3E}">
        <p14:creationId xmlns:p14="http://schemas.microsoft.com/office/powerpoint/2010/main" val="4028152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C9AB0-F539-8CE1-87F5-6AD45AC0ADD3}"/>
              </a:ext>
            </a:extLst>
          </p:cNvPr>
          <p:cNvSpPr>
            <a:spLocks noGrp="1"/>
          </p:cNvSpPr>
          <p:nvPr>
            <p:ph type="title"/>
          </p:nvPr>
        </p:nvSpPr>
        <p:spPr/>
        <p:txBody>
          <a:bodyPr/>
          <a:lstStyle/>
          <a:p>
            <a:r>
              <a:rPr lang="en-US" dirty="0"/>
              <a:t>Many other imaging modes in Neutrons</a:t>
            </a:r>
          </a:p>
        </p:txBody>
      </p:sp>
      <p:sp>
        <p:nvSpPr>
          <p:cNvPr id="5" name="Content Placeholder 4">
            <a:extLst>
              <a:ext uri="{FF2B5EF4-FFF2-40B4-BE49-F238E27FC236}">
                <a16:creationId xmlns:a16="http://schemas.microsoft.com/office/drawing/2014/main" id="{EE827EE5-1F0F-3118-F65B-9E46B06D4891}"/>
              </a:ext>
            </a:extLst>
          </p:cNvPr>
          <p:cNvSpPr>
            <a:spLocks noGrp="1"/>
          </p:cNvSpPr>
          <p:nvPr>
            <p:ph idx="1"/>
          </p:nvPr>
        </p:nvSpPr>
        <p:spPr/>
        <p:txBody>
          <a:bodyPr>
            <a:normAutofit fontScale="92500" lnSpcReduction="10000"/>
          </a:bodyPr>
          <a:lstStyle/>
          <a:p>
            <a:r>
              <a:rPr lang="en-US" sz="2400" dirty="0"/>
              <a:t>Polychromatic </a:t>
            </a:r>
          </a:p>
          <a:p>
            <a:r>
              <a:rPr lang="en-US" sz="2400" dirty="0"/>
              <a:t>Diffraction</a:t>
            </a:r>
          </a:p>
          <a:p>
            <a:r>
              <a:rPr lang="en-US" sz="2400" dirty="0"/>
              <a:t>Phase Contrast</a:t>
            </a:r>
          </a:p>
          <a:p>
            <a:r>
              <a:rPr lang="en-US" sz="2400" dirty="0"/>
              <a:t>Magnetism</a:t>
            </a:r>
          </a:p>
          <a:p>
            <a:pPr lvl="1"/>
            <a:r>
              <a:rPr lang="en-US" sz="2200" dirty="0"/>
              <a:t>Lee S.W.,  et al. (2010) </a:t>
            </a:r>
            <a:r>
              <a:rPr lang="en-US" sz="2400" dirty="0"/>
              <a:t>Observation of Magnetic Domains in Insulation-Coated Electrical Steels by Neutron Dark-Field Imaging. </a:t>
            </a:r>
            <a:r>
              <a:rPr lang="en-US" sz="2400" i="1" dirty="0"/>
              <a:t>Appl. Phys. Express</a:t>
            </a:r>
            <a:r>
              <a:rPr lang="en-US" sz="2400" dirty="0"/>
              <a:t> </a:t>
            </a:r>
            <a:r>
              <a:rPr lang="en-US" sz="2400" b="1" dirty="0"/>
              <a:t>3</a:t>
            </a:r>
            <a:r>
              <a:rPr lang="en-US" sz="2400" dirty="0"/>
              <a:t> 106602.</a:t>
            </a:r>
          </a:p>
          <a:p>
            <a:pPr lvl="1"/>
            <a:r>
              <a:rPr lang="en-US" sz="2400" dirty="0" err="1"/>
              <a:t>Manke,I</a:t>
            </a:r>
            <a:r>
              <a:rPr lang="en-US" sz="2400" dirty="0"/>
              <a:t>., et al.(2010). Three-dimensional imaging of magnetic domains. </a:t>
            </a:r>
            <a:r>
              <a:rPr lang="en-US" sz="2400" i="1" dirty="0"/>
              <a:t>Nature communications</a:t>
            </a:r>
            <a:r>
              <a:rPr lang="en-US" sz="2400" dirty="0"/>
              <a:t>, </a:t>
            </a:r>
            <a:r>
              <a:rPr lang="en-US" sz="2400" i="1" dirty="0"/>
              <a:t>1</a:t>
            </a:r>
            <a:r>
              <a:rPr lang="en-US" sz="2400" dirty="0"/>
              <a:t>(1), 125.</a:t>
            </a:r>
            <a:endParaRPr lang="en-US" sz="2200" dirty="0"/>
          </a:p>
          <a:p>
            <a:r>
              <a:rPr lang="en-US" sz="2200" dirty="0">
                <a:hlinkClick r:id="rId2">
                  <a:extLst>
                    <a:ext uri="{A12FA001-AC4F-418D-AE19-62706E023703}">
                      <ahyp:hlinkClr xmlns:ahyp="http://schemas.microsoft.com/office/drawing/2018/hyperlinkcolor" val="tx"/>
                    </a:ext>
                  </a:extLst>
                </a:hlinkClick>
              </a:rPr>
              <a:t>https://www.isrdrcn.org/wp-content/uploads/2023/08/July27_T3_LaManna.pdf</a:t>
            </a:r>
            <a:r>
              <a:rPr lang="en-US" sz="2200" dirty="0"/>
              <a:t> </a:t>
            </a:r>
          </a:p>
        </p:txBody>
      </p:sp>
    </p:spTree>
    <p:extLst>
      <p:ext uri="{BB962C8B-B14F-4D97-AF65-F5344CB8AC3E}">
        <p14:creationId xmlns:p14="http://schemas.microsoft.com/office/powerpoint/2010/main" val="947406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88C1E-07A0-9A23-6E6F-8139CC05A891}"/>
              </a:ext>
            </a:extLst>
          </p:cNvPr>
          <p:cNvSpPr>
            <a:spLocks noGrp="1"/>
          </p:cNvSpPr>
          <p:nvPr>
            <p:ph type="title"/>
          </p:nvPr>
        </p:nvSpPr>
        <p:spPr>
          <a:xfrm>
            <a:off x="908260" y="580641"/>
            <a:ext cx="10131425" cy="457199"/>
          </a:xfrm>
        </p:spPr>
        <p:txBody>
          <a:bodyPr>
            <a:normAutofit fontScale="90000"/>
          </a:bodyPr>
          <a:lstStyle/>
          <a:p>
            <a:r>
              <a:rPr lang="en-US" dirty="0"/>
              <a:t>Neutron &amp; Gamma-Ray </a:t>
            </a:r>
            <a:r>
              <a:rPr lang="en-US" dirty="0" err="1"/>
              <a:t>Tomographies</a:t>
            </a:r>
            <a:endParaRPr lang="en-US" dirty="0"/>
          </a:p>
        </p:txBody>
      </p:sp>
      <p:pic>
        <p:nvPicPr>
          <p:cNvPr id="14" name="Content Placeholder 13" descr="A close-up of a rainbow&#10;&#10;AI-generated content may be incorrect.">
            <a:extLst>
              <a:ext uri="{FF2B5EF4-FFF2-40B4-BE49-F238E27FC236}">
                <a16:creationId xmlns:a16="http://schemas.microsoft.com/office/drawing/2014/main" id="{848AD7CB-A16F-7C41-73FE-F323C6893CFD}"/>
              </a:ext>
            </a:extLst>
          </p:cNvPr>
          <p:cNvPicPr>
            <a:picLocks noGrp="1" noChangeAspect="1"/>
          </p:cNvPicPr>
          <p:nvPr>
            <p:ph sz="half" idx="1"/>
          </p:nvPr>
        </p:nvPicPr>
        <p:blipFill>
          <a:blip r:embed="rId2" cstate="screen">
            <a:extLst>
              <a:ext uri="{28A0092B-C50C-407E-A947-70E740481C1C}">
                <a14:useLocalDpi xmlns:a14="http://schemas.microsoft.com/office/drawing/2010/main"/>
              </a:ext>
            </a:extLst>
          </a:blip>
          <a:srcRect/>
          <a:stretch>
            <a:fillRect/>
          </a:stretch>
        </p:blipFill>
        <p:spPr>
          <a:xfrm>
            <a:off x="388620" y="1676693"/>
            <a:ext cx="2514600" cy="2129687"/>
          </a:xfrm>
        </p:spPr>
      </p:pic>
      <p:pic>
        <p:nvPicPr>
          <p:cNvPr id="6" name="Content Placeholder 5">
            <a:extLst>
              <a:ext uri="{FF2B5EF4-FFF2-40B4-BE49-F238E27FC236}">
                <a16:creationId xmlns:a16="http://schemas.microsoft.com/office/drawing/2014/main" id="{C76B0F26-A473-0B3F-15F4-A6E7B153F3F8}"/>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903594" y="1781989"/>
            <a:ext cx="6088697" cy="3630149"/>
          </a:xfrm>
          <a:prstGeom prst="rect">
            <a:avLst/>
          </a:prstGeom>
        </p:spPr>
      </p:pic>
      <p:sp>
        <p:nvSpPr>
          <p:cNvPr id="8" name="TextBox 7">
            <a:extLst>
              <a:ext uri="{FF2B5EF4-FFF2-40B4-BE49-F238E27FC236}">
                <a16:creationId xmlns:a16="http://schemas.microsoft.com/office/drawing/2014/main" id="{CE9D816B-D04B-A81B-D938-641F1DFF6AC4}"/>
              </a:ext>
            </a:extLst>
          </p:cNvPr>
          <p:cNvSpPr txBox="1"/>
          <p:nvPr/>
        </p:nvSpPr>
        <p:spPr>
          <a:xfrm>
            <a:off x="5912802" y="5446497"/>
            <a:ext cx="6097904" cy="1200329"/>
          </a:xfrm>
          <a:prstGeom prst="rect">
            <a:avLst/>
          </a:prstGeom>
          <a:noFill/>
        </p:spPr>
        <p:txBody>
          <a:bodyPr wrap="square">
            <a:spAutoFit/>
          </a:bodyPr>
          <a:lstStyle/>
          <a:p>
            <a:r>
              <a:rPr lang="en-US" dirty="0">
                <a:effectLst/>
              </a:rPr>
              <a:t> </a:t>
            </a:r>
            <a:r>
              <a:rPr lang="en-US" dirty="0" err="1">
                <a:effectLst/>
              </a:rPr>
              <a:t>Yueer</a:t>
            </a:r>
            <a:r>
              <a:rPr lang="en-US" dirty="0">
                <a:effectLst/>
              </a:rPr>
              <a:t> Li, S. </a:t>
            </a:r>
            <a:r>
              <a:rPr lang="en-US" dirty="0" err="1">
                <a:effectLst/>
              </a:rPr>
              <a:t>Creange</a:t>
            </a:r>
            <a:r>
              <a:rPr lang="en-US" dirty="0">
                <a:effectLst/>
              </a:rPr>
              <a:t>, Z. Zhou, W. Southworth, A. </a:t>
            </a:r>
            <a:r>
              <a:rPr lang="en-US" dirty="0" err="1">
                <a:effectLst/>
              </a:rPr>
              <a:t>Pappot</a:t>
            </a:r>
            <a:r>
              <a:rPr lang="en-US" dirty="0">
                <a:effectLst/>
              </a:rPr>
              <a:t> &amp; L. van </a:t>
            </a:r>
            <a:r>
              <a:rPr lang="en-US" dirty="0" err="1">
                <a:effectLst/>
              </a:rPr>
              <a:t>Eijck</a:t>
            </a:r>
            <a:r>
              <a:rPr lang="en-US" dirty="0">
                <a:effectLst/>
              </a:rPr>
              <a:t> (2024) </a:t>
            </a:r>
            <a:r>
              <a:rPr lang="en-US" dirty="0"/>
              <a:t>Exploiting activation radiation from neutron tomography reveals the hidden elemental composition of 3D art objects for free. </a:t>
            </a:r>
            <a:r>
              <a:rPr lang="en-US" i="1" dirty="0"/>
              <a:t>Scientific Reports </a:t>
            </a:r>
            <a:r>
              <a:rPr lang="en-US" dirty="0"/>
              <a:t>14:28982</a:t>
            </a:r>
            <a:endParaRPr lang="en-US" dirty="0">
              <a:effectLst/>
              <a:latin typeface="Helvetica" pitchFamily="2" charset="0"/>
            </a:endParaRPr>
          </a:p>
        </p:txBody>
      </p:sp>
      <p:sp>
        <p:nvSpPr>
          <p:cNvPr id="9" name="TextBox 8">
            <a:extLst>
              <a:ext uri="{FF2B5EF4-FFF2-40B4-BE49-F238E27FC236}">
                <a16:creationId xmlns:a16="http://schemas.microsoft.com/office/drawing/2014/main" id="{D66D587C-B038-1DE6-90BF-B2CC4B3F24E9}"/>
              </a:ext>
            </a:extLst>
          </p:cNvPr>
          <p:cNvSpPr txBox="1"/>
          <p:nvPr/>
        </p:nvSpPr>
        <p:spPr>
          <a:xfrm>
            <a:off x="5912802" y="1153474"/>
            <a:ext cx="5885970" cy="523220"/>
          </a:xfrm>
          <a:prstGeom prst="rect">
            <a:avLst/>
          </a:prstGeom>
          <a:noFill/>
        </p:spPr>
        <p:txBody>
          <a:bodyPr wrap="none" rtlCol="0">
            <a:spAutoFit/>
          </a:bodyPr>
          <a:lstStyle/>
          <a:p>
            <a:r>
              <a:rPr lang="en-US" sz="2800" dirty="0"/>
              <a:t>Gammas induced by neutron </a:t>
            </a:r>
            <a:r>
              <a:rPr lang="en-US" sz="2800" dirty="0" err="1"/>
              <a:t>iradiation</a:t>
            </a:r>
            <a:endParaRPr lang="en-US" sz="2800" dirty="0"/>
          </a:p>
        </p:txBody>
      </p:sp>
      <p:sp>
        <p:nvSpPr>
          <p:cNvPr id="10" name="TextBox 9">
            <a:extLst>
              <a:ext uri="{FF2B5EF4-FFF2-40B4-BE49-F238E27FC236}">
                <a16:creationId xmlns:a16="http://schemas.microsoft.com/office/drawing/2014/main" id="{6B8A8585-E476-0ACF-1D81-D696B56B441D}"/>
              </a:ext>
            </a:extLst>
          </p:cNvPr>
          <p:cNvSpPr txBox="1"/>
          <p:nvPr/>
        </p:nvSpPr>
        <p:spPr>
          <a:xfrm>
            <a:off x="609234" y="1153474"/>
            <a:ext cx="5071901" cy="523220"/>
          </a:xfrm>
          <a:prstGeom prst="rect">
            <a:avLst/>
          </a:prstGeom>
          <a:noFill/>
        </p:spPr>
        <p:txBody>
          <a:bodyPr wrap="none" rtlCol="0">
            <a:spAutoFit/>
          </a:bodyPr>
          <a:lstStyle/>
          <a:p>
            <a:r>
              <a:rPr lang="en-US" sz="2800" dirty="0"/>
              <a:t>Gammas produced with neutrons</a:t>
            </a:r>
          </a:p>
        </p:txBody>
      </p:sp>
      <p:sp>
        <p:nvSpPr>
          <p:cNvPr id="12" name="TextBox 11">
            <a:extLst>
              <a:ext uri="{FF2B5EF4-FFF2-40B4-BE49-F238E27FC236}">
                <a16:creationId xmlns:a16="http://schemas.microsoft.com/office/drawing/2014/main" id="{10EB835E-795B-24FF-EA63-947A4F765D35}"/>
              </a:ext>
            </a:extLst>
          </p:cNvPr>
          <p:cNvSpPr txBox="1"/>
          <p:nvPr/>
        </p:nvSpPr>
        <p:spPr>
          <a:xfrm>
            <a:off x="388620" y="5815694"/>
            <a:ext cx="5292515" cy="923330"/>
          </a:xfrm>
          <a:prstGeom prst="rect">
            <a:avLst/>
          </a:prstGeom>
          <a:noFill/>
        </p:spPr>
        <p:txBody>
          <a:bodyPr wrap="square">
            <a:spAutoFit/>
          </a:bodyPr>
          <a:lstStyle/>
          <a:p>
            <a:pPr>
              <a:buNone/>
            </a:pPr>
            <a:r>
              <a:rPr lang="en-US" dirty="0"/>
              <a:t>Kumar R., Sommer L., </a:t>
            </a:r>
            <a:r>
              <a:rPr lang="en-US" dirty="0" err="1"/>
              <a:t>Tremsin</a:t>
            </a:r>
            <a:r>
              <a:rPr lang="en-US" dirty="0"/>
              <a:t> A.S., &amp; </a:t>
            </a:r>
            <a:r>
              <a:rPr lang="en-US" dirty="0" err="1"/>
              <a:t>Losko</a:t>
            </a:r>
            <a:r>
              <a:rPr lang="en-US" dirty="0"/>
              <a:t> A.S. (2023) Gamma in addition to neutron tomography (giant) at the nectar instrument. </a:t>
            </a:r>
            <a:r>
              <a:rPr lang="en-US" i="1" dirty="0"/>
              <a:t>Scientific reports</a:t>
            </a:r>
            <a:r>
              <a:rPr lang="en-US" dirty="0"/>
              <a:t> </a:t>
            </a:r>
            <a:r>
              <a:rPr lang="en-US" i="1" dirty="0"/>
              <a:t>13</a:t>
            </a:r>
            <a:r>
              <a:rPr lang="en-US" dirty="0"/>
              <a:t>(1), 20120.</a:t>
            </a:r>
          </a:p>
        </p:txBody>
      </p:sp>
      <p:pic>
        <p:nvPicPr>
          <p:cNvPr id="15" name="Content Placeholder 13" descr="A close-up of a rainbow&#10;&#10;AI-generated content may be incorrect.">
            <a:extLst>
              <a:ext uri="{FF2B5EF4-FFF2-40B4-BE49-F238E27FC236}">
                <a16:creationId xmlns:a16="http://schemas.microsoft.com/office/drawing/2014/main" id="{7E28E98E-352E-9267-90D0-99306451928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748790" y="3597063"/>
            <a:ext cx="3509010" cy="2128358"/>
          </a:xfrm>
          <a:prstGeom prst="rect">
            <a:avLst/>
          </a:prstGeom>
        </p:spPr>
      </p:pic>
    </p:spTree>
    <p:extLst>
      <p:ext uri="{BB962C8B-B14F-4D97-AF65-F5344CB8AC3E}">
        <p14:creationId xmlns:p14="http://schemas.microsoft.com/office/powerpoint/2010/main" val="3778316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DFC9-F82A-9E61-743D-8A5AFC20BE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F2769-34A0-17AF-8644-AB58F6675CE4}"/>
              </a:ext>
            </a:extLst>
          </p:cNvPr>
          <p:cNvSpPr>
            <a:spLocks noGrp="1"/>
          </p:cNvSpPr>
          <p:nvPr>
            <p:ph type="title"/>
          </p:nvPr>
        </p:nvSpPr>
        <p:spPr>
          <a:xfrm>
            <a:off x="472859" y="208767"/>
            <a:ext cx="10131425" cy="1456267"/>
          </a:xfrm>
        </p:spPr>
        <p:txBody>
          <a:bodyPr>
            <a:normAutofit fontScale="90000"/>
          </a:bodyPr>
          <a:lstStyle/>
          <a:p>
            <a:r>
              <a:rPr lang="en-US" dirty="0"/>
              <a:t>Coordinated Neutron &amp; X-ray Tomography: NIST’s </a:t>
            </a:r>
            <a:br>
              <a:rPr lang="en-US" dirty="0"/>
            </a:br>
            <a:r>
              <a:rPr lang="en-US" dirty="0"/>
              <a:t>National Center for Neutron Research (NCNR)</a:t>
            </a:r>
          </a:p>
        </p:txBody>
      </p:sp>
      <p:pic>
        <p:nvPicPr>
          <p:cNvPr id="7" name="Content Placeholder 6" descr="A diagram of a factory&#10;&#10;AI-generated content may be incorrect.">
            <a:extLst>
              <a:ext uri="{FF2B5EF4-FFF2-40B4-BE49-F238E27FC236}">
                <a16:creationId xmlns:a16="http://schemas.microsoft.com/office/drawing/2014/main" id="{9F1D57DC-ECC7-A6BB-03F1-9BB60EF571E6}"/>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139109" y="1402451"/>
            <a:ext cx="4429335" cy="2735209"/>
          </a:xfrm>
        </p:spPr>
      </p:pic>
      <p:pic>
        <p:nvPicPr>
          <p:cNvPr id="9" name="Content Placeholder 8" descr="A diagram of a machine&#10;&#10;AI-generated content may be incorrect.">
            <a:extLst>
              <a:ext uri="{FF2B5EF4-FFF2-40B4-BE49-F238E27FC236}">
                <a16:creationId xmlns:a16="http://schemas.microsoft.com/office/drawing/2014/main" id="{94CE5ACF-F2EC-6AA3-3A53-5A3DF41D3447}"/>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3430394" y="2720340"/>
            <a:ext cx="8539743" cy="3941419"/>
          </a:xfrm>
        </p:spPr>
      </p:pic>
    </p:spTree>
    <p:extLst>
      <p:ext uri="{BB962C8B-B14F-4D97-AF65-F5344CB8AC3E}">
        <p14:creationId xmlns:p14="http://schemas.microsoft.com/office/powerpoint/2010/main" val="80218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6D9B5-F362-9BB7-9B4A-034B054C5CB3}"/>
              </a:ext>
            </a:extLst>
          </p:cNvPr>
          <p:cNvSpPr>
            <a:spLocks noGrp="1"/>
          </p:cNvSpPr>
          <p:nvPr>
            <p:ph type="title"/>
          </p:nvPr>
        </p:nvSpPr>
        <p:spPr>
          <a:xfrm>
            <a:off x="4102549" y="33625"/>
            <a:ext cx="4050616" cy="678287"/>
          </a:xfrm>
        </p:spPr>
        <p:txBody>
          <a:bodyPr>
            <a:normAutofit fontScale="90000"/>
          </a:bodyPr>
          <a:lstStyle/>
          <a:p>
            <a:pPr algn="ctr"/>
            <a:r>
              <a:rPr lang="en-US" dirty="0"/>
              <a:t>NXCT – AAA BATTERY</a:t>
            </a:r>
          </a:p>
        </p:txBody>
      </p:sp>
      <p:pic>
        <p:nvPicPr>
          <p:cNvPr id="6" name="Content Placeholder 5" descr="A close-up of several images of a cell&#10;&#10;AI-generated content may be incorrect.">
            <a:extLst>
              <a:ext uri="{FF2B5EF4-FFF2-40B4-BE49-F238E27FC236}">
                <a16:creationId xmlns:a16="http://schemas.microsoft.com/office/drawing/2014/main" id="{8DBD3C5A-EEEC-1093-CBA5-5637128BDCC8}"/>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brightnessContrast bright="26000" contrast="32000"/>
                    </a14:imgEffect>
                  </a14:imgLayer>
                </a14:imgProps>
              </a:ext>
              <a:ext uri="{28A0092B-C50C-407E-A947-70E740481C1C}">
                <a14:useLocalDpi xmlns:a14="http://schemas.microsoft.com/office/drawing/2010/main"/>
              </a:ext>
            </a:extLst>
          </a:blip>
          <a:srcRect/>
          <a:stretch>
            <a:fillRect/>
          </a:stretch>
        </p:blipFill>
        <p:spPr>
          <a:xfrm>
            <a:off x="171481" y="134600"/>
            <a:ext cx="3721222" cy="3804354"/>
          </a:xfrm>
        </p:spPr>
      </p:pic>
      <p:pic>
        <p:nvPicPr>
          <p:cNvPr id="8" name="Content Placeholder 7" descr="A diagram of a cathode&#10;&#10;AI-generated content may be incorrect.">
            <a:extLst>
              <a:ext uri="{FF2B5EF4-FFF2-40B4-BE49-F238E27FC236}">
                <a16:creationId xmlns:a16="http://schemas.microsoft.com/office/drawing/2014/main" id="{164CB873-F41B-0391-BFF0-942418904364}"/>
              </a:ext>
            </a:extLst>
          </p:cNvPr>
          <p:cNvPicPr>
            <a:picLocks noGrp="1" noChangeAspect="1"/>
          </p:cNvPicPr>
          <p:nvPr>
            <p:ph sz="half" idx="1"/>
          </p:nvPr>
        </p:nvPicPr>
        <p:blipFill>
          <a:blip r:embed="rId5" cstate="screen">
            <a:extLst>
              <a:ext uri="{28A0092B-C50C-407E-A947-70E740481C1C}">
                <a14:useLocalDpi xmlns:a14="http://schemas.microsoft.com/office/drawing/2010/main"/>
              </a:ext>
            </a:extLst>
          </a:blip>
          <a:stretch>
            <a:fillRect/>
          </a:stretch>
        </p:blipFill>
        <p:spPr>
          <a:xfrm>
            <a:off x="2957573" y="3902798"/>
            <a:ext cx="5425786" cy="2921577"/>
          </a:xfrm>
        </p:spPr>
      </p:pic>
      <p:pic>
        <p:nvPicPr>
          <p:cNvPr id="9" name="Content Placeholder 5" descr="A close-up of several images of a cell&#10;&#10;AI-generated content may be incorrect.">
            <a:extLst>
              <a:ext uri="{FF2B5EF4-FFF2-40B4-BE49-F238E27FC236}">
                <a16:creationId xmlns:a16="http://schemas.microsoft.com/office/drawing/2014/main" id="{D9A22FF7-C741-01A6-F6F7-7F8FDF6347F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593205" y="134600"/>
            <a:ext cx="3511376" cy="5773831"/>
          </a:xfrm>
          <a:prstGeom prst="rect">
            <a:avLst/>
          </a:prstGeom>
        </p:spPr>
      </p:pic>
      <p:sp>
        <p:nvSpPr>
          <p:cNvPr id="11" name="TextBox 10">
            <a:extLst>
              <a:ext uri="{FF2B5EF4-FFF2-40B4-BE49-F238E27FC236}">
                <a16:creationId xmlns:a16="http://schemas.microsoft.com/office/drawing/2014/main" id="{9A4DBA21-CF60-6C0D-0875-B9DD50A79AA9}"/>
              </a:ext>
            </a:extLst>
          </p:cNvPr>
          <p:cNvSpPr txBox="1"/>
          <p:nvPr/>
        </p:nvSpPr>
        <p:spPr>
          <a:xfrm>
            <a:off x="3892703" y="1564958"/>
            <a:ext cx="4574717" cy="2246769"/>
          </a:xfrm>
          <a:prstGeom prst="rect">
            <a:avLst/>
          </a:prstGeom>
          <a:noFill/>
        </p:spPr>
        <p:txBody>
          <a:bodyPr wrap="square">
            <a:spAutoFit/>
          </a:bodyPr>
          <a:lstStyle/>
          <a:p>
            <a:r>
              <a:rPr lang="en-US" sz="1400" dirty="0"/>
              <a:t>Figure 5. (a) Axial neutron slice through the AAA alkaline battery. (b) Corresponding axial X-ray slice through the battery. (c) Vertical neutron slice through battery. (d)  Corresponding vertical X-ray slice through battery. (e) The colorized vertical slice produced in the bivariate histogram segmentation tool. (f) 3D visualization of segmentation produced in Dragonfly [20] . Legend for (f): magenta – stainless steel, red – manganese cathode, yellow – separator, green – electrolyte, blue – zinc anode, cyan – anode current collector, grey – gasket.</a:t>
            </a:r>
          </a:p>
        </p:txBody>
      </p:sp>
      <p:sp>
        <p:nvSpPr>
          <p:cNvPr id="14" name="TextBox 13">
            <a:extLst>
              <a:ext uri="{FF2B5EF4-FFF2-40B4-BE49-F238E27FC236}">
                <a16:creationId xmlns:a16="http://schemas.microsoft.com/office/drawing/2014/main" id="{AFE9520B-6D44-367E-9E90-036D92B025DD}"/>
              </a:ext>
            </a:extLst>
          </p:cNvPr>
          <p:cNvSpPr txBox="1"/>
          <p:nvPr/>
        </p:nvSpPr>
        <p:spPr>
          <a:xfrm>
            <a:off x="-11723" y="4487224"/>
            <a:ext cx="2957573" cy="2246769"/>
          </a:xfrm>
          <a:prstGeom prst="rect">
            <a:avLst/>
          </a:prstGeom>
          <a:noFill/>
        </p:spPr>
        <p:txBody>
          <a:bodyPr wrap="square" rtlCol="0">
            <a:spAutoFit/>
          </a:bodyPr>
          <a:lstStyle/>
          <a:p>
            <a:pPr lvl="0" defTabSz="914400">
              <a:defRPr/>
            </a:pPr>
            <a:r>
              <a:rPr lang="en-US" sz="1400" dirty="0"/>
              <a:t>Figure 4. The bivariate histogram (left) of the alkaline battery. Yellow, green, and magenta polygons on histogram are the corresponding regions of interest for the colorized segmented slice shown on the right. Black polygons correspond to regions</a:t>
            </a:r>
          </a:p>
          <a:p>
            <a:pPr lvl="0" defTabSz="914400">
              <a:defRPr/>
            </a:pPr>
            <a:r>
              <a:rPr lang="en-US" sz="1400" dirty="0"/>
              <a:t>of interest not shown in this specific slice of the battery. Color legend shown in the top right.</a:t>
            </a:r>
          </a:p>
        </p:txBody>
      </p:sp>
      <p:sp>
        <p:nvSpPr>
          <p:cNvPr id="15" name="TextBox 14">
            <a:extLst>
              <a:ext uri="{FF2B5EF4-FFF2-40B4-BE49-F238E27FC236}">
                <a16:creationId xmlns:a16="http://schemas.microsoft.com/office/drawing/2014/main" id="{FF32BB4D-25A7-BA50-294A-A36B2B942BF9}"/>
              </a:ext>
            </a:extLst>
          </p:cNvPr>
          <p:cNvSpPr txBox="1"/>
          <p:nvPr/>
        </p:nvSpPr>
        <p:spPr>
          <a:xfrm>
            <a:off x="4583723" y="973015"/>
            <a:ext cx="2776594" cy="369332"/>
          </a:xfrm>
          <a:prstGeom prst="rect">
            <a:avLst/>
          </a:prstGeom>
          <a:noFill/>
        </p:spPr>
        <p:txBody>
          <a:bodyPr wrap="none" rtlCol="0">
            <a:spAutoFit/>
          </a:bodyPr>
          <a:lstStyle/>
          <a:p>
            <a:r>
              <a:rPr lang="en-US" dirty="0"/>
              <a:t>From LaManna et al. (2020)</a:t>
            </a:r>
          </a:p>
        </p:txBody>
      </p:sp>
    </p:spTree>
    <p:extLst>
      <p:ext uri="{BB962C8B-B14F-4D97-AF65-F5344CB8AC3E}">
        <p14:creationId xmlns:p14="http://schemas.microsoft.com/office/powerpoint/2010/main" val="3638462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DF0C-9809-1843-26A4-E5585BE21BCB}"/>
              </a:ext>
            </a:extLst>
          </p:cNvPr>
          <p:cNvSpPr>
            <a:spLocks noGrp="1"/>
          </p:cNvSpPr>
          <p:nvPr>
            <p:ph type="title"/>
          </p:nvPr>
        </p:nvSpPr>
        <p:spPr>
          <a:xfrm>
            <a:off x="297350" y="274319"/>
            <a:ext cx="10131425" cy="822961"/>
          </a:xfrm>
        </p:spPr>
        <p:txBody>
          <a:bodyPr>
            <a:normAutofit fontScale="90000"/>
          </a:bodyPr>
          <a:lstStyle/>
          <a:p>
            <a:r>
              <a:rPr lang="en-US" dirty="0"/>
              <a:t>Coordinated X-ray and Neutron Tomography</a:t>
            </a:r>
            <a:br>
              <a:rPr lang="en-US" dirty="0"/>
            </a:br>
            <a:r>
              <a:rPr lang="en-US" dirty="0"/>
              <a:t>Nakhlite Meteorite Aqueous Alteration</a:t>
            </a:r>
          </a:p>
        </p:txBody>
      </p:sp>
      <p:pic>
        <p:nvPicPr>
          <p:cNvPr id="9" name="Content Placeholder 8" descr="A close up of a rock&#10;&#10;AI-generated content may be incorrect.">
            <a:extLst>
              <a:ext uri="{FF2B5EF4-FFF2-40B4-BE49-F238E27FC236}">
                <a16:creationId xmlns:a16="http://schemas.microsoft.com/office/drawing/2014/main" id="{8BD9D9E2-2C95-6F35-0A10-90D863F8A711}"/>
              </a:ext>
            </a:extLst>
          </p:cNvPr>
          <p:cNvPicPr>
            <a:picLocks noGrp="1" noChangeAspect="1"/>
          </p:cNvPicPr>
          <p:nvPr>
            <p:ph sz="half" idx="1"/>
          </p:nvPr>
        </p:nvPicPr>
        <p:blipFill>
          <a:blip r:embed="rId5" cstate="screen">
            <a:extLst>
              <a:ext uri="{28A0092B-C50C-407E-A947-70E740481C1C}">
                <a14:useLocalDpi xmlns:a14="http://schemas.microsoft.com/office/drawing/2010/main"/>
              </a:ext>
            </a:extLst>
          </a:blip>
          <a:srcRect/>
          <a:stretch>
            <a:fillRect/>
          </a:stretch>
        </p:blipFill>
        <p:spPr>
          <a:xfrm>
            <a:off x="613424" y="2503349"/>
            <a:ext cx="4961031" cy="3711678"/>
          </a:xfrm>
        </p:spPr>
      </p:pic>
      <p:pic>
        <p:nvPicPr>
          <p:cNvPr id="6" name="sciadv.abn3044_movie_s2.mp4">
            <a:hlinkClick r:id="" action="ppaction://media"/>
            <a:extLst>
              <a:ext uri="{FF2B5EF4-FFF2-40B4-BE49-F238E27FC236}">
                <a16:creationId xmlns:a16="http://schemas.microsoft.com/office/drawing/2014/main" id="{3F3279F9-3809-60AD-27D3-3FF19E8D0721}"/>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rotWithShape="1">
          <a:blip r:embed="rId6"/>
          <a:srcRect l="19268" t="19326" r="23038" b="19230"/>
          <a:stretch>
            <a:fillRect/>
          </a:stretch>
        </p:blipFill>
        <p:spPr>
          <a:xfrm>
            <a:off x="6357525" y="1097280"/>
            <a:ext cx="5744102" cy="3615168"/>
          </a:xfrm>
        </p:spPr>
      </p:pic>
      <p:sp>
        <p:nvSpPr>
          <p:cNvPr id="8" name="TextBox 7">
            <a:extLst>
              <a:ext uri="{FF2B5EF4-FFF2-40B4-BE49-F238E27FC236}">
                <a16:creationId xmlns:a16="http://schemas.microsoft.com/office/drawing/2014/main" id="{1493FC5E-FE63-ACA7-9669-68C1B47178A2}"/>
              </a:ext>
            </a:extLst>
          </p:cNvPr>
          <p:cNvSpPr txBox="1"/>
          <p:nvPr/>
        </p:nvSpPr>
        <p:spPr>
          <a:xfrm>
            <a:off x="6617546" y="5380672"/>
            <a:ext cx="5574454"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Martell, J., </a:t>
            </a:r>
            <a:r>
              <a:rPr lang="en-US" sz="1800" kern="1200" dirty="0" err="1">
                <a:solidFill>
                  <a:schemeClr val="tx1"/>
                </a:solidFill>
                <a:effectLst/>
                <a:latin typeface="+mn-lt"/>
                <a:ea typeface="+mn-ea"/>
                <a:cs typeface="+mn-cs"/>
              </a:rPr>
              <a:t>Alwmark</a:t>
            </a:r>
            <a:r>
              <a:rPr lang="en-US" sz="1800" kern="1200" dirty="0">
                <a:solidFill>
                  <a:schemeClr val="tx1"/>
                </a:solidFill>
                <a:effectLst/>
                <a:latin typeface="+mn-lt"/>
                <a:ea typeface="+mn-ea"/>
                <a:cs typeface="+mn-cs"/>
              </a:rPr>
              <a:t>, C., Daly, L., Hall, S., </a:t>
            </a:r>
            <a:r>
              <a:rPr lang="en-US" sz="1800" kern="1200" dirty="0" err="1">
                <a:solidFill>
                  <a:schemeClr val="tx1"/>
                </a:solidFill>
                <a:effectLst/>
                <a:latin typeface="+mn-lt"/>
                <a:ea typeface="+mn-ea"/>
                <a:cs typeface="+mn-cs"/>
              </a:rPr>
              <a:t>Alwmark</a:t>
            </a:r>
            <a:r>
              <a:rPr lang="en-US" sz="1800" kern="1200" dirty="0">
                <a:solidFill>
                  <a:schemeClr val="tx1"/>
                </a:solidFill>
                <a:effectLst/>
                <a:latin typeface="+mn-lt"/>
                <a:ea typeface="+mn-ea"/>
                <a:cs typeface="+mn-cs"/>
              </a:rPr>
              <a:t>, S., </a:t>
            </a:r>
            <a:r>
              <a:rPr lang="en-US" sz="1800" kern="1200" dirty="0" err="1">
                <a:solidFill>
                  <a:schemeClr val="tx1"/>
                </a:solidFill>
                <a:effectLst/>
                <a:latin typeface="+mn-lt"/>
                <a:ea typeface="+mn-ea"/>
                <a:cs typeface="+mn-cs"/>
              </a:rPr>
              <a:t>Woracek</a:t>
            </a:r>
            <a:r>
              <a:rPr lang="en-US" sz="1800" kern="1200" dirty="0">
                <a:solidFill>
                  <a:schemeClr val="tx1"/>
                </a:solidFill>
                <a:effectLst/>
                <a:latin typeface="+mn-lt"/>
                <a:ea typeface="+mn-ea"/>
                <a:cs typeface="+mn-cs"/>
              </a:rPr>
              <a:t>, R., Hektor, J., Helfen, L., </a:t>
            </a:r>
            <a:r>
              <a:rPr lang="en-US" sz="1800" kern="1200" dirty="0" err="1">
                <a:solidFill>
                  <a:schemeClr val="tx1"/>
                </a:solidFill>
                <a:effectLst/>
                <a:latin typeface="+mn-lt"/>
                <a:ea typeface="+mn-ea"/>
                <a:cs typeface="+mn-cs"/>
              </a:rPr>
              <a:t>Tengattini</a:t>
            </a:r>
            <a:r>
              <a:rPr lang="en-US" sz="1800" kern="1200" dirty="0">
                <a:solidFill>
                  <a:schemeClr val="tx1"/>
                </a:solidFill>
                <a:effectLst/>
                <a:latin typeface="+mn-lt"/>
                <a:ea typeface="+mn-ea"/>
                <a:cs typeface="+mn-cs"/>
              </a:rPr>
              <a:t>, A. and Lee, M. (2022</a:t>
            </a:r>
            <a:r>
              <a:rPr lang="en-US" dirty="0"/>
              <a:t>)</a:t>
            </a:r>
            <a:r>
              <a:rPr lang="en-US" sz="1800" kern="1200" dirty="0">
                <a:solidFill>
                  <a:schemeClr val="tx1"/>
                </a:solidFill>
                <a:effectLst/>
                <a:latin typeface="+mn-lt"/>
                <a:ea typeface="+mn-ea"/>
                <a:cs typeface="+mn-cs"/>
              </a:rPr>
              <a:t> The scale of a martian hydrothermal system explored using combined neutron and x-ray tomography. </a:t>
            </a:r>
            <a:r>
              <a:rPr lang="en-US" sz="1800" i="1" kern="1200" dirty="0">
                <a:solidFill>
                  <a:schemeClr val="tx1"/>
                </a:solidFill>
                <a:effectLst/>
                <a:latin typeface="+mn-lt"/>
                <a:ea typeface="+mn-ea"/>
                <a:cs typeface="+mn-cs"/>
              </a:rPr>
              <a:t>Science Advances</a:t>
            </a:r>
            <a:r>
              <a:rPr lang="en-US" sz="1800" kern="1200" dirty="0">
                <a:solidFill>
                  <a:schemeClr val="tx1"/>
                </a:solidFill>
                <a:effectLst/>
                <a:latin typeface="+mn-lt"/>
                <a:ea typeface="+mn-ea"/>
                <a:cs typeface="+mn-cs"/>
              </a:rPr>
              <a:t>, 8(19), p.eabn3044. </a:t>
            </a:r>
            <a:r>
              <a:rPr lang="en-US" sz="1800" kern="1200">
                <a:solidFill>
                  <a:schemeClr val="tx1"/>
                </a:solidFill>
                <a:effectLst/>
                <a:latin typeface="+mn-lt"/>
                <a:ea typeface="+mn-ea"/>
                <a:cs typeface="+mn-cs"/>
              </a:rPr>
              <a:t>{Lund </a:t>
            </a:r>
            <a:r>
              <a:rPr lang="en-US" sz="1800" kern="1200" dirty="0">
                <a:solidFill>
                  <a:schemeClr val="tx1"/>
                </a:solidFill>
                <a:effectLst/>
                <a:latin typeface="+mn-lt"/>
                <a:ea typeface="+mn-ea"/>
                <a:cs typeface="+mn-cs"/>
              </a:rPr>
              <a:t>Univ., </a:t>
            </a:r>
            <a:r>
              <a:rPr lang="en-US" sz="1800" kern="1200">
                <a:solidFill>
                  <a:schemeClr val="tx1"/>
                </a:solidFill>
                <a:effectLst/>
                <a:latin typeface="+mn-lt"/>
                <a:ea typeface="+mn-ea"/>
                <a:cs typeface="+mn-cs"/>
              </a:rPr>
              <a:t>Swe.}</a:t>
            </a:r>
            <a:endParaRPr lang="en-US" sz="1800" kern="1200" dirty="0">
              <a:solidFill>
                <a:schemeClr val="tx1"/>
              </a:solidFill>
              <a:effectLst/>
              <a:latin typeface="+mn-lt"/>
              <a:ea typeface="+mn-ea"/>
              <a:cs typeface="+mn-cs"/>
            </a:endParaRPr>
          </a:p>
        </p:txBody>
      </p:sp>
      <p:sp>
        <p:nvSpPr>
          <p:cNvPr id="10" name="TextBox 9">
            <a:extLst>
              <a:ext uri="{FF2B5EF4-FFF2-40B4-BE49-F238E27FC236}">
                <a16:creationId xmlns:a16="http://schemas.microsoft.com/office/drawing/2014/main" id="{C94346C6-BA2E-B361-49E3-FBAF0CB03218}"/>
              </a:ext>
            </a:extLst>
          </p:cNvPr>
          <p:cNvSpPr txBox="1"/>
          <p:nvPr/>
        </p:nvSpPr>
        <p:spPr>
          <a:xfrm>
            <a:off x="90374" y="1303020"/>
            <a:ext cx="6116116" cy="1200329"/>
          </a:xfrm>
          <a:prstGeom prst="rect">
            <a:avLst/>
          </a:prstGeom>
          <a:noFill/>
        </p:spPr>
        <p:txBody>
          <a:bodyPr wrap="square" rtlCol="0">
            <a:spAutoFit/>
          </a:bodyPr>
          <a:lstStyle/>
          <a:p>
            <a:r>
              <a:rPr lang="en-US" dirty="0"/>
              <a:t>NWA 03346: nakhlite meteorite from Mars (thin section, 2.3 mm, across), with brown aqueous alteration material that formed on Mars. Rock consists of augite pyroxene (clear), olivine (clear), and devitrified glass (dark). Treiman (2005) .</a:t>
            </a:r>
          </a:p>
        </p:txBody>
      </p:sp>
      <p:sp>
        <p:nvSpPr>
          <p:cNvPr id="11" name="TextBox 10">
            <a:extLst>
              <a:ext uri="{FF2B5EF4-FFF2-40B4-BE49-F238E27FC236}">
                <a16:creationId xmlns:a16="http://schemas.microsoft.com/office/drawing/2014/main" id="{A22CADD0-D353-065E-F3A0-B50F14150498}"/>
              </a:ext>
            </a:extLst>
          </p:cNvPr>
          <p:cNvSpPr txBox="1"/>
          <p:nvPr/>
        </p:nvSpPr>
        <p:spPr>
          <a:xfrm>
            <a:off x="346752" y="6297930"/>
            <a:ext cx="5016310" cy="369332"/>
          </a:xfrm>
          <a:prstGeom prst="rect">
            <a:avLst/>
          </a:prstGeom>
          <a:noFill/>
        </p:spPr>
        <p:txBody>
          <a:bodyPr wrap="none" rtlCol="0">
            <a:spAutoFit/>
          </a:bodyPr>
          <a:lstStyle/>
          <a:p>
            <a:r>
              <a:rPr lang="en-US" dirty="0"/>
              <a:t>See also Treiman et al. (2022) &amp; Martel et al. (2024)</a:t>
            </a:r>
          </a:p>
        </p:txBody>
      </p:sp>
    </p:spTree>
    <p:extLst>
      <p:ext uri="{BB962C8B-B14F-4D97-AF65-F5344CB8AC3E}">
        <p14:creationId xmlns:p14="http://schemas.microsoft.com/office/powerpoint/2010/main" val="294753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DF0C-9809-1843-26A4-E5585BE21BCB}"/>
              </a:ext>
            </a:extLst>
          </p:cNvPr>
          <p:cNvSpPr>
            <a:spLocks noGrp="1"/>
          </p:cNvSpPr>
          <p:nvPr>
            <p:ph type="title"/>
          </p:nvPr>
        </p:nvSpPr>
        <p:spPr>
          <a:xfrm>
            <a:off x="90372" y="180333"/>
            <a:ext cx="9063820" cy="822961"/>
          </a:xfrm>
        </p:spPr>
        <p:txBody>
          <a:bodyPr>
            <a:normAutofit fontScale="90000"/>
          </a:bodyPr>
          <a:lstStyle/>
          <a:p>
            <a:r>
              <a:rPr lang="en-US" dirty="0"/>
              <a:t>Coordinated X-ray and Neutron Tomography:</a:t>
            </a:r>
            <a:br>
              <a:rPr lang="en-US" dirty="0"/>
            </a:br>
            <a:r>
              <a:rPr lang="en-US" dirty="0" err="1"/>
              <a:t>Monturaqui</a:t>
            </a:r>
            <a:r>
              <a:rPr lang="en-US" dirty="0"/>
              <a:t> Impactite</a:t>
            </a:r>
          </a:p>
        </p:txBody>
      </p:sp>
      <p:sp>
        <p:nvSpPr>
          <p:cNvPr id="8" name="TextBox 7">
            <a:extLst>
              <a:ext uri="{FF2B5EF4-FFF2-40B4-BE49-F238E27FC236}">
                <a16:creationId xmlns:a16="http://schemas.microsoft.com/office/drawing/2014/main" id="{1493FC5E-FE63-ACA7-9669-68C1B47178A2}"/>
              </a:ext>
            </a:extLst>
          </p:cNvPr>
          <p:cNvSpPr txBox="1"/>
          <p:nvPr/>
        </p:nvSpPr>
        <p:spPr>
          <a:xfrm>
            <a:off x="4713013" y="5926858"/>
            <a:ext cx="7478987" cy="830997"/>
          </a:xfrm>
          <a:prstGeom prst="rect">
            <a:avLst/>
          </a:prstGeom>
          <a:noFill/>
        </p:spPr>
        <p:txBody>
          <a:bodyPr wrap="square">
            <a:spAutoFit/>
          </a:bodyPr>
          <a:lstStyle/>
          <a:p>
            <a:pPr lvl="0" defTabSz="914400">
              <a:defRPr/>
            </a:pPr>
            <a:r>
              <a:rPr lang="en-US" sz="1600" dirty="0" err="1"/>
              <a:t>Fedrigo</a:t>
            </a:r>
            <a:r>
              <a:rPr lang="en-US" sz="1600" dirty="0"/>
              <a:t>, A., Marstal, K., Bender Koch, C., Andersen Dahl, V., Bjorholm Dahl, A., Lyksborg, M., ... &amp; Strobl, M. (2018). Investigation of a </a:t>
            </a:r>
            <a:r>
              <a:rPr lang="en-US" sz="1600" dirty="0" err="1"/>
              <a:t>Monturaqui</a:t>
            </a:r>
            <a:r>
              <a:rPr lang="en-US" sz="1600" dirty="0"/>
              <a:t> impactite by means of bi-modal X-ray and neutron tomography. </a:t>
            </a:r>
            <a:r>
              <a:rPr lang="en-US" sz="1600" i="1" dirty="0"/>
              <a:t>Journal of Imaging</a:t>
            </a:r>
            <a:r>
              <a:rPr lang="en-US" sz="1600" dirty="0"/>
              <a:t>, </a:t>
            </a:r>
            <a:r>
              <a:rPr lang="en-US" sz="1600" i="1" dirty="0"/>
              <a:t>4</a:t>
            </a:r>
            <a:r>
              <a:rPr lang="en-US" sz="1600" dirty="0"/>
              <a:t>(5), 72. {Lund &amp; DTU}</a:t>
            </a:r>
            <a:endParaRPr lang="en-US" sz="1600" kern="1200" dirty="0">
              <a:solidFill>
                <a:schemeClr val="tx1"/>
              </a:solidFill>
              <a:effectLst/>
              <a:latin typeface="+mn-lt"/>
              <a:ea typeface="+mn-ea"/>
              <a:cs typeface="+mn-cs"/>
            </a:endParaRPr>
          </a:p>
        </p:txBody>
      </p:sp>
      <p:sp>
        <p:nvSpPr>
          <p:cNvPr id="10" name="TextBox 9">
            <a:extLst>
              <a:ext uri="{FF2B5EF4-FFF2-40B4-BE49-F238E27FC236}">
                <a16:creationId xmlns:a16="http://schemas.microsoft.com/office/drawing/2014/main" id="{C94346C6-BA2E-B361-49E3-FBAF0CB03218}"/>
              </a:ext>
            </a:extLst>
          </p:cNvPr>
          <p:cNvSpPr txBox="1"/>
          <p:nvPr/>
        </p:nvSpPr>
        <p:spPr>
          <a:xfrm>
            <a:off x="90373" y="1303020"/>
            <a:ext cx="8436407" cy="1200329"/>
          </a:xfrm>
          <a:prstGeom prst="rect">
            <a:avLst/>
          </a:prstGeom>
          <a:noFill/>
        </p:spPr>
        <p:txBody>
          <a:bodyPr wrap="square" rtlCol="0">
            <a:spAutoFit/>
          </a:bodyPr>
          <a:lstStyle/>
          <a:p>
            <a:r>
              <a:rPr lang="en-US" dirty="0"/>
              <a:t>Fragment of impact ejecta from the </a:t>
            </a:r>
            <a:r>
              <a:rPr lang="en-US" dirty="0" err="1"/>
              <a:t>Monturaqui</a:t>
            </a:r>
            <a:r>
              <a:rPr lang="en-US" dirty="0"/>
              <a:t> meteorite impact crater, Chile. ”…</a:t>
            </a:r>
            <a:r>
              <a:rPr lang="en-US" i="1" dirty="0"/>
              <a:t>demonstrating the potential for non-destructive </a:t>
            </a:r>
            <a:r>
              <a:rPr lang="en-US" i="1" dirty="0" err="1"/>
              <a:t>characterisation</a:t>
            </a:r>
            <a:r>
              <a:rPr lang="en-US" i="1" dirty="0"/>
              <a:t> of key features of complex multi-phase objects ….”</a:t>
            </a:r>
            <a:endParaRPr lang="en-US" dirty="0"/>
          </a:p>
          <a:p>
            <a:endParaRPr lang="en-US" dirty="0"/>
          </a:p>
        </p:txBody>
      </p:sp>
      <p:pic>
        <p:nvPicPr>
          <p:cNvPr id="7" name="Content Placeholder 6">
            <a:extLst>
              <a:ext uri="{FF2B5EF4-FFF2-40B4-BE49-F238E27FC236}">
                <a16:creationId xmlns:a16="http://schemas.microsoft.com/office/drawing/2014/main" id="{9DD53DBE-FC4F-3CD5-8FCD-D1900B3CB4F7}"/>
              </a:ext>
            </a:extLst>
          </p:cNvPr>
          <p:cNvPicPr>
            <a:picLocks noGrp="1" noChangeAspect="1"/>
          </p:cNvPicPr>
          <p:nvPr>
            <p:ph sz="half" idx="1"/>
          </p:nvPr>
        </p:nvPicPr>
        <p:blipFill>
          <a:blip r:embed="rId3"/>
          <a:stretch>
            <a:fillRect/>
          </a:stretch>
        </p:blipFill>
        <p:spPr>
          <a:xfrm>
            <a:off x="90372" y="2206169"/>
            <a:ext cx="4622641" cy="4060017"/>
          </a:xfrm>
          <a:prstGeom prst="rect">
            <a:avLst/>
          </a:prstGeom>
        </p:spPr>
      </p:pic>
      <p:pic>
        <p:nvPicPr>
          <p:cNvPr id="15" name="Content Placeholder 14" descr="A graph of a mountain&#10;&#10;AI-generated content may be incorrect.">
            <a:extLst>
              <a:ext uri="{FF2B5EF4-FFF2-40B4-BE49-F238E27FC236}">
                <a16:creationId xmlns:a16="http://schemas.microsoft.com/office/drawing/2014/main" id="{A3203F42-5CEB-32A3-3B2E-E79D2650ABCE}"/>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8769919" y="0"/>
            <a:ext cx="3317712" cy="2630866"/>
          </a:xfrm>
        </p:spPr>
      </p:pic>
      <p:pic>
        <p:nvPicPr>
          <p:cNvPr id="17" name="Picture 16" descr="A map of a blue and green area&#10;&#10;AI-generated content may be incorrect.">
            <a:extLst>
              <a:ext uri="{FF2B5EF4-FFF2-40B4-BE49-F238E27FC236}">
                <a16:creationId xmlns:a16="http://schemas.microsoft.com/office/drawing/2014/main" id="{2626E496-318F-6158-D35F-B6D8E5D2DC7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2994" y="2587531"/>
            <a:ext cx="5932177" cy="3423509"/>
          </a:xfrm>
          <a:prstGeom prst="rect">
            <a:avLst/>
          </a:prstGeom>
        </p:spPr>
      </p:pic>
    </p:spTree>
    <p:extLst>
      <p:ext uri="{BB962C8B-B14F-4D97-AF65-F5344CB8AC3E}">
        <p14:creationId xmlns:p14="http://schemas.microsoft.com/office/powerpoint/2010/main" val="3858330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0B09-13CC-5741-9BF8-5A262FE6E03B}"/>
              </a:ext>
            </a:extLst>
          </p:cNvPr>
          <p:cNvSpPr>
            <a:spLocks noGrp="1"/>
          </p:cNvSpPr>
          <p:nvPr>
            <p:ph type="title"/>
          </p:nvPr>
        </p:nvSpPr>
        <p:spPr>
          <a:xfrm>
            <a:off x="657543" y="278131"/>
            <a:ext cx="10131425" cy="553718"/>
          </a:xfrm>
        </p:spPr>
        <p:txBody>
          <a:bodyPr>
            <a:normAutofit fontScale="90000"/>
          </a:bodyPr>
          <a:lstStyle/>
          <a:p>
            <a:r>
              <a:rPr lang="en-US" dirty="0"/>
              <a:t>Lab Exercises: NXCT of Meteorites!</a:t>
            </a:r>
          </a:p>
        </p:txBody>
      </p:sp>
      <p:sp>
        <p:nvSpPr>
          <p:cNvPr id="4" name="Content Placeholder 3">
            <a:extLst>
              <a:ext uri="{FF2B5EF4-FFF2-40B4-BE49-F238E27FC236}">
                <a16:creationId xmlns:a16="http://schemas.microsoft.com/office/drawing/2014/main" id="{A412B915-BDBD-A237-1A3D-6CD3A2E6ABE3}"/>
              </a:ext>
            </a:extLst>
          </p:cNvPr>
          <p:cNvSpPr>
            <a:spLocks noGrp="1"/>
          </p:cNvSpPr>
          <p:nvPr>
            <p:ph sz="half" idx="2"/>
          </p:nvPr>
        </p:nvSpPr>
        <p:spPr>
          <a:xfrm>
            <a:off x="6953650" y="831849"/>
            <a:ext cx="5093970" cy="5748020"/>
          </a:xfrm>
        </p:spPr>
        <p:txBody>
          <a:bodyPr/>
          <a:lstStyle/>
          <a:p>
            <a:r>
              <a:rPr lang="en-US" sz="2400" dirty="0"/>
              <a:t>Import X-ray and neutron image stacks into Dragonfly</a:t>
            </a:r>
          </a:p>
          <a:p>
            <a:r>
              <a:rPr lang="en-US" sz="2400" dirty="0"/>
              <a:t>Compare N- and X-CT tomograms</a:t>
            </a:r>
          </a:p>
          <a:p>
            <a:r>
              <a:rPr lang="en-US" sz="2400" dirty="0"/>
              <a:t>Create bivariate histogram</a:t>
            </a:r>
          </a:p>
          <a:p>
            <a:r>
              <a:rPr lang="en-US" sz="2400" dirty="0"/>
              <a:t>Segment on bivariate histogram</a:t>
            </a:r>
          </a:p>
          <a:p>
            <a:r>
              <a:rPr lang="en-US" sz="2400" dirty="0"/>
              <a:t>Explore segmented bivariate tomograms</a:t>
            </a:r>
          </a:p>
          <a:p>
            <a:r>
              <a:rPr lang="en-US" dirty="0"/>
              <a:t>Treiman, A.H., LaManna, J.M., Hussey, D.S., DeClue, I. and </a:t>
            </a:r>
            <a:r>
              <a:rPr lang="en-US" dirty="0" err="1"/>
              <a:t>Anovitz</a:t>
            </a:r>
            <a:r>
              <a:rPr lang="en-US" dirty="0"/>
              <a:t>, L.M., 2022. Coordinated Neutron and x‐ray computed tomography of meteorites: Detection and distribution of hydrogen‐bearing materials. Meteoritics &amp; Planetary Science, 57(10), pp.</a:t>
            </a:r>
            <a:r>
              <a:rPr lang="en-US" dirty="0">
                <a:hlinkClick r:id="rId2"/>
              </a:rPr>
              <a:t>1820-1835</a:t>
            </a:r>
            <a:r>
              <a:rPr lang="en-US" dirty="0"/>
              <a:t>.</a:t>
            </a:r>
          </a:p>
          <a:p>
            <a:pPr lvl="1"/>
            <a:r>
              <a:rPr lang="en-US" dirty="0"/>
              <a:t>Done at NIST.</a:t>
            </a:r>
          </a:p>
          <a:p>
            <a:endParaRPr lang="en-US" dirty="0"/>
          </a:p>
        </p:txBody>
      </p:sp>
      <p:pic>
        <p:nvPicPr>
          <p:cNvPr id="5" name="Picture 4">
            <a:extLst>
              <a:ext uri="{FF2B5EF4-FFF2-40B4-BE49-F238E27FC236}">
                <a16:creationId xmlns:a16="http://schemas.microsoft.com/office/drawing/2014/main" id="{6290E5C8-FBBD-D172-8A8B-28EBA04DF2BE}"/>
              </a:ext>
            </a:extLst>
          </p:cNvPr>
          <p:cNvPicPr>
            <a:picLocks noChangeAspect="1"/>
          </p:cNvPicPr>
          <p:nvPr/>
        </p:nvPicPr>
        <p:blipFill>
          <a:blip r:embed="rId3"/>
          <a:stretch>
            <a:fillRect/>
          </a:stretch>
        </p:blipFill>
        <p:spPr>
          <a:xfrm>
            <a:off x="345440" y="1005840"/>
            <a:ext cx="6397580" cy="4649001"/>
          </a:xfrm>
          <a:prstGeom prst="rect">
            <a:avLst/>
          </a:prstGeom>
        </p:spPr>
      </p:pic>
      <p:sp>
        <p:nvSpPr>
          <p:cNvPr id="3" name="TextBox 2">
            <a:extLst>
              <a:ext uri="{FF2B5EF4-FFF2-40B4-BE49-F238E27FC236}">
                <a16:creationId xmlns:a16="http://schemas.microsoft.com/office/drawing/2014/main" id="{B6F0F6F2-DDFF-7FB9-8710-F920913FE7E8}"/>
              </a:ext>
            </a:extLst>
          </p:cNvPr>
          <p:cNvSpPr txBox="1"/>
          <p:nvPr/>
        </p:nvSpPr>
        <p:spPr>
          <a:xfrm>
            <a:off x="517358" y="5955632"/>
            <a:ext cx="2998193" cy="646331"/>
          </a:xfrm>
          <a:prstGeom prst="rect">
            <a:avLst/>
          </a:prstGeom>
          <a:noFill/>
        </p:spPr>
        <p:txBody>
          <a:bodyPr wrap="none" rtlCol="0">
            <a:spAutoFit/>
          </a:bodyPr>
          <a:lstStyle/>
          <a:p>
            <a:pPr algn="ctr"/>
            <a:r>
              <a:rPr lang="en-US" dirty="0"/>
              <a:t>EET 87503 – a howardite</a:t>
            </a:r>
          </a:p>
          <a:p>
            <a:pPr algn="ctr"/>
            <a:r>
              <a:rPr lang="en-US" dirty="0"/>
              <a:t>With CM-chondrite fragments</a:t>
            </a:r>
          </a:p>
        </p:txBody>
      </p:sp>
      <p:sp>
        <p:nvSpPr>
          <p:cNvPr id="6" name="TextBox 5">
            <a:extLst>
              <a:ext uri="{FF2B5EF4-FFF2-40B4-BE49-F238E27FC236}">
                <a16:creationId xmlns:a16="http://schemas.microsoft.com/office/drawing/2014/main" id="{13ADFB5A-AE54-FC39-C989-B5CFEF5015A9}"/>
              </a:ext>
            </a:extLst>
          </p:cNvPr>
          <p:cNvSpPr txBox="1"/>
          <p:nvPr/>
        </p:nvSpPr>
        <p:spPr>
          <a:xfrm>
            <a:off x="4057394" y="5933538"/>
            <a:ext cx="3115020" cy="646331"/>
          </a:xfrm>
          <a:prstGeom prst="rect">
            <a:avLst/>
          </a:prstGeom>
          <a:noFill/>
        </p:spPr>
        <p:txBody>
          <a:bodyPr wrap="none" rtlCol="0">
            <a:spAutoFit/>
          </a:bodyPr>
          <a:lstStyle/>
          <a:p>
            <a:pPr algn="ctr"/>
            <a:r>
              <a:rPr lang="en-US" dirty="0"/>
              <a:t>GRO 87503 – a CR 2? chondrite</a:t>
            </a:r>
          </a:p>
          <a:p>
            <a:pPr algn="ctr"/>
            <a:r>
              <a:rPr lang="en-US" dirty="0"/>
              <a:t>Altered or not?</a:t>
            </a:r>
          </a:p>
        </p:txBody>
      </p:sp>
    </p:spTree>
    <p:extLst>
      <p:ext uri="{BB962C8B-B14F-4D97-AF65-F5344CB8AC3E}">
        <p14:creationId xmlns:p14="http://schemas.microsoft.com/office/powerpoint/2010/main" val="2330722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6312024" y="214313"/>
            <a:ext cx="5598036" cy="551497"/>
          </a:xfrm>
        </p:spPr>
        <p:txBody>
          <a:bodyPr>
            <a:normAutofit fontScale="90000"/>
          </a:bodyPr>
          <a:lstStyle/>
          <a:p>
            <a:r>
              <a:rPr lang="en-US" dirty="0"/>
              <a:t>EETA 87503 – a howardite</a:t>
            </a:r>
          </a:p>
        </p:txBody>
      </p:sp>
      <p:sp>
        <p:nvSpPr>
          <p:cNvPr id="9" name="Espace réservé du contenu 2"/>
          <p:cNvSpPr>
            <a:spLocks noGrp="1"/>
          </p:cNvSpPr>
          <p:nvPr>
            <p:ph idx="1"/>
          </p:nvPr>
        </p:nvSpPr>
        <p:spPr>
          <a:xfrm>
            <a:off x="6096000" y="948690"/>
            <a:ext cx="5814060" cy="5720670"/>
          </a:xfrm>
        </p:spPr>
        <p:txBody>
          <a:bodyPr rtlCol="0">
            <a:normAutofit/>
          </a:bodyPr>
          <a:lstStyle/>
          <a:p>
            <a:pPr marL="0" indent="0">
              <a:spcAft>
                <a:spcPts val="0"/>
              </a:spcAft>
              <a:buNone/>
              <a:defRPr/>
            </a:pPr>
            <a:r>
              <a:rPr lang="en-US" sz="3600" dirty="0"/>
              <a:t>Red = X-ray attenuation</a:t>
            </a:r>
          </a:p>
          <a:p>
            <a:pPr marL="457200" lvl="1">
              <a:spcAft>
                <a:spcPts val="0"/>
              </a:spcAft>
              <a:buFont typeface="Arial" pitchFamily="34" charset="0"/>
              <a:buChar char="•"/>
              <a:defRPr/>
            </a:pPr>
            <a:r>
              <a:rPr lang="en-US" sz="3200" dirty="0"/>
              <a:t>Iron</a:t>
            </a:r>
          </a:p>
          <a:p>
            <a:pPr marL="857250" lvl="2">
              <a:spcAft>
                <a:spcPts val="0"/>
              </a:spcAft>
              <a:buFont typeface="Arial" pitchFamily="34" charset="0"/>
              <a:buChar char="•"/>
              <a:defRPr/>
            </a:pPr>
            <a:r>
              <a:rPr lang="en-US" sz="2800" dirty="0"/>
              <a:t>Darker = metal</a:t>
            </a:r>
          </a:p>
          <a:p>
            <a:pPr marL="857250" lvl="2">
              <a:spcAft>
                <a:spcPts val="0"/>
              </a:spcAft>
              <a:buFont typeface="Arial" pitchFamily="34" charset="0"/>
              <a:buChar char="•"/>
              <a:defRPr/>
            </a:pPr>
            <a:r>
              <a:rPr lang="en-US" sz="2800" dirty="0"/>
              <a:t>Paler = basaltic fragments</a:t>
            </a:r>
          </a:p>
          <a:p>
            <a:pPr marL="0" indent="0">
              <a:spcAft>
                <a:spcPts val="0"/>
              </a:spcAft>
              <a:buNone/>
              <a:defRPr/>
            </a:pPr>
            <a:r>
              <a:rPr lang="en-US" sz="3600" dirty="0"/>
              <a:t>Yellow = Neutron attenuation</a:t>
            </a:r>
          </a:p>
          <a:p>
            <a:pPr marL="457200" lvl="1">
              <a:spcAft>
                <a:spcPts val="0"/>
              </a:spcAft>
              <a:buFont typeface="Arial" pitchFamily="34" charset="0"/>
              <a:buChar char="•"/>
              <a:defRPr/>
            </a:pPr>
            <a:r>
              <a:rPr lang="en-US" sz="3200" dirty="0"/>
              <a:t>Hydrogen (+ iron) </a:t>
            </a:r>
          </a:p>
          <a:p>
            <a:pPr marL="857250" lvl="2">
              <a:spcAft>
                <a:spcPts val="0"/>
              </a:spcAft>
              <a:buFont typeface="Arial" pitchFamily="34" charset="0"/>
              <a:buChar char="•"/>
              <a:defRPr/>
            </a:pPr>
            <a:r>
              <a:rPr lang="en-US" sz="2800" dirty="0"/>
              <a:t>CM-</a:t>
            </a:r>
            <a:r>
              <a:rPr lang="en-US" sz="2800" dirty="0" err="1"/>
              <a:t>ish</a:t>
            </a:r>
            <a:r>
              <a:rPr lang="en-US" sz="2800" dirty="0"/>
              <a:t> </a:t>
            </a:r>
            <a:r>
              <a:rPr lang="en-US" sz="2800"/>
              <a:t>chondrite fragments </a:t>
            </a:r>
            <a:endParaRPr lang="en-US" sz="3600" dirty="0"/>
          </a:p>
          <a:p>
            <a:pPr marL="457200" lvl="1">
              <a:spcAft>
                <a:spcPts val="0"/>
              </a:spcAft>
              <a:buFont typeface="Arial" pitchFamily="34" charset="0"/>
              <a:buChar char="•"/>
              <a:defRPr/>
            </a:pPr>
            <a:r>
              <a:rPr lang="en-US" sz="3600" dirty="0"/>
              <a:t>Clear = little attenuation</a:t>
            </a:r>
          </a:p>
          <a:p>
            <a:pPr marL="857250" lvl="2">
              <a:spcAft>
                <a:spcPts val="0"/>
              </a:spcAft>
              <a:buFont typeface="Arial" pitchFamily="34" charset="0"/>
              <a:buChar char="•"/>
              <a:defRPr/>
            </a:pPr>
            <a:r>
              <a:rPr lang="en-US" sz="3200" dirty="0"/>
              <a:t>Neither Fe nor H</a:t>
            </a:r>
          </a:p>
          <a:p>
            <a:pPr marL="1314450" lvl="3">
              <a:spcAft>
                <a:spcPts val="0"/>
              </a:spcAft>
              <a:buFont typeface="Arial" pitchFamily="34" charset="0"/>
              <a:buChar char="•"/>
              <a:defRPr/>
            </a:pPr>
            <a:r>
              <a:rPr lang="en-US" sz="2800" dirty="0" err="1"/>
              <a:t>Diogenitic</a:t>
            </a:r>
            <a:r>
              <a:rPr lang="en-US" sz="2800" dirty="0"/>
              <a:t> </a:t>
            </a:r>
            <a:r>
              <a:rPr lang="en-US" sz="2800" dirty="0" err="1"/>
              <a:t>opx</a:t>
            </a:r>
            <a:endParaRPr lang="en-US" sz="2800" dirty="0"/>
          </a:p>
          <a:p>
            <a:pPr marL="171450" lvl="1" indent="0">
              <a:spcAft>
                <a:spcPts val="0"/>
              </a:spcAft>
              <a:buNone/>
              <a:defRPr/>
            </a:pPr>
            <a:endParaRPr lang="en-US" sz="2800" dirty="0"/>
          </a:p>
        </p:txBody>
      </p:sp>
      <p:pic>
        <p:nvPicPr>
          <p:cNvPr id="6" name="Howardite_Composite_segmented_clea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7946" y="0"/>
            <a:ext cx="5118100" cy="6858000"/>
          </a:xfrm>
          <a:prstGeom prst="rect">
            <a:avLst/>
          </a:prstGeom>
        </p:spPr>
      </p:pic>
      <p:sp>
        <p:nvSpPr>
          <p:cNvPr id="2" name="Slide Number Placeholder 1"/>
          <p:cNvSpPr>
            <a:spLocks noGrp="1"/>
          </p:cNvSpPr>
          <p:nvPr>
            <p:ph type="sldNum" sz="quarter" idx="12"/>
          </p:nvPr>
        </p:nvSpPr>
        <p:spPr/>
        <p:txBody>
          <a:bodyPr/>
          <a:lstStyle/>
          <a:p>
            <a:pPr>
              <a:defRPr/>
            </a:pPr>
            <a:fld id="{08A0E065-D75B-459E-834D-0B3DF13FB77B}" type="slidenum">
              <a:rPr lang="fr-CA" smtClean="0"/>
              <a:pPr>
                <a:defRPr/>
              </a:pPr>
              <a:t>25</a:t>
            </a:fld>
            <a:endParaRPr lang="fr-CA"/>
          </a:p>
        </p:txBody>
      </p:sp>
    </p:spTree>
    <p:extLst>
      <p:ext uri="{BB962C8B-B14F-4D97-AF65-F5344CB8AC3E}">
        <p14:creationId xmlns:p14="http://schemas.microsoft.com/office/powerpoint/2010/main" val="42048736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repeatCount="indefinite" fill="hold" display="0">
                  <p:stCondLst>
                    <p:cond delay="indefinite"/>
                  </p:stCondLst>
                </p:cTn>
                <p:tgtEl>
                  <p:spTgt spid="6"/>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0FFF2-4032-864F-C5CB-7A1841FA2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9095C-5A25-B70C-7CCF-0EFCC9424316}"/>
              </a:ext>
            </a:extLst>
          </p:cNvPr>
          <p:cNvSpPr>
            <a:spLocks noGrp="1"/>
          </p:cNvSpPr>
          <p:nvPr>
            <p:ph type="title"/>
          </p:nvPr>
        </p:nvSpPr>
        <p:spPr>
          <a:xfrm>
            <a:off x="685801" y="609601"/>
            <a:ext cx="10654861" cy="681990"/>
          </a:xfrm>
        </p:spPr>
        <p:txBody>
          <a:bodyPr/>
          <a:lstStyle/>
          <a:p>
            <a:r>
              <a:rPr lang="en-US" dirty="0"/>
              <a:t>Requirements for Tomographic Reconstruction</a:t>
            </a:r>
          </a:p>
        </p:txBody>
      </p:sp>
      <p:sp>
        <p:nvSpPr>
          <p:cNvPr id="3" name="Content Placeholder 2">
            <a:extLst>
              <a:ext uri="{FF2B5EF4-FFF2-40B4-BE49-F238E27FC236}">
                <a16:creationId xmlns:a16="http://schemas.microsoft.com/office/drawing/2014/main" id="{54E93D7C-2506-6026-E1E6-53573B5D5A7B}"/>
              </a:ext>
            </a:extLst>
          </p:cNvPr>
          <p:cNvSpPr>
            <a:spLocks noGrp="1"/>
          </p:cNvSpPr>
          <p:nvPr>
            <p:ph sz="half" idx="1"/>
          </p:nvPr>
        </p:nvSpPr>
        <p:spPr>
          <a:xfrm>
            <a:off x="685801" y="1440180"/>
            <a:ext cx="10549758" cy="5013171"/>
          </a:xfrm>
        </p:spPr>
        <p:txBody>
          <a:bodyPr>
            <a:normAutofit/>
          </a:bodyPr>
          <a:lstStyle/>
          <a:p>
            <a:pPr marL="0" indent="0">
              <a:spcAft>
                <a:spcPts val="400"/>
              </a:spcAft>
              <a:buNone/>
            </a:pPr>
            <a:r>
              <a:rPr lang="en-US" sz="3200" dirty="0"/>
              <a:t>5. ? Isotropic Response (?)</a:t>
            </a:r>
          </a:p>
          <a:p>
            <a:pPr>
              <a:spcAft>
                <a:spcPts val="400"/>
              </a:spcAft>
            </a:pPr>
            <a:r>
              <a:rPr lang="en-US" sz="2400" dirty="0"/>
              <a:t>Attenuation or emission is independent of the orientation or polarization of source or detector</a:t>
            </a:r>
          </a:p>
          <a:p>
            <a:pPr lvl="1">
              <a:spcAft>
                <a:spcPts val="400"/>
              </a:spcAft>
            </a:pPr>
            <a:r>
              <a:rPr lang="en-US" sz="2200" dirty="0"/>
              <a:t>Must avoid or suppress diffraction (X-rays, neutrons)</a:t>
            </a:r>
          </a:p>
          <a:p>
            <a:pPr>
              <a:spcAft>
                <a:spcPts val="400"/>
              </a:spcAft>
            </a:pPr>
            <a:r>
              <a:rPr lang="en-US" sz="2400" dirty="0"/>
              <a:t>Eliminates interactions that depend on polarization, like pleochroism in anisotropic minerals</a:t>
            </a:r>
          </a:p>
          <a:p>
            <a:pPr lvl="1">
              <a:spcAft>
                <a:spcPts val="400"/>
              </a:spcAft>
            </a:pPr>
            <a:r>
              <a:rPr lang="en-US" sz="2000" dirty="0"/>
              <a:t>Biological stuff is mostly isotropic to light and X-rays</a:t>
            </a:r>
          </a:p>
          <a:p>
            <a:pPr lvl="1">
              <a:spcAft>
                <a:spcPts val="400"/>
              </a:spcAft>
            </a:pPr>
            <a:r>
              <a:rPr lang="en-US" sz="2000" dirty="0"/>
              <a:t>Crystals are effectively isotropic to X-rays, except near absorption edges. </a:t>
            </a:r>
          </a:p>
          <a:p>
            <a:pPr lvl="2">
              <a:spcAft>
                <a:spcPts val="400"/>
              </a:spcAft>
            </a:pPr>
            <a:r>
              <a:rPr lang="en-US" sz="1800" dirty="0"/>
              <a:t>Dyar et al. (2002) </a:t>
            </a:r>
            <a:r>
              <a:rPr lang="en-US" sz="1800" b="1" dirty="0"/>
              <a:t>Canadian Mineralogist </a:t>
            </a:r>
            <a:r>
              <a:rPr lang="en-US" sz="1800" dirty="0"/>
              <a:t>40, 1375.</a:t>
            </a:r>
          </a:p>
          <a:p>
            <a:pPr>
              <a:spcAft>
                <a:spcPts val="400"/>
              </a:spcAft>
            </a:pPr>
            <a:r>
              <a:rPr lang="en-US" sz="2200" dirty="0"/>
              <a:t>Dichroic (pleochroic) X-ray tomography </a:t>
            </a:r>
            <a:r>
              <a:rPr lang="en-US" sz="2200"/>
              <a:t>is done </a:t>
            </a:r>
            <a:r>
              <a:rPr lang="en-US" sz="2200" dirty="0"/>
              <a:t>for polycrystalline single-substances.</a:t>
            </a:r>
          </a:p>
          <a:p>
            <a:pPr lvl="1">
              <a:spcAft>
                <a:spcPts val="400"/>
              </a:spcAft>
            </a:pPr>
            <a:r>
              <a:rPr lang="en-US" sz="2000" dirty="0" err="1"/>
              <a:t>Asperos</a:t>
            </a:r>
            <a:r>
              <a:rPr lang="en-US" sz="2000" dirty="0"/>
              <a:t> A. et al. (2024) Nature 636, 354.</a:t>
            </a:r>
          </a:p>
          <a:p>
            <a:pPr lvl="1"/>
            <a:endParaRPr lang="en-US" dirty="0"/>
          </a:p>
          <a:p>
            <a:pPr marL="0" indent="0">
              <a:buNone/>
            </a:pPr>
            <a:endParaRPr lang="en-US" dirty="0"/>
          </a:p>
        </p:txBody>
      </p:sp>
    </p:spTree>
    <p:extLst>
      <p:ext uri="{BB962C8B-B14F-4D97-AF65-F5344CB8AC3E}">
        <p14:creationId xmlns:p14="http://schemas.microsoft.com/office/powerpoint/2010/main" val="35745024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Celestial</Template>
  <TotalTime>1038</TotalTime>
  <Words>3487</Words>
  <Application>Microsoft Macintosh PowerPoint</Application>
  <PresentationFormat>Widescreen</PresentationFormat>
  <Paragraphs>248</Paragraphs>
  <Slides>26</Slides>
  <Notes>14</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Calibri</vt:lpstr>
      <vt:lpstr>Calibri Light</vt:lpstr>
      <vt:lpstr>Helvetica</vt:lpstr>
      <vt:lpstr>Celestial</vt:lpstr>
      <vt:lpstr>Tomographies Beyond  x-rays</vt:lpstr>
      <vt:lpstr>Plan of Presentation</vt:lpstr>
      <vt:lpstr>Requirements for Tomographic Reconstruction</vt:lpstr>
      <vt:lpstr>Requirements for Tomographic Reconstruction</vt:lpstr>
      <vt:lpstr>Synchrotron X-ray Sources</vt:lpstr>
      <vt:lpstr>Tomographies Via Transmisison Electron microscopy</vt:lpstr>
      <vt:lpstr>STEM (Scanning TEM)– Darkfield  elastic Scattering</vt:lpstr>
      <vt:lpstr>STEM – X-ray (energy-dispersive Detector (EDS)</vt:lpstr>
      <vt:lpstr>STEM – Energy Electron Loss (EELS)  Tomography</vt:lpstr>
      <vt:lpstr>STEM – EELS Valence States</vt:lpstr>
      <vt:lpstr>(S)TEM – PtychographY</vt:lpstr>
      <vt:lpstr>STEM – Multimodal </vt:lpstr>
      <vt:lpstr>Neutron Tomography</vt:lpstr>
      <vt:lpstr>Neutron Tomography Facility: NIST’s  National Center for Neutron Research (NCNR)</vt:lpstr>
      <vt:lpstr>PowerPoint Presentation</vt:lpstr>
      <vt:lpstr>Neutron Imaging – example Rock Permeability</vt:lpstr>
      <vt:lpstr>Multi-Energy Neutron Tomography</vt:lpstr>
      <vt:lpstr>Many other imaging modes in Neutrons</vt:lpstr>
      <vt:lpstr>Neutron &amp; Gamma-Ray Tomographies</vt:lpstr>
      <vt:lpstr>Coordinated Neutron &amp; X-ray Tomography: NIST’s  National Center for Neutron Research (NCNR)</vt:lpstr>
      <vt:lpstr>NXCT – AAA BATTERY</vt:lpstr>
      <vt:lpstr>Coordinated X-ray and Neutron Tomography Nakhlite Meteorite Aqueous Alteration</vt:lpstr>
      <vt:lpstr>Coordinated X-ray and Neutron Tomography: Monturaqui Impactite</vt:lpstr>
      <vt:lpstr>Lab Exercises: NXCT of Meteorites!</vt:lpstr>
      <vt:lpstr>EETA 87503 – a howardite</vt:lpstr>
      <vt:lpstr>Requirements for Tomographic Reconstruction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Treiman, Allan</dc:creator>
  <cp:lastModifiedBy>Hanna, Romy D</cp:lastModifiedBy>
  <cp:revision>150</cp:revision>
  <dcterms:created xsi:type="dcterms:W3CDTF">2025-09-09T14:02:53Z</dcterms:created>
  <dcterms:modified xsi:type="dcterms:W3CDTF">2026-09-22T17:44:52Z</dcterms:modified>
</cp:coreProperties>
</file>