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6" r:id="rId2"/>
    <p:sldId id="256" r:id="rId3"/>
    <p:sldId id="287" r:id="rId4"/>
    <p:sldId id="350" r:id="rId5"/>
    <p:sldId id="351" r:id="rId6"/>
    <p:sldId id="361" r:id="rId7"/>
    <p:sldId id="299" r:id="rId8"/>
    <p:sldId id="294" r:id="rId9"/>
    <p:sldId id="331" r:id="rId10"/>
    <p:sldId id="332" r:id="rId11"/>
    <p:sldId id="335" r:id="rId12"/>
    <p:sldId id="337" r:id="rId13"/>
    <p:sldId id="336" r:id="rId14"/>
    <p:sldId id="263" r:id="rId15"/>
    <p:sldId id="291" r:id="rId16"/>
    <p:sldId id="442" r:id="rId17"/>
    <p:sldId id="440" r:id="rId18"/>
    <p:sldId id="443" r:id="rId19"/>
    <p:sldId id="439" r:id="rId20"/>
    <p:sldId id="444" r:id="rId21"/>
    <p:sldId id="367" r:id="rId22"/>
    <p:sldId id="445" r:id="rId23"/>
    <p:sldId id="311" r:id="rId24"/>
    <p:sldId id="446" r:id="rId25"/>
    <p:sldId id="447" r:id="rId26"/>
    <p:sldId id="441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3545"/>
    <a:srgbClr val="FFFBEA"/>
    <a:srgbClr val="FFFFFF"/>
    <a:srgbClr val="FFEBA8"/>
    <a:srgbClr val="FFFAB4"/>
    <a:srgbClr val="00B0F0"/>
    <a:srgbClr val="FF0000"/>
    <a:srgbClr val="996600"/>
    <a:srgbClr val="FF99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6"/>
    <p:restoredTop sz="63990"/>
  </p:normalViewPr>
  <p:slideViewPr>
    <p:cSldViewPr>
      <p:cViewPr varScale="1">
        <p:scale>
          <a:sx n="64" d="100"/>
          <a:sy n="64" d="100"/>
        </p:scale>
        <p:origin x="280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24"/>
    </p:cViewPr>
  </p:sorterViewPr>
  <p:notesViewPr>
    <p:cSldViewPr>
      <p:cViewPr varScale="1">
        <p:scale>
          <a:sx n="62" d="100"/>
          <a:sy n="62" d="100"/>
        </p:scale>
        <p:origin x="-171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43892B-6E9F-4733-B82E-05EEE4FF2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86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306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476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So, part one, an introduction to our lab.</a:t>
            </a:r>
          </a:p>
        </p:txBody>
      </p:sp>
    </p:spTree>
    <p:extLst>
      <p:ext uri="{BB962C8B-B14F-4D97-AF65-F5344CB8AC3E}">
        <p14:creationId xmlns:p14="http://schemas.microsoft.com/office/powerpoint/2010/main" val="319868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We acquired our first instrument in 1997</a:t>
            </a:r>
          </a:p>
        </p:txBody>
      </p:sp>
    </p:spTree>
    <p:extLst>
      <p:ext uri="{BB962C8B-B14F-4D97-AF65-F5344CB8AC3E}">
        <p14:creationId xmlns:p14="http://schemas.microsoft.com/office/powerpoint/2010/main" val="1852126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043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304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8442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 the following slides I highlight some research led by UTCT-supported PIs that has significantly contributed to research</a:t>
            </a:r>
          </a:p>
          <a:p>
            <a:r>
              <a:rPr lang="en-US" dirty="0"/>
              <a:t>These three recent figures show the breadth from biology, to engineering, to geology on the right, all using data produced by our lab.</a:t>
            </a:r>
          </a:p>
          <a:p>
            <a:endParaRPr lang="en-US" dirty="0"/>
          </a:p>
          <a:p>
            <a:r>
              <a:rPr lang="en-US" dirty="0"/>
              <a:t>Nagurney – garnet P/T conditions for crystallization by analyzing their 3D distribution and CSD</a:t>
            </a:r>
          </a:p>
        </p:txBody>
      </p:sp>
    </p:spTree>
    <p:extLst>
      <p:ext uri="{BB962C8B-B14F-4D97-AF65-F5344CB8AC3E}">
        <p14:creationId xmlns:p14="http://schemas.microsoft.com/office/powerpoint/2010/main" val="689517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- In paleontology CT is now used for the majority of descriptive and quantitative morphology research.  </a:t>
            </a:r>
          </a:p>
          <a:p>
            <a:pPr marL="171450" indent="-171450">
              <a:buFontTx/>
              <a:buChar char="-"/>
            </a:pPr>
            <a:r>
              <a:rPr lang="en-US" dirty="0"/>
              <a:t>It also has a large Curatorial aspect.  </a:t>
            </a:r>
          </a:p>
          <a:p>
            <a:pPr marL="171450" indent="-171450">
              <a:buFontTx/>
              <a:buChar char="-"/>
            </a:pPr>
            <a:r>
              <a:rPr lang="en-US" dirty="0"/>
              <a:t>Our lab developed the </a:t>
            </a:r>
            <a:r>
              <a:rPr lang="en-US" dirty="0" err="1"/>
              <a:t>Digimorph</a:t>
            </a:r>
            <a:r>
              <a:rPr lang="en-US" dirty="0"/>
              <a:t> Digital Morphology library that is widely used to examine the 3D structure of </a:t>
            </a:r>
            <a:r>
              <a:rPr lang="en-US" dirty="0" err="1"/>
              <a:t>fossilzed</a:t>
            </a:r>
            <a:r>
              <a:rPr lang="en-US" dirty="0"/>
              <a:t> and recent vertebrates, and we have also recently begun a collaboration with </a:t>
            </a:r>
            <a:r>
              <a:rPr lang="en-US" dirty="0" err="1"/>
              <a:t>Morphosource</a:t>
            </a:r>
            <a:r>
              <a:rPr lang="en-US" dirty="0"/>
              <a:t>, which is it’s biological counterpart, run out of Duke University.</a:t>
            </a:r>
          </a:p>
        </p:txBody>
      </p:sp>
    </p:spTree>
    <p:extLst>
      <p:ext uri="{BB962C8B-B14F-4D97-AF65-F5344CB8AC3E}">
        <p14:creationId xmlns:p14="http://schemas.microsoft.com/office/powerpoint/2010/main" val="1624170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- When it comes to classical geology, CT essentially provides a way to do 3D petrography.  </a:t>
            </a:r>
          </a:p>
          <a:p>
            <a:r>
              <a:rPr lang="en-US" dirty="0"/>
              <a:t>-Trying to find gold grains in an ore via thin sectioning is painful, but with </a:t>
            </a:r>
            <a:r>
              <a:rPr lang="en-US" dirty="0" err="1"/>
              <a:t>xCT</a:t>
            </a:r>
            <a:r>
              <a:rPr lang="en-US" dirty="0"/>
              <a:t> one can quickly find these highly attenuating grains in the volume and measure their abundance as well as investigate their distribution and 3D relationship to other phases. Purple – sulfide, blue arsenopyrite, yellow gold</a:t>
            </a:r>
          </a:p>
        </p:txBody>
      </p:sp>
    </p:spTree>
    <p:extLst>
      <p:ext uri="{BB962C8B-B14F-4D97-AF65-F5344CB8AC3E}">
        <p14:creationId xmlns:p14="http://schemas.microsoft.com/office/powerpoint/2010/main" val="2088051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XCT has also done a lot for structural geology research</a:t>
            </a:r>
          </a:p>
          <a:p>
            <a:pPr marL="171450" indent="-171450">
              <a:buFontTx/>
              <a:buChar char="-"/>
            </a:pPr>
            <a:r>
              <a:rPr lang="en-US" dirty="0"/>
              <a:t> Specifically, the inclusion fabric orientations within the garnets can be used to </a:t>
            </a:r>
            <a:r>
              <a:rPr lang="en-US" dirty="0" err="1"/>
              <a:t>rescontruct</a:t>
            </a:r>
            <a:r>
              <a:rPr lang="en-US" dirty="0"/>
              <a:t> the local strain orientation during their formation.</a:t>
            </a:r>
          </a:p>
          <a:p>
            <a:r>
              <a:rPr lang="en-US" dirty="0"/>
              <a:t>- The application of XCT to this problem was pioneered by a student from our lab.</a:t>
            </a:r>
          </a:p>
        </p:txBody>
      </p:sp>
    </p:spTree>
    <p:extLst>
      <p:ext uri="{BB962C8B-B14F-4D97-AF65-F5344CB8AC3E}">
        <p14:creationId xmlns:p14="http://schemas.microsoft.com/office/powerpoint/2010/main" val="2635059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- This last example is more recent work we’ve been doing integrating geochronology and XCT. </a:t>
            </a:r>
          </a:p>
          <a:p>
            <a:r>
              <a:rPr lang="en-US" dirty="0"/>
              <a:t>- These images show a new process developed by a previous student Emily </a:t>
            </a:r>
            <a:r>
              <a:rPr lang="en-US" dirty="0" err="1"/>
              <a:t>Cooperdock</a:t>
            </a:r>
            <a:r>
              <a:rPr lang="en-US" dirty="0"/>
              <a:t>, for screening </a:t>
            </a:r>
            <a:r>
              <a:rPr lang="en-US" dirty="0" err="1"/>
              <a:t>magnetites</a:t>
            </a:r>
            <a:r>
              <a:rPr lang="en-US" dirty="0"/>
              <a:t> prior to Uranium thorium He dating.</a:t>
            </a:r>
          </a:p>
        </p:txBody>
      </p:sp>
    </p:spTree>
    <p:extLst>
      <p:ext uri="{BB962C8B-B14F-4D97-AF65-F5344CB8AC3E}">
        <p14:creationId xmlns:p14="http://schemas.microsoft.com/office/powerpoint/2010/main" val="597032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She found that screening individual </a:t>
            </a:r>
            <a:r>
              <a:rPr lang="en-US" dirty="0" err="1"/>
              <a:t>magnetites</a:t>
            </a:r>
            <a:r>
              <a:rPr lang="en-US" dirty="0"/>
              <a:t> prior to dissolution was key, as many seemingly magnetite particles picked out using the traditional technique of a magnet where not pure magnetite and thus not suitable for combining to derive a single </a:t>
            </a:r>
            <a:r>
              <a:rPr lang="en-US" dirty="0" err="1"/>
              <a:t>thermochron</a:t>
            </a:r>
            <a:r>
              <a:rPr lang="en-US" dirty="0"/>
              <a:t> 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7A83A7-A57A-4C63-85D7-888B30289A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22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Our director Rich </a:t>
            </a:r>
            <a:r>
              <a:rPr lang="en-US" dirty="0" err="1"/>
              <a:t>ketcham</a:t>
            </a:r>
            <a:r>
              <a:rPr lang="en-US" dirty="0"/>
              <a:t> is also heavily involved in geo/</a:t>
            </a:r>
            <a:r>
              <a:rPr lang="en-US" dirty="0" err="1"/>
              <a:t>thermocronology</a:t>
            </a:r>
            <a:r>
              <a:rPr lang="en-US" dirty="0"/>
              <a:t> is extending Blob3D to do shape analysis using spherical harmonics on </a:t>
            </a:r>
            <a:r>
              <a:rPr lang="en-US" dirty="0" err="1"/>
              <a:t>detrial</a:t>
            </a:r>
            <a:r>
              <a:rPr lang="en-US" dirty="0"/>
              <a:t> zircons.  </a:t>
            </a:r>
          </a:p>
        </p:txBody>
      </p:sp>
    </p:spTree>
    <p:extLst>
      <p:ext uri="{BB962C8B-B14F-4D97-AF65-F5344CB8AC3E}">
        <p14:creationId xmlns:p14="http://schemas.microsoft.com/office/powerpoint/2010/main" val="804985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07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676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C6BB5-5999-14CB-D0E4-6C7526AC6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7567D17-CB28-55AE-B5B4-D51835F2C7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294F94F3-3381-544A-BFDF-3320EC2BB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7781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600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84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414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9FF3D-DACE-4B59-90D4-F0C0D65C0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5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776CB-0B95-460F-8958-2F5436AEF5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0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069B8-BFB3-46E2-9505-DDB88D82D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8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9D76D-FC9A-4CC4-A81D-A3F34393CF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4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52D67-CA02-47F9-AE9B-3A7D0D461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E7BD0-09C2-4B79-BDDB-F8DD5B764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68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4E556-B0CC-4763-9A14-BC55B96D61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5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76DAC-EDCF-494E-90F9-183F861D0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84D2A-5D91-483A-828C-61E85C424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73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8A758-2CBE-4D62-891E-01BB452E3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4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5EE6E-23C5-4FAC-82A7-FCB9C7771C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8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5E64B-39AA-494E-8157-C68A357CB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55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1D1DE96-8579-459E-822F-49EC9AA64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" name="Picture 2" descr="A picture containing font, graphics, graphic design, logo&#10;&#10;Description automatically generated">
            <a:extLst>
              <a:ext uri="{FF2B5EF4-FFF2-40B4-BE49-F238E27FC236}">
                <a16:creationId xmlns:a16="http://schemas.microsoft.com/office/drawing/2014/main" id="{FE1BBDCF-FBC9-38E0-4661-D09DC6CCA6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1" y="152212"/>
            <a:ext cx="2362200" cy="685988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6" r:id="rId12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FFEBA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rgbClr val="FFFBE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rgbClr val="FFFBEA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rgbClr val="FFFBEA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rgbClr val="FFFBEA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rgbClr val="FFFBEA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emf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tiff"/><Relationship Id="rId4" Type="http://schemas.openxmlformats.org/officeDocument/2006/relationships/image" Target="../media/image46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es.jsc.nasa.gov/astromaterials3d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algn="ctr"/>
            <a:r>
              <a:rPr lang="en-US" altLang="en-US" dirty="0"/>
              <a:t>Overview of UTCT and XCT in Planetary Sciences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altLang="en-US" sz="2000" dirty="0"/>
              <a:t>Romy Hanna</a:t>
            </a:r>
          </a:p>
          <a:p>
            <a:r>
              <a:rPr lang="en-US" altLang="en-US" sz="2000" dirty="0"/>
              <a:t>UTCT</a:t>
            </a:r>
          </a:p>
          <a:p>
            <a:r>
              <a:rPr lang="en-US" altLang="en-US" sz="2000" dirty="0"/>
              <a:t>Jackson School of Geosciences</a:t>
            </a:r>
          </a:p>
          <a:p>
            <a:r>
              <a:rPr lang="en-US" altLang="en-US" sz="2000" dirty="0"/>
              <a:t>University of Texas at Austin</a:t>
            </a:r>
          </a:p>
        </p:txBody>
      </p:sp>
      <p:pic>
        <p:nvPicPr>
          <p:cNvPr id="2" name="Picture 1" descr="nsf1.gif">
            <a:extLst>
              <a:ext uri="{FF2B5EF4-FFF2-40B4-BE49-F238E27FC236}">
                <a16:creationId xmlns:a16="http://schemas.microsoft.com/office/drawing/2014/main" id="{1C716554-D893-FE16-9263-FB676939D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08" y="5223950"/>
            <a:ext cx="1431992" cy="14406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D7C8DB-BB4C-1780-D039-7CCE72F277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600" y="5362171"/>
            <a:ext cx="1487069" cy="12293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1447800"/>
            <a:ext cx="8305800" cy="914400"/>
          </a:xfrm>
        </p:spPr>
        <p:txBody>
          <a:bodyPr/>
          <a:lstStyle/>
          <a:p>
            <a:r>
              <a:rPr lang="en-US" altLang="en-US" sz="4000" dirty="0"/>
              <a:t>Part I: An Introduction to UTCT</a:t>
            </a:r>
          </a:p>
        </p:txBody>
      </p:sp>
    </p:spTree>
    <p:extLst>
      <p:ext uri="{BB962C8B-B14F-4D97-AF65-F5344CB8AC3E}">
        <p14:creationId xmlns:p14="http://schemas.microsoft.com/office/powerpoint/2010/main" val="3464326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EDE8D-5645-9142-9D59-2DDBEF50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UTCT Lab and its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E5852-6CBC-A648-A25E-95A3F3FB1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368"/>
              </a:spcBef>
            </a:pPr>
            <a:r>
              <a:rPr lang="en-US" altLang="en-US" sz="2800" dirty="0"/>
              <a:t>1997: First instrument acquisition</a:t>
            </a:r>
          </a:p>
          <a:p>
            <a:pPr>
              <a:spcBef>
                <a:spcPts val="1368"/>
              </a:spcBef>
            </a:pPr>
            <a:r>
              <a:rPr lang="en-US" altLang="en-US" sz="2800" dirty="0"/>
              <a:t>1999: Became NSF-supported multi-user facility</a:t>
            </a:r>
          </a:p>
          <a:p>
            <a:pPr lvl="1">
              <a:spcBef>
                <a:spcPts val="1368"/>
              </a:spcBef>
            </a:pPr>
            <a:r>
              <a:rPr lang="en-US" altLang="en-US" sz="2400" dirty="0"/>
              <a:t>Renewed 2001, 2004, 2007, 2010, 2013, 2016, 2018, 2022, 2025 RCE</a:t>
            </a:r>
          </a:p>
          <a:p>
            <a:pPr>
              <a:spcBef>
                <a:spcPts val="1368"/>
              </a:spcBef>
            </a:pPr>
            <a:r>
              <a:rPr lang="en-US" altLang="en-US" sz="2800" dirty="0"/>
              <a:t>2023: Became NASA Planetary Science Enabling Facility (PSEF)</a:t>
            </a:r>
            <a:endParaRPr lang="en-US" altLang="en-US" sz="2400" dirty="0"/>
          </a:p>
          <a:p>
            <a:pPr lvl="1">
              <a:spcBef>
                <a:spcPts val="1368"/>
              </a:spcBef>
            </a:pPr>
            <a:endParaRPr lang="en-US" altLang="en-US" sz="2400" dirty="0"/>
          </a:p>
          <a:p>
            <a:pPr lvl="1">
              <a:spcBef>
                <a:spcPts val="1368"/>
              </a:spcBef>
            </a:pPr>
            <a:endParaRPr lang="en-US" altLang="en-US" sz="2400" dirty="0"/>
          </a:p>
          <a:p>
            <a:pPr>
              <a:spcBef>
                <a:spcPts val="1368"/>
              </a:spcBef>
            </a:pPr>
            <a:endParaRPr lang="en-US" dirty="0"/>
          </a:p>
        </p:txBody>
      </p:sp>
      <p:pic>
        <p:nvPicPr>
          <p:cNvPr id="4" name="Picture 3" descr="nsf1.gif">
            <a:extLst>
              <a:ext uri="{FF2B5EF4-FFF2-40B4-BE49-F238E27FC236}">
                <a16:creationId xmlns:a16="http://schemas.microsoft.com/office/drawing/2014/main" id="{3BA7E35A-9855-B7C4-35FA-BD73CC945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331" y="5256516"/>
            <a:ext cx="1431992" cy="14406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FDF100-A8A2-37AA-75D8-C3725E0C909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0231" y="5362170"/>
            <a:ext cx="1487069" cy="122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24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95B2E-E29E-2449-ADB8-AAC91CC18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Do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52D0E-4D59-55FA-AB92-A64F350EB14D}"/>
              </a:ext>
            </a:extLst>
          </p:cNvPr>
          <p:cNvSpPr txBox="1"/>
          <p:nvPr/>
        </p:nvSpPr>
        <p:spPr>
          <a:xfrm>
            <a:off x="6172200" y="1270705"/>
            <a:ext cx="16624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5C6892-6000-A6EE-C705-1192608E0DC1}"/>
              </a:ext>
            </a:extLst>
          </p:cNvPr>
          <p:cNvSpPr txBox="1"/>
          <p:nvPr/>
        </p:nvSpPr>
        <p:spPr>
          <a:xfrm>
            <a:off x="990599" y="6400800"/>
            <a:ext cx="3402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Software Development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296B79-765D-177A-8742-28C4B43800E4}"/>
              </a:ext>
            </a:extLst>
          </p:cNvPr>
          <p:cNvSpPr txBox="1"/>
          <p:nvPr/>
        </p:nvSpPr>
        <p:spPr>
          <a:xfrm>
            <a:off x="4746438" y="6392041"/>
            <a:ext cx="244597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Short Courses</a:t>
            </a:r>
          </a:p>
        </p:txBody>
      </p:sp>
      <p:pic>
        <p:nvPicPr>
          <p:cNvPr id="20" name="Picture 19" descr="A group of people working in a room with computers&#10;&#10;Description automatically generated">
            <a:extLst>
              <a:ext uri="{FF2B5EF4-FFF2-40B4-BE49-F238E27FC236}">
                <a16:creationId xmlns:a16="http://schemas.microsoft.com/office/drawing/2014/main" id="{793D6442-9F09-D998-130A-D2D3CE484D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0816" y="3806875"/>
            <a:ext cx="4297231" cy="2616815"/>
          </a:xfrm>
          <a:prstGeom prst="rect">
            <a:avLst/>
          </a:prstGeom>
          <a:ln w="38100">
            <a:solidFill>
              <a:schemeClr val="bg2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0F21610-2BFD-607A-B975-D0399371E3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9794" y="1711424"/>
            <a:ext cx="2575606" cy="189626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8FF2A0C-F1EA-5144-3059-5A73DF53F99E}"/>
              </a:ext>
            </a:extLst>
          </p:cNvPr>
          <p:cNvSpPr txBox="1"/>
          <p:nvPr/>
        </p:nvSpPr>
        <p:spPr>
          <a:xfrm>
            <a:off x="4964730" y="2200962"/>
            <a:ext cx="137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High porosity areas around CM Murchison chondrule (Hanna et al. 2022)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7F4CF0-9F03-AFC0-EF45-37520BF9983B}"/>
              </a:ext>
            </a:extLst>
          </p:cNvPr>
          <p:cNvGrpSpPr/>
          <p:nvPr/>
        </p:nvGrpSpPr>
        <p:grpSpPr>
          <a:xfrm>
            <a:off x="232063" y="4125355"/>
            <a:ext cx="3822036" cy="2322136"/>
            <a:chOff x="266700" y="4035379"/>
            <a:chExt cx="3822036" cy="232213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988AB35-03FF-91D2-B010-313DD1C3E1B0}"/>
                </a:ext>
              </a:extLst>
            </p:cNvPr>
            <p:cNvGrpSpPr/>
            <p:nvPr/>
          </p:nvGrpSpPr>
          <p:grpSpPr>
            <a:xfrm>
              <a:off x="266700" y="4035379"/>
              <a:ext cx="3822036" cy="2322136"/>
              <a:chOff x="266700" y="4035379"/>
              <a:chExt cx="3822036" cy="2322136"/>
            </a:xfrm>
          </p:grpSpPr>
          <p:pic>
            <p:nvPicPr>
              <p:cNvPr id="25" name="Picture 3" descr="c2-120419">
                <a:extLst>
                  <a:ext uri="{FF2B5EF4-FFF2-40B4-BE49-F238E27FC236}">
                    <a16:creationId xmlns:a16="http://schemas.microsoft.com/office/drawing/2014/main" id="{EC40ACD9-7896-D252-145C-CB97E1EEB8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66700" y="4038600"/>
                <a:ext cx="2603426" cy="1129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4" descr="c2-12-419starcalc">
                <a:extLst>
                  <a:ext uri="{FF2B5EF4-FFF2-40B4-BE49-F238E27FC236}">
                    <a16:creationId xmlns:a16="http://schemas.microsoft.com/office/drawing/2014/main" id="{36B5EE10-56C9-0B19-3F1E-FC977F3AE5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66700" y="5228009"/>
                <a:ext cx="2603426" cy="1129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6" descr="unit-sphere">
                <a:extLst>
                  <a:ext uri="{FF2B5EF4-FFF2-40B4-BE49-F238E27FC236}">
                    <a16:creationId xmlns:a16="http://schemas.microsoft.com/office/drawing/2014/main" id="{76824989-15EE-2795-1AF2-42755D6922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45736" y="4035379"/>
                <a:ext cx="11430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7" descr="star-facets">
                <a:extLst>
                  <a:ext uri="{FF2B5EF4-FFF2-40B4-BE49-F238E27FC236}">
                    <a16:creationId xmlns:a16="http://schemas.microsoft.com/office/drawing/2014/main" id="{9377B686-BDF4-A984-8D06-041ED92051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45736" y="5214515"/>
                <a:ext cx="1143000" cy="114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A7EAFF5-E68E-7152-ECE2-C54E58B31762}"/>
                </a:ext>
              </a:extLst>
            </p:cNvPr>
            <p:cNvSpPr/>
            <p:nvPr/>
          </p:nvSpPr>
          <p:spPr bwMode="auto">
            <a:xfrm>
              <a:off x="266700" y="4038600"/>
              <a:ext cx="3822036" cy="2318915"/>
            </a:xfrm>
            <a:prstGeom prst="rect">
              <a:avLst/>
            </a:prstGeom>
            <a:noFill/>
            <a:ln w="38100" cap="flat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50DA804-536D-3961-476F-9DCCE8914480}"/>
              </a:ext>
            </a:extLst>
          </p:cNvPr>
          <p:cNvSpPr txBox="1"/>
          <p:nvPr/>
        </p:nvSpPr>
        <p:spPr>
          <a:xfrm>
            <a:off x="224715" y="4125355"/>
            <a:ext cx="1989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Quant3D</a:t>
            </a:r>
          </a:p>
        </p:txBody>
      </p:sp>
      <p:pic>
        <p:nvPicPr>
          <p:cNvPr id="34" name="Picture 33" descr="A close-up of a blue and yellow object&#10;&#10;Description automatically generated">
            <a:extLst>
              <a:ext uri="{FF2B5EF4-FFF2-40B4-BE49-F238E27FC236}">
                <a16:creationId xmlns:a16="http://schemas.microsoft.com/office/drawing/2014/main" id="{6DE3B4F6-9E0F-0FE8-E53F-3148FCD2F0E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81" y="1585160"/>
            <a:ext cx="3448050" cy="23886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32A61D-B497-FB23-1E68-670E19DB0F70}"/>
              </a:ext>
            </a:extLst>
          </p:cNvPr>
          <p:cNvSpPr txBox="1"/>
          <p:nvPr/>
        </p:nvSpPr>
        <p:spPr>
          <a:xfrm>
            <a:off x="1957970" y="1185398"/>
            <a:ext cx="2310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XCT Imaging</a:t>
            </a:r>
          </a:p>
        </p:txBody>
      </p:sp>
    </p:spTree>
    <p:extLst>
      <p:ext uri="{BB962C8B-B14F-4D97-AF65-F5344CB8AC3E}">
        <p14:creationId xmlns:p14="http://schemas.microsoft.com/office/powerpoint/2010/main" val="1301731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88E43-459F-EA41-9761-EF6061AF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Zeiss 620 XRM</a:t>
            </a:r>
          </a:p>
        </p:txBody>
      </p:sp>
      <p:pic>
        <p:nvPicPr>
          <p:cNvPr id="28" name="Picture 27" descr="A whiteboard with a computer and a machine&#10;&#10;Description automatically generated">
            <a:extLst>
              <a:ext uri="{FF2B5EF4-FFF2-40B4-BE49-F238E27FC236}">
                <a16:creationId xmlns:a16="http://schemas.microsoft.com/office/drawing/2014/main" id="{1EDC09FF-D6BA-8367-DFA1-BDBAAF89E5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20" y="152400"/>
            <a:ext cx="4246880" cy="3311127"/>
          </a:xfrm>
          <a:prstGeom prst="rect">
            <a:avLst/>
          </a:prstGeom>
          <a:ln w="41275">
            <a:solidFill>
              <a:schemeClr val="bg2"/>
            </a:solidFill>
          </a:ln>
        </p:spPr>
      </p:pic>
      <p:pic>
        <p:nvPicPr>
          <p:cNvPr id="19" name="Picture 18" descr="A close up of a microscope&#10;&#10;Description automatically generated">
            <a:extLst>
              <a:ext uri="{FF2B5EF4-FFF2-40B4-BE49-F238E27FC236}">
                <a16:creationId xmlns:a16="http://schemas.microsoft.com/office/drawing/2014/main" id="{015A605A-E932-2176-E5E0-8B68736E6D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5408" y="3762383"/>
            <a:ext cx="5822392" cy="2824480"/>
          </a:xfrm>
          <a:prstGeom prst="rect">
            <a:avLst/>
          </a:prstGeom>
          <a:ln w="41275">
            <a:solidFill>
              <a:schemeClr val="bg2"/>
            </a:solidFill>
          </a:ln>
        </p:spPr>
      </p:pic>
      <p:pic>
        <p:nvPicPr>
          <p:cNvPr id="30" name="Picture 29" descr="A close-up of a rock&#10;&#10;Description automatically generated">
            <a:extLst>
              <a:ext uri="{FF2B5EF4-FFF2-40B4-BE49-F238E27FC236}">
                <a16:creationId xmlns:a16="http://schemas.microsoft.com/office/drawing/2014/main" id="{9747E184-3EC8-60FE-9BC5-057E674AB88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4032230"/>
            <a:ext cx="2805565" cy="251399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1F32314-C2BD-283B-2739-B8B68FE571FC}"/>
              </a:ext>
            </a:extLst>
          </p:cNvPr>
          <p:cNvSpPr txBox="1"/>
          <p:nvPr/>
        </p:nvSpPr>
        <p:spPr>
          <a:xfrm>
            <a:off x="1523999" y="6130725"/>
            <a:ext cx="13978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DCT: Barred olivine orientations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DF3B7F-C862-ADF0-AA92-A115E628B683}"/>
              </a:ext>
            </a:extLst>
          </p:cNvPr>
          <p:cNvSpPr txBox="1"/>
          <p:nvPr/>
        </p:nvSpPr>
        <p:spPr>
          <a:xfrm>
            <a:off x="4572000" y="1236518"/>
            <a:ext cx="447548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effectLst/>
                <a:latin typeface="Helvetica" pitchFamily="2" charset="0"/>
              </a:rPr>
              <a:t>30-160 kV source up to 25 W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effectLst/>
                <a:latin typeface="Helvetica" pitchFamily="2" charset="0"/>
              </a:rPr>
              <a:t>Imaging objects ranging from ~14 cm across to &lt; 1 mm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effectLst/>
                <a:latin typeface="Helvetica" pitchFamily="2" charset="0"/>
              </a:rPr>
              <a:t>Feature detectability to 0.5 µm and voxel size to ~0.04 µm (depending on sample size)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effectLst/>
                <a:latin typeface="Helvetica" pitchFamily="2" charset="0"/>
              </a:rPr>
              <a:t>X-ray diffraction contrast tomography (DCT): 3D crystallographic orientations in sufﬁciently small samples (&lt; 2 mm)</a:t>
            </a:r>
          </a:p>
        </p:txBody>
      </p:sp>
    </p:spTree>
    <p:extLst>
      <p:ext uri="{BB962C8B-B14F-4D97-AF65-F5344CB8AC3E}">
        <p14:creationId xmlns:p14="http://schemas.microsoft.com/office/powerpoint/2010/main" val="133172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06408-D77D-4C4C-8424-061EE730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NSI Scanner</a:t>
            </a:r>
          </a:p>
        </p:txBody>
      </p:sp>
      <p:pic>
        <p:nvPicPr>
          <p:cNvPr id="11" name="Picture 10" descr="A large glass cylinder with a yellow substance inside&#10;&#10;Description automatically generated">
            <a:extLst>
              <a:ext uri="{FF2B5EF4-FFF2-40B4-BE49-F238E27FC236}">
                <a16:creationId xmlns:a16="http://schemas.microsoft.com/office/drawing/2014/main" id="{0A6F1825-4942-C4B3-5180-6F6E7C2F83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714750"/>
            <a:ext cx="3886200" cy="2914650"/>
          </a:xfrm>
          <a:prstGeom prst="rect">
            <a:avLst/>
          </a:prstGeom>
          <a:ln w="41275">
            <a:solidFill>
              <a:schemeClr val="bg2"/>
            </a:solidFill>
          </a:ln>
        </p:spPr>
      </p:pic>
      <p:pic>
        <p:nvPicPr>
          <p:cNvPr id="15" name="Picture 14" descr="A large white container in a room&#10;&#10;Description automatically generated">
            <a:extLst>
              <a:ext uri="{FF2B5EF4-FFF2-40B4-BE49-F238E27FC236}">
                <a16:creationId xmlns:a16="http://schemas.microsoft.com/office/drawing/2014/main" id="{FC114CEB-A6CB-88CF-C6B2-6E6AB9E4BE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040" y="152400"/>
            <a:ext cx="3083858" cy="3276600"/>
          </a:xfrm>
          <a:prstGeom prst="rect">
            <a:avLst/>
          </a:prstGeom>
          <a:ln w="41275">
            <a:solidFill>
              <a:schemeClr val="bg2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1B2208-EE42-530E-765F-832027341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48" y="3548771"/>
            <a:ext cx="3194152" cy="32598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07F6C09-064B-BAB4-D46D-CEA85934963F}"/>
              </a:ext>
            </a:extLst>
          </p:cNvPr>
          <p:cNvSpPr txBox="1"/>
          <p:nvPr/>
        </p:nvSpPr>
        <p:spPr>
          <a:xfrm>
            <a:off x="3494568" y="1219260"/>
            <a:ext cx="545639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effectLst/>
                <a:latin typeface="Helvetica" pitchFamily="2" charset="0"/>
              </a:rPr>
              <a:t>450 kV source for large (~dm-scale) or highly-attenuating objects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effectLst/>
                <a:latin typeface="Helvetica" pitchFamily="2" charset="0"/>
              </a:rPr>
              <a:t>225 kV source with 5-µm spot size for detailed imaging of most samples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effectLst/>
                <a:latin typeface="Helvetica" pitchFamily="2" charset="0"/>
              </a:rPr>
              <a:t>Helical scanning for objects with high aspect ratios such as cores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effectLst/>
                <a:latin typeface="Helvetica" pitchFamily="2" charset="0"/>
              </a:rPr>
              <a:t>'SubpiX' mode for creates a virtual detector with ~2X higher spatial resolution than traditional scanning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D7DC22-AD54-1EDA-A77F-CF0446055F0D}"/>
              </a:ext>
            </a:extLst>
          </p:cNvPr>
          <p:cNvSpPr txBox="1"/>
          <p:nvPr/>
        </p:nvSpPr>
        <p:spPr>
          <a:xfrm>
            <a:off x="6248400" y="3581400"/>
            <a:ext cx="2231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Apollo Drive Tube 73002 with SubpiX imaging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0C819A-0B7D-EAE9-5B2A-91899B9156E0}"/>
              </a:ext>
            </a:extLst>
          </p:cNvPr>
          <p:cNvSpPr txBox="1"/>
          <p:nvPr/>
        </p:nvSpPr>
        <p:spPr>
          <a:xfrm>
            <a:off x="2667000" y="6174129"/>
            <a:ext cx="19433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Emerald-bearing rock imaged with 450 kV source</a:t>
            </a:r>
          </a:p>
        </p:txBody>
      </p:sp>
    </p:spTree>
    <p:extLst>
      <p:ext uri="{BB962C8B-B14F-4D97-AF65-F5344CB8AC3E}">
        <p14:creationId xmlns:p14="http://schemas.microsoft.com/office/powerpoint/2010/main" val="259665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2271246" y="311341"/>
            <a:ext cx="6781800" cy="1143000"/>
          </a:xfrm>
        </p:spPr>
        <p:txBody>
          <a:bodyPr/>
          <a:lstStyle/>
          <a:p>
            <a:r>
              <a:rPr lang="en-US" altLang="en-US" dirty="0"/>
              <a:t>Wide Variety of Clients and Projects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358366"/>
            <a:ext cx="8382000" cy="1219200"/>
          </a:xfrm>
        </p:spPr>
        <p:txBody>
          <a:bodyPr/>
          <a:lstStyle/>
          <a:p>
            <a:r>
              <a:rPr lang="en-US" altLang="en-US" sz="2400" dirty="0"/>
              <a:t>In last 3 years alone</a:t>
            </a:r>
            <a:r>
              <a:rPr lang="en-US" altLang="en-US" sz="2400"/>
              <a:t>, 209 </a:t>
            </a:r>
            <a:r>
              <a:rPr lang="en-US" altLang="en-US" sz="2400" dirty="0"/>
              <a:t>PI-led projects for over 8,000 hours of scanning</a:t>
            </a:r>
          </a:p>
          <a:p>
            <a:r>
              <a:rPr lang="en-US" altLang="en-US" sz="2400" dirty="0"/>
              <a:t>Clients and applications span many disciplines</a:t>
            </a:r>
          </a:p>
        </p:txBody>
      </p:sp>
      <p:pic>
        <p:nvPicPr>
          <p:cNvPr id="2" name="Main graphic">
            <a:extLst>
              <a:ext uri="{FF2B5EF4-FFF2-40B4-BE49-F238E27FC236}">
                <a16:creationId xmlns:a16="http://schemas.microsoft.com/office/drawing/2014/main" id="{D39E45F5-5A4B-AFC6-7D7F-86B58F778449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262660" y="3086040"/>
            <a:ext cx="2790386" cy="3371850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C5B509-D0AD-6136-5441-3B8035485BA9}"/>
              </a:ext>
            </a:extLst>
          </p:cNvPr>
          <p:cNvSpPr txBox="1"/>
          <p:nvPr/>
        </p:nvSpPr>
        <p:spPr>
          <a:xfrm>
            <a:off x="6393017" y="645789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Metapelite; </a:t>
            </a:r>
            <a:r>
              <a:rPr lang="en-US" sz="1400" dirty="0" err="1"/>
              <a:t>Nagurney</a:t>
            </a:r>
            <a:r>
              <a:rPr lang="en-US" sz="1400" dirty="0"/>
              <a:t> et al., 2022</a:t>
            </a:r>
          </a:p>
        </p:txBody>
      </p:sp>
      <p:pic>
        <p:nvPicPr>
          <p:cNvPr id="5" name="Picture 4" descr="A picture containing screenshot, art&#10;&#10;Description automatically generated">
            <a:extLst>
              <a:ext uri="{FF2B5EF4-FFF2-40B4-BE49-F238E27FC236}">
                <a16:creationId xmlns:a16="http://schemas.microsoft.com/office/drawing/2014/main" id="{DB6F3355-F644-0DCF-EC25-2BFC09519E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37" y="2716732"/>
            <a:ext cx="3024807" cy="38129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7FEB03-A73C-6382-5263-505395AC6B2D}"/>
              </a:ext>
            </a:extLst>
          </p:cNvPr>
          <p:cNvSpPr txBox="1"/>
          <p:nvPr/>
        </p:nvSpPr>
        <p:spPr>
          <a:xfrm>
            <a:off x="237926" y="6500386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Deep-sea foraminifera; Belanger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D415FB-36C4-4F58-410B-3E33DB52B92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4946" y="2774668"/>
            <a:ext cx="2856111" cy="3619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CF4471-7059-A14B-9F5A-AB7876031187}"/>
              </a:ext>
            </a:extLst>
          </p:cNvPr>
          <p:cNvSpPr txBox="1"/>
          <p:nvPr/>
        </p:nvSpPr>
        <p:spPr>
          <a:xfrm>
            <a:off x="3161050" y="6447277"/>
            <a:ext cx="3190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Dust in filter media; Song and Shim 2022</a:t>
            </a:r>
          </a:p>
        </p:txBody>
      </p:sp>
    </p:spTree>
    <p:extLst>
      <p:ext uri="{BB962C8B-B14F-4D97-AF65-F5344CB8AC3E}">
        <p14:creationId xmlns:p14="http://schemas.microsoft.com/office/powerpoint/2010/main" val="1019441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Paleontology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01614" y="1266825"/>
            <a:ext cx="6122986" cy="4905375"/>
          </a:xfrm>
        </p:spPr>
        <p:txBody>
          <a:bodyPr/>
          <a:lstStyle/>
          <a:p>
            <a:r>
              <a:rPr lang="en-US" altLang="en-US" sz="2200" dirty="0"/>
              <a:t>Descriptive and quantitative morphology</a:t>
            </a:r>
          </a:p>
          <a:p>
            <a:r>
              <a:rPr lang="en-US" altLang="en-US" sz="2200" dirty="0"/>
              <a:t>Curatorial</a:t>
            </a:r>
          </a:p>
          <a:p>
            <a:pPr lvl="1"/>
            <a:r>
              <a:rPr lang="en-US" altLang="en-US" sz="2200" dirty="0"/>
              <a:t>Library of Digital Morphology http://</a:t>
            </a:r>
            <a:r>
              <a:rPr lang="en-US" altLang="en-US" sz="2200" dirty="0" err="1"/>
              <a:t>www.digimorph.org</a:t>
            </a:r>
            <a:endParaRPr lang="en-US" altLang="en-US" sz="2200" dirty="0"/>
          </a:p>
          <a:p>
            <a:pPr lvl="1"/>
            <a:r>
              <a:rPr lang="en-US" altLang="en-US" sz="2200" dirty="0"/>
              <a:t>Contributions to </a:t>
            </a:r>
            <a:r>
              <a:rPr lang="en-US" altLang="en-US" sz="2200" dirty="0" err="1"/>
              <a:t>MorphoSource.org</a:t>
            </a:r>
            <a:r>
              <a:rPr lang="en-US" altLang="en-US" sz="2200" dirty="0"/>
              <a:t>  (biological specimens)</a:t>
            </a:r>
          </a:p>
          <a:p>
            <a:pPr lvl="1"/>
            <a:endParaRPr lang="en-US" altLang="en-US" sz="2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8A47D8-BF8D-B753-76E5-8FBC0E8557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6" y="3673908"/>
            <a:ext cx="3286003" cy="30303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047EE1-3DD9-278E-5D37-B4C1AC63C428}"/>
              </a:ext>
            </a:extLst>
          </p:cNvPr>
          <p:cNvSpPr txBox="1"/>
          <p:nvPr/>
        </p:nvSpPr>
        <p:spPr>
          <a:xfrm>
            <a:off x="3472963" y="5766137"/>
            <a:ext cx="20752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Inner ear morphological analysis of lizards; Latimer et al.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E57EE2-6604-4A94-DC37-507B966A22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266825"/>
            <a:ext cx="2993496" cy="5437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F04C21-A265-1FD0-4EED-200EBCE8876D}"/>
              </a:ext>
            </a:extLst>
          </p:cNvPr>
          <p:cNvSpPr txBox="1"/>
          <p:nvPr/>
        </p:nvSpPr>
        <p:spPr>
          <a:xfrm>
            <a:off x="4006076" y="3985527"/>
            <a:ext cx="20752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Digitally isolated skull bones of a fossil reptile Abel et al. 2022</a:t>
            </a:r>
          </a:p>
        </p:txBody>
      </p:sp>
    </p:spTree>
    <p:extLst>
      <p:ext uri="{BB962C8B-B14F-4D97-AF65-F5344CB8AC3E}">
        <p14:creationId xmlns:p14="http://schemas.microsoft.com/office/powerpoint/2010/main" val="207621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3D Petrography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92369" y="1368532"/>
            <a:ext cx="7772400" cy="4572000"/>
          </a:xfrm>
        </p:spPr>
        <p:txBody>
          <a:bodyPr/>
          <a:lstStyle/>
          <a:p>
            <a:r>
              <a:rPr lang="en-US" altLang="en-US" sz="2200" dirty="0"/>
              <a:t>2D: Like having 1000s thin sections, in all orientations</a:t>
            </a:r>
          </a:p>
          <a:p>
            <a:r>
              <a:rPr lang="en-US" altLang="en-US" sz="2200" dirty="0"/>
              <a:t>3D: Volume rendering</a:t>
            </a:r>
          </a:p>
          <a:p>
            <a:r>
              <a:rPr lang="en-US" altLang="en-US" sz="2200" dirty="0"/>
              <a:t>Hunting for tiny stuff like</a:t>
            </a:r>
            <a:br>
              <a:rPr lang="en-US" altLang="en-US" sz="2200" dirty="0"/>
            </a:br>
            <a:r>
              <a:rPr lang="en-US" altLang="en-US" sz="2200" dirty="0"/>
              <a:t>gold grains</a:t>
            </a:r>
          </a:p>
        </p:txBody>
      </p:sp>
      <p:pic>
        <p:nvPicPr>
          <p:cNvPr id="6" name="Picture 5" descr="A picture containing screenshot, space&#10;&#10;Description automatically generated">
            <a:extLst>
              <a:ext uri="{FF2B5EF4-FFF2-40B4-BE49-F238E27FC236}">
                <a16:creationId xmlns:a16="http://schemas.microsoft.com/office/drawing/2014/main" id="{9F1E3230-27F8-A482-5445-766FE3FFDB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6002" y="1887835"/>
            <a:ext cx="4309423" cy="4508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EC85B5-C895-771E-B0E6-E3C1BBECD45F}"/>
              </a:ext>
            </a:extLst>
          </p:cNvPr>
          <p:cNvSpPr txBox="1"/>
          <p:nvPr/>
        </p:nvSpPr>
        <p:spPr>
          <a:xfrm>
            <a:off x="3810000" y="6363295"/>
            <a:ext cx="441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Ferraz</a:t>
            </a:r>
            <a:r>
              <a:rPr lang="en-US" sz="1600" dirty="0"/>
              <a:t> de Costa et al., 2022</a:t>
            </a:r>
          </a:p>
        </p:txBody>
      </p:sp>
      <p:pic>
        <p:nvPicPr>
          <p:cNvPr id="10" name="SulfideVideo_HB">
            <a:hlinkClick r:id="" action="ppaction://media"/>
            <a:extLst>
              <a:ext uri="{FF2B5EF4-FFF2-40B4-BE49-F238E27FC236}">
                <a16:creationId xmlns:a16="http://schemas.microsoft.com/office/drawing/2014/main" id="{FAED845A-77D3-6DBD-C28A-0CCB5AEF8F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3076709"/>
            <a:ext cx="3019425" cy="374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0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200" dirty="0"/>
              <a:t>Structural Geology</a:t>
            </a:r>
          </a:p>
        </p:txBody>
      </p:sp>
      <p:pic>
        <p:nvPicPr>
          <p:cNvPr id="10243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83691"/>
            <a:ext cx="5207000" cy="2319337"/>
          </a:xfrm>
          <a:noFill/>
        </p:spPr>
      </p:pic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27964" y="1209021"/>
            <a:ext cx="5257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find “asymmetry flip” orientation for each </a:t>
            </a:r>
            <a:r>
              <a:rPr lang="en-US" altLang="en-US" sz="1800" dirty="0" err="1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porphyroblast</a:t>
            </a:r>
            <a:r>
              <a:rPr lang="en-US" altLang="en-US" sz="1800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volume using the inclusion trails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5050692" y="6032500"/>
            <a:ext cx="41024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 err="1">
                <a:solidFill>
                  <a:srgbClr val="FFFBEA"/>
                </a:solidFill>
              </a:rPr>
              <a:t>Huddlestone</a:t>
            </a:r>
            <a:r>
              <a:rPr lang="en-US" altLang="en-US" sz="1800" dirty="0">
                <a:solidFill>
                  <a:srgbClr val="FFFBEA"/>
                </a:solidFill>
              </a:rPr>
              <a:t>-Holmes and Ketcham (2010)</a:t>
            </a:r>
          </a:p>
        </p:txBody>
      </p:sp>
      <p:pic>
        <p:nvPicPr>
          <p:cNvPr id="1024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7" y="2133600"/>
            <a:ext cx="3795713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" name="media4">
            <a:hlinkClick r:id="" action="ppaction://media"/>
            <a:extLst>
              <a:ext uri="{FF2B5EF4-FFF2-40B4-BE49-F238E27FC236}">
                <a16:creationId xmlns:a16="http://schemas.microsoft.com/office/drawing/2014/main" id="{A16EDC91-2B33-FF9D-9B16-C37F44918F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7831" y="4231367"/>
            <a:ext cx="2659063" cy="255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95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90033" y="1022546"/>
            <a:ext cx="3720951" cy="42476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62738" y="1751006"/>
            <a:ext cx="3720950" cy="279071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“Look before you dissolve”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40363" y="1593850"/>
            <a:ext cx="3703637" cy="3122613"/>
          </a:xfrm>
        </p:spPr>
      </p:pic>
      <p:sp>
        <p:nvSpPr>
          <p:cNvPr id="8" name="TextBox 7"/>
          <p:cNvSpPr txBox="1"/>
          <p:nvPr/>
        </p:nvSpPr>
        <p:spPr>
          <a:xfrm>
            <a:off x="736345" y="5090976"/>
            <a:ext cx="7671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Mounting and screening magnetite for (U-Th)/He work (Emily </a:t>
            </a:r>
            <a:r>
              <a:rPr lang="en-US" dirty="0" err="1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Cooperdock</a:t>
            </a:r>
            <a:r>
              <a:rPr lang="en-US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former UTCT PhD student)</a:t>
            </a:r>
          </a:p>
        </p:txBody>
      </p:sp>
    </p:spTree>
    <p:extLst>
      <p:ext uri="{BB962C8B-B14F-4D97-AF65-F5344CB8AC3E}">
        <p14:creationId xmlns:p14="http://schemas.microsoft.com/office/powerpoint/2010/main" val="848129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“Look before you dissolve”</a:t>
            </a:r>
          </a:p>
        </p:txBody>
      </p:sp>
      <p:pic>
        <p:nvPicPr>
          <p:cNvPr id="3074" name="Picture 2" descr="X:\Rocks\Ketcham_Goldstein_magnetite_grains\magneA\8bitjpg\magneA007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432798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 bwMode="auto">
          <a:xfrm>
            <a:off x="2179230" y="5801249"/>
            <a:ext cx="73152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2068993" y="5775850"/>
            <a:ext cx="893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mm</a:t>
            </a:r>
          </a:p>
        </p:txBody>
      </p:sp>
      <p:pic>
        <p:nvPicPr>
          <p:cNvPr id="3075" name="Picture 3" descr="X:\Rocks\Ketcham_Goldstein_magnetite_grains\08DA02A\8bitjpg\08DA02A005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2842" y="1752600"/>
            <a:ext cx="4327979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 bwMode="auto">
          <a:xfrm>
            <a:off x="6562244" y="5791200"/>
            <a:ext cx="61264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421971" y="5775850"/>
            <a:ext cx="893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7746" y="1282351"/>
            <a:ext cx="6550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magnetite just because a magnet grabs it?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541FC2-17FF-334B-882F-D5AE1B2F162F}"/>
              </a:ext>
            </a:extLst>
          </p:cNvPr>
          <p:cNvSpPr txBox="1"/>
          <p:nvPr/>
        </p:nvSpPr>
        <p:spPr>
          <a:xfrm>
            <a:off x="6059021" y="6252865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Cooperdock</a:t>
            </a:r>
            <a:r>
              <a:rPr lang="en-US" sz="1600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600" dirty="0" err="1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Stockli</a:t>
            </a:r>
            <a:r>
              <a:rPr lang="en-US" sz="1600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3778163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16395" y="1676400"/>
            <a:ext cx="3044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BEA"/>
                </a:solidFill>
              </a:rPr>
              <a:t>2D measurement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9021" y="1677482"/>
            <a:ext cx="2424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BEA"/>
                </a:solidFill>
              </a:rPr>
              <a:t>CT Scan</a:t>
            </a: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2324" y="2221706"/>
            <a:ext cx="4903076" cy="33356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3" y="2212335"/>
            <a:ext cx="1759227" cy="15579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739" y="2212335"/>
            <a:ext cx="2090682" cy="15383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12" y="3689903"/>
            <a:ext cx="1759227" cy="18685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739" y="3750686"/>
            <a:ext cx="2090682" cy="1806623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CT and geo/thermochronology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8AAAB1-AF3D-D344-B726-1D0AF6483D0A}"/>
              </a:ext>
            </a:extLst>
          </p:cNvPr>
          <p:cNvSpPr txBox="1"/>
          <p:nvPr/>
        </p:nvSpPr>
        <p:spPr>
          <a:xfrm>
            <a:off x="3599934" y="1337681"/>
            <a:ext cx="14045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BEA"/>
                </a:solidFill>
                <a:latin typeface="Arial" pitchFamily="34" charset="0"/>
                <a:cs typeface="Arial" pitchFamily="34" charset="0"/>
              </a:rPr>
              <a:t>Apatite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088C30-2954-BD4D-B2D1-35A1E76AC842}"/>
              </a:ext>
            </a:extLst>
          </p:cNvPr>
          <p:cNvSpPr txBox="1"/>
          <p:nvPr/>
        </p:nvSpPr>
        <p:spPr>
          <a:xfrm>
            <a:off x="316395" y="5618092"/>
            <a:ext cx="7532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inclusions; measure precise volume, FT; shape analysis – Rich Ketcham new work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FC5F8BC-69FB-4A46-B855-14A425D24EDB}"/>
              </a:ext>
            </a:extLst>
          </p:cNvPr>
          <p:cNvCxnSpPr>
            <a:cxnSpLocks/>
          </p:cNvCxnSpPr>
          <p:nvPr/>
        </p:nvCxnSpPr>
        <p:spPr bwMode="auto">
          <a:xfrm>
            <a:off x="4328296" y="4399963"/>
            <a:ext cx="87939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533D52-384A-9649-95DC-63457E8CE2B1}"/>
              </a:ext>
            </a:extLst>
          </p:cNvPr>
          <p:cNvSpPr txBox="1"/>
          <p:nvPr/>
        </p:nvSpPr>
        <p:spPr>
          <a:xfrm>
            <a:off x="4254540" y="3938298"/>
            <a:ext cx="893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mm</a:t>
            </a:r>
          </a:p>
        </p:txBody>
      </p:sp>
    </p:spTree>
    <p:extLst>
      <p:ext uri="{BB962C8B-B14F-4D97-AF65-F5344CB8AC3E}">
        <p14:creationId xmlns:p14="http://schemas.microsoft.com/office/powerpoint/2010/main" val="3446294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55761"/>
            <a:ext cx="7772400" cy="1143000"/>
          </a:xfrm>
        </p:spPr>
        <p:txBody>
          <a:bodyPr/>
          <a:lstStyle/>
          <a:p>
            <a:r>
              <a:rPr lang="en-US" altLang="en-US" dirty="0"/>
              <a:t>Object Measurement with Blob3D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787831" y="1574961"/>
            <a:ext cx="5867400" cy="2517648"/>
          </a:xfrm>
        </p:spPr>
        <p:txBody>
          <a:bodyPr/>
          <a:lstStyle/>
          <a:p>
            <a:pPr marL="457200" indent="-457200">
              <a:spcBef>
                <a:spcPts val="1272"/>
              </a:spcBef>
              <a:buFont typeface="+mj-lt"/>
              <a:buAutoNum type="arabicPeriod"/>
            </a:pPr>
            <a:r>
              <a:rPr lang="en-US" altLang="en-US" sz="2400" dirty="0"/>
              <a:t>Segmentation of object (phase/mineral/void) voxels</a:t>
            </a:r>
          </a:p>
          <a:p>
            <a:pPr marL="457200" indent="-457200">
              <a:spcBef>
                <a:spcPts val="1272"/>
              </a:spcBef>
              <a:buFont typeface="+mj-lt"/>
              <a:buAutoNum type="arabicPeriod"/>
            </a:pPr>
            <a:r>
              <a:rPr lang="en-US" altLang="en-US" sz="2400" dirty="0"/>
              <a:t>Separation of touching objects</a:t>
            </a:r>
          </a:p>
          <a:p>
            <a:pPr marL="457200" indent="-457200">
              <a:spcBef>
                <a:spcPts val="1272"/>
              </a:spcBef>
              <a:buFont typeface="+mj-lt"/>
              <a:buAutoNum type="arabicPeriod"/>
            </a:pPr>
            <a:r>
              <a:rPr lang="en-US" altLang="en-US" sz="2400" dirty="0"/>
              <a:t>Measurement of objects, including shape and orientation analyses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8B2F1477-9C0F-A883-C71D-8A3C87811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2057400" cy="146218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6343D60F-7684-CCF6-6B74-314752DCE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33" r="10367" b="14746"/>
          <a:stretch>
            <a:fillRect/>
          </a:stretch>
        </p:blipFill>
        <p:spPr bwMode="auto">
          <a:xfrm>
            <a:off x="152400" y="2986185"/>
            <a:ext cx="2286000" cy="1594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32C2ADA0-B355-F81C-38F5-6F4839B44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867" r="11124" b="3955"/>
          <a:stretch>
            <a:fillRect/>
          </a:stretch>
        </p:blipFill>
        <p:spPr bwMode="auto">
          <a:xfrm>
            <a:off x="287338" y="4687314"/>
            <a:ext cx="2189162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9A4EEF-A896-F4A3-FCC2-93616A8A08F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6945" y="4123371"/>
            <a:ext cx="6185308" cy="208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11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Mineral Fabrics with Quant3D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715554" y="1447800"/>
            <a:ext cx="33345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Foliated Rhyolite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Henry Mountains, Utah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2400" dirty="0">
              <a:solidFill>
                <a:srgbClr val="FFFBE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484" name="Object 5"/>
          <p:cNvGraphicFramePr>
            <a:graphicFrameLocks noChangeAspect="1"/>
          </p:cNvGraphicFramePr>
          <p:nvPr/>
        </p:nvGraphicFramePr>
        <p:xfrm>
          <a:off x="4800600" y="2438400"/>
          <a:ext cx="3908425" cy="416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959760" imgH="6353689" progId="Photoshop.Image.5">
                  <p:embed/>
                </p:oleObj>
              </mc:Choice>
              <mc:Fallback>
                <p:oleObj name="Image" r:id="rId3" imgW="5959760" imgH="6353689" progId="Photoshop.Image.5">
                  <p:embed/>
                  <p:pic>
                    <p:nvPicPr>
                      <p:cNvPr id="2048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438400"/>
                        <a:ext cx="3908425" cy="416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5073540" y="1447800"/>
            <a:ext cx="34371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SVD, 3D Rose Diagram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Amphibole Orientations</a:t>
            </a:r>
          </a:p>
        </p:txBody>
      </p:sp>
      <p:graphicFrame>
        <p:nvGraphicFramePr>
          <p:cNvPr id="20486" name="Object 7"/>
          <p:cNvGraphicFramePr>
            <a:graphicFrameLocks noChangeAspect="1"/>
          </p:cNvGraphicFramePr>
          <p:nvPr/>
        </p:nvGraphicFramePr>
        <p:xfrm>
          <a:off x="574675" y="2652713"/>
          <a:ext cx="3821113" cy="382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4681737" imgH="4681737" progId="Photoshop.Image.6">
                  <p:embed/>
                </p:oleObj>
              </mc:Choice>
              <mc:Fallback>
                <p:oleObj name="Image" r:id="rId5" imgW="4681737" imgH="4681737" progId="Photoshop.Image.6">
                  <p:embed/>
                  <p:pic>
                    <p:nvPicPr>
                      <p:cNvPr id="2048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2652713"/>
                        <a:ext cx="3821113" cy="382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 Box 8"/>
          <p:cNvSpPr txBox="1">
            <a:spLocks noChangeArrowheads="1"/>
          </p:cNvSpPr>
          <p:nvPr/>
        </p:nvSpPr>
        <p:spPr bwMode="auto">
          <a:xfrm>
            <a:off x="347663" y="3135313"/>
            <a:ext cx="1385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FBEA"/>
                </a:solidFill>
                <a:latin typeface="Arial" charset="0"/>
              </a:rPr>
              <a:t>Amphibole</a:t>
            </a:r>
          </a:p>
        </p:txBody>
      </p:sp>
      <p:sp>
        <p:nvSpPr>
          <p:cNvPr id="20488" name="Line 9"/>
          <p:cNvSpPr>
            <a:spLocks noChangeShapeType="1"/>
          </p:cNvSpPr>
          <p:nvPr/>
        </p:nvSpPr>
        <p:spPr bwMode="auto">
          <a:xfrm>
            <a:off x="1712913" y="3336925"/>
            <a:ext cx="1090612" cy="268288"/>
          </a:xfrm>
          <a:prstGeom prst="line">
            <a:avLst/>
          </a:prstGeom>
          <a:noFill/>
          <a:ln w="12700">
            <a:solidFill>
              <a:srgbClr val="FFFBEA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BEA"/>
              </a:solidFill>
            </a:endParaRPr>
          </a:p>
        </p:txBody>
      </p:sp>
      <p:sp>
        <p:nvSpPr>
          <p:cNvPr id="20489" name="Text Box 10"/>
          <p:cNvSpPr txBox="1">
            <a:spLocks noChangeArrowheads="1"/>
          </p:cNvSpPr>
          <p:nvPr/>
        </p:nvSpPr>
        <p:spPr bwMode="auto">
          <a:xfrm>
            <a:off x="347663" y="4267200"/>
            <a:ext cx="847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2000">
                <a:solidFill>
                  <a:srgbClr val="FFFBEA"/>
                </a:solidFill>
                <a:latin typeface="Arial" charset="0"/>
              </a:rPr>
              <a:t>Oxide</a:t>
            </a:r>
          </a:p>
        </p:txBody>
      </p:sp>
      <p:sp>
        <p:nvSpPr>
          <p:cNvPr id="20490" name="Line 11"/>
          <p:cNvSpPr>
            <a:spLocks noChangeShapeType="1"/>
          </p:cNvSpPr>
          <p:nvPr/>
        </p:nvSpPr>
        <p:spPr bwMode="auto">
          <a:xfrm>
            <a:off x="1681163" y="3409950"/>
            <a:ext cx="80962" cy="328613"/>
          </a:xfrm>
          <a:prstGeom prst="line">
            <a:avLst/>
          </a:prstGeom>
          <a:noFill/>
          <a:ln w="12700">
            <a:solidFill>
              <a:srgbClr val="FFFBEA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Line 12"/>
          <p:cNvSpPr>
            <a:spLocks noChangeShapeType="1"/>
          </p:cNvSpPr>
          <p:nvPr/>
        </p:nvSpPr>
        <p:spPr bwMode="auto">
          <a:xfrm flipV="1">
            <a:off x="1162050" y="4044950"/>
            <a:ext cx="1349375" cy="412750"/>
          </a:xfrm>
          <a:prstGeom prst="line">
            <a:avLst/>
          </a:prstGeom>
          <a:noFill/>
          <a:ln w="12700">
            <a:solidFill>
              <a:srgbClr val="FFFBEA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BEA"/>
              </a:solidFill>
            </a:endParaRPr>
          </a:p>
        </p:txBody>
      </p:sp>
      <p:sp>
        <p:nvSpPr>
          <p:cNvPr id="20492" name="Line 13"/>
          <p:cNvSpPr>
            <a:spLocks noChangeShapeType="1"/>
          </p:cNvSpPr>
          <p:nvPr/>
        </p:nvSpPr>
        <p:spPr bwMode="auto">
          <a:xfrm>
            <a:off x="1155700" y="4529138"/>
            <a:ext cx="593725" cy="280987"/>
          </a:xfrm>
          <a:prstGeom prst="line">
            <a:avLst/>
          </a:prstGeom>
          <a:noFill/>
          <a:ln w="12700">
            <a:solidFill>
              <a:srgbClr val="FFFBEA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FFFBEA"/>
              </a:solidFill>
            </a:endParaRPr>
          </a:p>
        </p:txBody>
      </p:sp>
      <p:sp>
        <p:nvSpPr>
          <p:cNvPr id="20493" name="Line 14"/>
          <p:cNvSpPr>
            <a:spLocks noChangeShapeType="1"/>
          </p:cNvSpPr>
          <p:nvPr/>
        </p:nvSpPr>
        <p:spPr bwMode="auto">
          <a:xfrm>
            <a:off x="371475" y="6215063"/>
            <a:ext cx="768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425450" y="6196013"/>
            <a:ext cx="6937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FFFF"/>
                </a:solidFill>
                <a:latin typeface="Arial" charset="0"/>
              </a:rPr>
              <a:t>5 mm</a:t>
            </a:r>
          </a:p>
        </p:txBody>
      </p:sp>
      <p:sp>
        <p:nvSpPr>
          <p:cNvPr id="20495" name="Text Box 17"/>
          <p:cNvSpPr txBox="1">
            <a:spLocks noChangeArrowheads="1"/>
          </p:cNvSpPr>
          <p:nvPr/>
        </p:nvSpPr>
        <p:spPr bwMode="auto">
          <a:xfrm>
            <a:off x="149225" y="6535738"/>
            <a:ext cx="4670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 i="1">
                <a:solidFill>
                  <a:srgbClr val="FFFBEA"/>
                </a:solidFill>
                <a:latin typeface="Arial" charset="0"/>
              </a:rPr>
              <a:t>Sample courtesy of E. Horsman, University of Wisconsin </a:t>
            </a:r>
          </a:p>
        </p:txBody>
      </p:sp>
    </p:spTree>
    <p:extLst>
      <p:ext uri="{BB962C8B-B14F-4D97-AF65-F5344CB8AC3E}">
        <p14:creationId xmlns:p14="http://schemas.microsoft.com/office/powerpoint/2010/main" val="669000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B6091-3BD0-AB7F-9F6D-6496DF249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MuCalc</a:t>
            </a:r>
            <a:r>
              <a:rPr lang="en-US" dirty="0"/>
              <a:t> Worksheet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6E4257-157A-7BCD-12F5-CA85605B33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295400"/>
            <a:ext cx="7772400" cy="530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49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E10C-E596-29F8-60B6-F3B1378D9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217B660-9B03-5D64-9565-0A56545821EB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1447800"/>
            <a:ext cx="8305800" cy="914400"/>
          </a:xfrm>
        </p:spPr>
        <p:txBody>
          <a:bodyPr/>
          <a:lstStyle/>
          <a:p>
            <a:r>
              <a:rPr lang="en-US" altLang="en-US" sz="4000" dirty="0"/>
              <a:t>Part II: XCT in the Planetary Sciences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9AC2656-3F9C-9601-41CD-615C5C036925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  <a:noFill/>
        </p:spPr>
        <p:txBody>
          <a:bodyPr/>
          <a:lstStyle/>
          <a:p>
            <a:r>
              <a:rPr lang="en-US" altLang="en-US" dirty="0"/>
              <a:t>A tour of what is possible with XCT!</a:t>
            </a:r>
          </a:p>
        </p:txBody>
      </p:sp>
    </p:spTree>
    <p:extLst>
      <p:ext uri="{BB962C8B-B14F-4D97-AF65-F5344CB8AC3E}">
        <p14:creationId xmlns:p14="http://schemas.microsoft.com/office/powerpoint/2010/main" val="930683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CC7AB-F6C3-072F-8222-223ED8375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829" y="187751"/>
            <a:ext cx="7772400" cy="1143000"/>
          </a:xfrm>
        </p:spPr>
        <p:txBody>
          <a:bodyPr/>
          <a:lstStyle/>
          <a:p>
            <a:r>
              <a:rPr lang="en-US" dirty="0"/>
              <a:t>Nakhlite Fracture Networks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C85777-B7BE-168B-806F-8200A922C7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5066" y="2294082"/>
            <a:ext cx="5862468" cy="42100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DF3EB2-2944-9FA4-5B3A-CFE24C7EE9D7}"/>
              </a:ext>
            </a:extLst>
          </p:cNvPr>
          <p:cNvSpPr txBox="1"/>
          <p:nvPr/>
        </p:nvSpPr>
        <p:spPr>
          <a:xfrm>
            <a:off x="6477000" y="6519446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Needham et al. (2013)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16E863-5481-AC22-56ED-4C1AAE667141}"/>
              </a:ext>
            </a:extLst>
          </p:cNvPr>
          <p:cNvSpPr txBox="1"/>
          <p:nvPr/>
        </p:nvSpPr>
        <p:spPr>
          <a:xfrm>
            <a:off x="1447800" y="144780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 fracture network from XCT and 2D thin section analyses allowed mapping of alteration pathways</a:t>
            </a:r>
          </a:p>
        </p:txBody>
      </p:sp>
    </p:spTree>
    <p:extLst>
      <p:ext uri="{BB962C8B-B14F-4D97-AF65-F5344CB8AC3E}">
        <p14:creationId xmlns:p14="http://schemas.microsoft.com/office/powerpoint/2010/main" val="739589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670CF-D464-C1E4-CC97-22B298FAC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Chondrule Deformation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B867DC-FBCE-A341-C322-E9213D514A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4579" y="4603382"/>
            <a:ext cx="4550897" cy="2080381"/>
          </a:xfrm>
          <a:prstGeom prst="rect">
            <a:avLst/>
          </a:prstGeom>
        </p:spPr>
      </p:pic>
      <p:pic>
        <p:nvPicPr>
          <p:cNvPr id="5" name="Picture 4" descr="Newsletter_Fig_HannaMeteorite-01.tif">
            <a:extLst>
              <a:ext uri="{FF2B5EF4-FFF2-40B4-BE49-F238E27FC236}">
                <a16:creationId xmlns:a16="http://schemas.microsoft.com/office/drawing/2014/main" id="{F496E877-72D1-4E7C-1D32-7CA0F7AE18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03" y="1468352"/>
            <a:ext cx="4996658" cy="268253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E390E3D-6312-F11A-ACE8-E8DAD39E768A}"/>
              </a:ext>
            </a:extLst>
          </p:cNvPr>
          <p:cNvGrpSpPr/>
          <p:nvPr/>
        </p:nvGrpSpPr>
        <p:grpSpPr>
          <a:xfrm>
            <a:off x="4876800" y="1620101"/>
            <a:ext cx="2800390" cy="1575623"/>
            <a:chOff x="2776869" y="-877194"/>
            <a:chExt cx="4690731" cy="2639213"/>
          </a:xfrm>
        </p:grpSpPr>
        <p:pic>
          <p:nvPicPr>
            <p:cNvPr id="9" name="Picture 8" descr="Blob2_ellipsoidFit2.tif">
              <a:extLst>
                <a:ext uri="{FF2B5EF4-FFF2-40B4-BE49-F238E27FC236}">
                  <a16:creationId xmlns:a16="http://schemas.microsoft.com/office/drawing/2014/main" id="{8CD557C0-4DE2-C9C1-075E-CE91366F42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13" t="3631" r="3613" b="3453"/>
            <a:stretch/>
          </p:blipFill>
          <p:spPr>
            <a:xfrm>
              <a:off x="4818076" y="-877194"/>
              <a:ext cx="2649524" cy="2639213"/>
            </a:xfrm>
            <a:prstGeom prst="rect">
              <a:avLst/>
            </a:prstGeom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2C93705-E730-9598-4DB0-5A24138A83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76869" y="743207"/>
              <a:ext cx="2100116" cy="64912"/>
            </a:xfrm>
            <a:prstGeom prst="straightConnector1">
              <a:avLst/>
            </a:prstGeom>
            <a:ln w="38100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5452957-0CE4-A387-5CAB-157EE896B075}"/>
              </a:ext>
            </a:extLst>
          </p:cNvPr>
          <p:cNvSpPr txBox="1"/>
          <p:nvPr/>
        </p:nvSpPr>
        <p:spPr>
          <a:xfrm>
            <a:off x="12872" y="1034534"/>
            <a:ext cx="294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CM Murchison chondrules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4D59EB-5565-AC5A-33AF-47533F029794}"/>
              </a:ext>
            </a:extLst>
          </p:cNvPr>
          <p:cNvSpPr txBox="1"/>
          <p:nvPr/>
        </p:nvSpPr>
        <p:spPr>
          <a:xfrm>
            <a:off x="5334001" y="3546785"/>
            <a:ext cx="1904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Hanna et al. (2015)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A3A532-DBCF-364B-7D2B-AB8D511A527F}"/>
              </a:ext>
            </a:extLst>
          </p:cNvPr>
          <p:cNvSpPr txBox="1"/>
          <p:nvPr/>
        </p:nvSpPr>
        <p:spPr>
          <a:xfrm>
            <a:off x="7239000" y="2206459"/>
            <a:ext cx="148335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cs typeface="Times New Roman" panose="02020603050405020304" pitchFamily="18" charset="0"/>
              </a:rPr>
              <a:t>Hand-drawn orthogonal planes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FAF801-B794-CF83-D6D0-95808EC8BDB2}"/>
              </a:ext>
            </a:extLst>
          </p:cNvPr>
          <p:cNvSpPr txBox="1"/>
          <p:nvPr/>
        </p:nvSpPr>
        <p:spPr>
          <a:xfrm>
            <a:off x="88524" y="4234050"/>
            <a:ext cx="3420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Orientated thin section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0492F44-73F4-6CF4-AE1D-5FF70D14B16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51" y="4603382"/>
            <a:ext cx="4286283" cy="195134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AC76C4A-5678-62BD-813B-BD3B0B2ABE73}"/>
              </a:ext>
            </a:extLst>
          </p:cNvPr>
          <p:cNvSpPr txBox="1"/>
          <p:nvPr/>
        </p:nvSpPr>
        <p:spPr>
          <a:xfrm>
            <a:off x="5646549" y="4202400"/>
            <a:ext cx="3420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Chondrules foliated from impact</a:t>
            </a:r>
          </a:p>
        </p:txBody>
      </p:sp>
    </p:spTree>
    <p:extLst>
      <p:ext uri="{BB962C8B-B14F-4D97-AF65-F5344CB8AC3E}">
        <p14:creationId xmlns:p14="http://schemas.microsoft.com/office/powerpoint/2010/main" val="2290440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E6BBC-E490-7F7B-8CAF-C1F186AF3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4800"/>
            <a:ext cx="7772400" cy="1143000"/>
          </a:xfrm>
        </p:spPr>
        <p:txBody>
          <a:bodyPr/>
          <a:lstStyle/>
          <a:p>
            <a:r>
              <a:rPr lang="en-US" dirty="0"/>
              <a:t>Micrometeorite Entry Dynamics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91510B-5A1B-DEE8-5EB1-23D908AD7C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28800" y="2126397"/>
            <a:ext cx="5295900" cy="45393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92E6AC-0649-F902-BEAA-08252C1BAD6D}"/>
              </a:ext>
            </a:extLst>
          </p:cNvPr>
          <p:cNvSpPr txBox="1"/>
          <p:nvPr/>
        </p:nvSpPr>
        <p:spPr>
          <a:xfrm>
            <a:off x="685800" y="1295400"/>
            <a:ext cx="758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3D porosity profiles (temperature proxy) and shape analysis demonstrate spinning atmospheric flight entry  of MMs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5669BE-7EAD-B20A-2D39-D6904C084D1F}"/>
              </a:ext>
            </a:extLst>
          </p:cNvPr>
          <p:cNvSpPr txBox="1"/>
          <p:nvPr/>
        </p:nvSpPr>
        <p:spPr>
          <a:xfrm>
            <a:off x="7157357" y="5943600"/>
            <a:ext cx="198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Dionnet</a:t>
            </a:r>
            <a:r>
              <a:rPr lang="en-US" sz="1600" dirty="0"/>
              <a:t> et al. (2020)</a:t>
            </a:r>
          </a:p>
        </p:txBody>
      </p:sp>
    </p:spTree>
    <p:extLst>
      <p:ext uri="{BB962C8B-B14F-4D97-AF65-F5344CB8AC3E}">
        <p14:creationId xmlns:p14="http://schemas.microsoft.com/office/powerpoint/2010/main" val="1993528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2C61E-9D31-AD41-8622-93E94181C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Nebular Accretion Models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1C2456-BEC9-354A-A5B5-EDE8B90A62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143" y="2860301"/>
            <a:ext cx="4755057" cy="3600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331A83-C7CD-9B42-B639-F186015DAE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3095655"/>
            <a:ext cx="3675701" cy="2597150"/>
          </a:xfrm>
          <a:prstGeom prst="rect">
            <a:avLst/>
          </a:prstGeom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2B98624B-DBE6-0D4D-A204-106BFCD5D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0007" y="5762655"/>
            <a:ext cx="32415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solidFill>
                  <a:srgbClr val="FFFBE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Hanna and Ketcham (2018)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12A5A836-34FF-E843-9F0E-EE4DB07D0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24252"/>
            <a:ext cx="861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cs typeface="Times New Roman" panose="02020603050405020304" pitchFamily="18" charset="0"/>
              </a:rPr>
              <a:t>Rim volume – chondrule size / rim volume relationship supports nebular formation model for dust rims in meteorite CM Murchison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8328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2877-E4ED-1CF3-F945-DD8E57807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E50DEF-0DC2-7E86-B83A-B89AC9E781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4435" y="1041788"/>
            <a:ext cx="1220579" cy="5492600"/>
          </a:xfrm>
          <a:prstGeom prst="rect">
            <a:avLst/>
          </a:prstGeom>
          <a:noFill/>
          <a:ln w="44450">
            <a:solidFill>
              <a:schemeClr val="bg1">
                <a:lumMod val="5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52070E-CA43-F4B9-B3F2-8FA7679A38CD}"/>
              </a:ext>
            </a:extLst>
          </p:cNvPr>
          <p:cNvSpPr txBox="1"/>
          <p:nvPr/>
        </p:nvSpPr>
        <p:spPr>
          <a:xfrm>
            <a:off x="1394942" y="1036710"/>
            <a:ext cx="3437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Apollo drive tubes (ANGSA)</a:t>
            </a:r>
          </a:p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68D5E2-8496-5C55-9F54-1EA6EBA26C35}"/>
              </a:ext>
            </a:extLst>
          </p:cNvPr>
          <p:cNvSpPr txBox="1"/>
          <p:nvPr/>
        </p:nvSpPr>
        <p:spPr>
          <a:xfrm>
            <a:off x="1234718" y="6534388"/>
            <a:ext cx="103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73002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F88FB9-05B1-5D48-07AC-5EE676A59221}"/>
              </a:ext>
            </a:extLst>
          </p:cNvPr>
          <p:cNvSpPr txBox="1"/>
          <p:nvPr/>
        </p:nvSpPr>
        <p:spPr>
          <a:xfrm>
            <a:off x="2091004" y="6488668"/>
            <a:ext cx="2497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Eckley et al.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4CFD7E-80F8-F9C5-96ED-2CCF2A0A35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434" y="1937945"/>
            <a:ext cx="1422101" cy="45507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F5F88B-0BEF-3EF5-E06F-A9FA96356B2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2466316"/>
            <a:ext cx="4771414" cy="30927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FAE9511-C3BB-786F-FD9C-7724DFCFEF73}"/>
              </a:ext>
            </a:extLst>
          </p:cNvPr>
          <p:cNvSpPr txBox="1"/>
          <p:nvPr/>
        </p:nvSpPr>
        <p:spPr>
          <a:xfrm>
            <a:off x="4801929" y="1546395"/>
            <a:ext cx="3437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Bennu particles </a:t>
            </a:r>
          </a:p>
          <a:p>
            <a:pPr algn="ctr"/>
            <a:r>
              <a:rPr lang="en-US" dirty="0"/>
              <a:t>(OSIRIS-REx)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040FE0-E549-738F-40A0-6C73606A466D}"/>
              </a:ext>
            </a:extLst>
          </p:cNvPr>
          <p:cNvSpPr txBox="1"/>
          <p:nvPr/>
        </p:nvSpPr>
        <p:spPr>
          <a:xfrm>
            <a:off x="7162800" y="5654516"/>
            <a:ext cx="2497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Eckley et al. 2025</a:t>
            </a:r>
          </a:p>
        </p:txBody>
      </p:sp>
    </p:spTree>
    <p:extLst>
      <p:ext uri="{BB962C8B-B14F-4D97-AF65-F5344CB8AC3E}">
        <p14:creationId xmlns:p14="http://schemas.microsoft.com/office/powerpoint/2010/main" val="3182123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edia2_Quantification">
            <a:hlinkClick r:id="" action="ppaction://media"/>
            <a:extLst>
              <a:ext uri="{FF2B5EF4-FFF2-40B4-BE49-F238E27FC236}">
                <a16:creationId xmlns:a16="http://schemas.microsoft.com/office/drawing/2014/main" id="{FE6600BC-11AA-8349-A67A-8AAE675102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5341"/>
            <a:ext cx="4959147" cy="4100195"/>
          </a:xfrm>
          <a:prstGeom prst="rect">
            <a:avLst/>
          </a:prstGeom>
        </p:spPr>
      </p:pic>
      <p:grpSp>
        <p:nvGrpSpPr>
          <p:cNvPr id="11268" name="Group 7"/>
          <p:cNvGrpSpPr>
            <a:grpSpLocks/>
          </p:cNvGrpSpPr>
          <p:nvPr/>
        </p:nvGrpSpPr>
        <p:grpSpPr bwMode="auto">
          <a:xfrm>
            <a:off x="441325" y="3828986"/>
            <a:ext cx="625475" cy="336550"/>
            <a:chOff x="558920" y="6084229"/>
            <a:chExt cx="625475" cy="336550"/>
          </a:xfrm>
        </p:grpSpPr>
        <p:sp>
          <p:nvSpPr>
            <p:cNvPr id="11274" name="Text Box 13"/>
            <p:cNvSpPr txBox="1">
              <a:spLocks noChangeArrowheads="1"/>
            </p:cNvSpPr>
            <p:nvPr/>
          </p:nvSpPr>
          <p:spPr bwMode="auto">
            <a:xfrm>
              <a:off x="558920" y="6084229"/>
              <a:ext cx="6254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2 cm</a:t>
              </a:r>
            </a:p>
          </p:txBody>
        </p:sp>
        <p:cxnSp>
          <p:nvCxnSpPr>
            <p:cNvPr id="11275" name="Straight Connector 5"/>
            <p:cNvCxnSpPr>
              <a:cxnSpLocks noChangeShapeType="1"/>
            </p:cNvCxnSpPr>
            <p:nvPr/>
          </p:nvCxnSpPr>
          <p:spPr bwMode="auto">
            <a:xfrm>
              <a:off x="577970" y="6116128"/>
              <a:ext cx="569343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1524000" y="5656015"/>
            <a:ext cx="28087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cs typeface="Times New Roman" panose="02020603050405020304" pitchFamily="18" charset="0"/>
              </a:rPr>
              <a:t>From </a:t>
            </a:r>
            <a:r>
              <a:rPr lang="en-US" altLang="en-US" sz="1600" dirty="0" err="1">
                <a:cs typeface="Times New Roman" panose="02020603050405020304" pitchFamily="18" charset="0"/>
              </a:rPr>
              <a:t>Benedix</a:t>
            </a:r>
            <a:r>
              <a:rPr lang="en-US" altLang="en-US" sz="1600" dirty="0">
                <a:cs typeface="Times New Roman" panose="02020603050405020304" pitchFamily="18" charset="0"/>
              </a:rPr>
              <a:t> et al. (2008)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cs typeface="Times New Roman" panose="02020603050405020304" pitchFamily="18" charset="0"/>
              </a:rPr>
              <a:t>and Hanna and Ketcham (2017)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9DC841-3550-464D-BEF8-4DEE9A7712A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4920" y="4394205"/>
            <a:ext cx="4342879" cy="2379066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77248972-ED3E-E44D-B1CE-5ABFBC4AE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947" y="817996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r" rtl="0" eaLnBrk="0" fontAlgn="base" hangingPunct="0">
              <a:spcBef>
                <a:spcPct val="0"/>
              </a:spcBef>
              <a:spcAft>
                <a:spcPct val="0"/>
              </a:spcAft>
              <a:defRPr sz="4400" i="1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kern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7863F2-9BB6-F043-85D4-D317740B78DF}"/>
              </a:ext>
            </a:extLst>
          </p:cNvPr>
          <p:cNvSpPr txBox="1"/>
          <p:nvPr/>
        </p:nvSpPr>
        <p:spPr>
          <a:xfrm>
            <a:off x="5161312" y="1571089"/>
            <a:ext cx="36450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Impact melt sheet cooled on asteroid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Metal-sulfide contacts record gravitational field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cs typeface="Times New Roman" panose="02020603050405020304" pitchFamily="18" charset="0"/>
              </a:rPr>
              <a:t>Vesicles elongated due to 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0EBB1F-D84F-2841-8C72-4903B01DF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308" y="282629"/>
            <a:ext cx="4190480" cy="1143000"/>
          </a:xfrm>
        </p:spPr>
        <p:txBody>
          <a:bodyPr/>
          <a:lstStyle/>
          <a:p>
            <a:r>
              <a:rPr lang="en-US" altLang="en-US" dirty="0"/>
              <a:t>Impact Melt Cooling History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A51ACF-CF0D-5409-DF6E-8AA44990AAE7}"/>
              </a:ext>
            </a:extLst>
          </p:cNvPr>
          <p:cNvSpPr txBox="1"/>
          <p:nvPr/>
        </p:nvSpPr>
        <p:spPr>
          <a:xfrm>
            <a:off x="2819400" y="4362206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 Chondrite </a:t>
            </a:r>
          </a:p>
          <a:p>
            <a:r>
              <a:rPr lang="en-US" dirty="0"/>
              <a:t>PAT 91501 </a:t>
            </a:r>
          </a:p>
        </p:txBody>
      </p:sp>
    </p:spTree>
    <p:extLst>
      <p:ext uri="{BB962C8B-B14F-4D97-AF65-F5344CB8AC3E}">
        <p14:creationId xmlns:p14="http://schemas.microsoft.com/office/powerpoint/2010/main" val="145191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33655-10DD-CA38-E063-82F8B305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Silicate Partial Melting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A7D2FA-6134-C723-D311-9DE3E7CC02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371600"/>
            <a:ext cx="3107589" cy="5410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261EBD-B217-F8BC-6D2C-21F5FDC27964}"/>
              </a:ext>
            </a:extLst>
          </p:cNvPr>
          <p:cNvSpPr txBox="1"/>
          <p:nvPr/>
        </p:nvSpPr>
        <p:spPr>
          <a:xfrm>
            <a:off x="3795120" y="4105003"/>
            <a:ext cx="5348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H7 Watson 012</a:t>
            </a:r>
            <a:br>
              <a:rPr lang="en-US" dirty="0"/>
            </a:br>
            <a:endParaRPr lang="en-US" dirty="0"/>
          </a:p>
          <a:p>
            <a:r>
              <a:rPr lang="en-US" dirty="0"/>
              <a:t>Plagioclase 3D grain connections showing melt network in grain-supported matrix – slow cooling at depth.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861C8AE-C23A-9BAA-9085-5ECBF10FE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120" y="6443246"/>
            <a:ext cx="15537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cs typeface="Times New Roman" panose="02020603050405020304" pitchFamily="18" charset="0"/>
              </a:rPr>
              <a:t>Tait et al. (2014)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13850B-787C-6FBA-9468-D882D72FEC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4436" y="1371600"/>
            <a:ext cx="4140964" cy="247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29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83650-9640-7F6F-F38F-D008A8D85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 Chondrite “Sediments”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61C670-0FF5-09C2-2AF0-1B0FF59B3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7" y="1271204"/>
            <a:ext cx="5316583" cy="46723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3B249F-6808-FA3E-6D8B-9442B6AB5C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23428" y="4247606"/>
            <a:ext cx="4002543" cy="259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5628A8-75B4-2A19-239D-5E5A60E5465F}"/>
              </a:ext>
            </a:extLst>
          </p:cNvPr>
          <p:cNvSpPr txBox="1"/>
          <p:nvPr/>
        </p:nvSpPr>
        <p:spPr>
          <a:xfrm>
            <a:off x="5563382" y="1456232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Segmented clasts show weak lineation consistent with linear alignment during shear-dominated movement (impact?  Seismic shaking?)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F82752-CAF9-3BA8-531A-7FE449323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708" y="6232612"/>
            <a:ext cx="19912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cs typeface="Times New Roman" panose="02020603050405020304" pitchFamily="18" charset="0"/>
              </a:rPr>
              <a:t>Friedrich et al. (2025)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5334A-8E78-1149-7E86-A0037E69D682}"/>
              </a:ext>
            </a:extLst>
          </p:cNvPr>
          <p:cNvSpPr txBox="1"/>
          <p:nvPr/>
        </p:nvSpPr>
        <p:spPr>
          <a:xfrm>
            <a:off x="762000" y="598309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CI </a:t>
            </a:r>
            <a:r>
              <a:rPr lang="en-US" sz="2800" dirty="0" err="1"/>
              <a:t>Ivuna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82147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F6B7B-D045-C136-E52E-96A58DEBD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04800"/>
            <a:ext cx="7772400" cy="1143000"/>
          </a:xfrm>
        </p:spPr>
        <p:txBody>
          <a:bodyPr/>
          <a:lstStyle/>
          <a:p>
            <a:r>
              <a:rPr lang="en-US" dirty="0"/>
              <a:t>Planetary XCT Data Repositories and Archival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2DC4B6-3324-F0DA-480A-ACFAEC61BA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06" y="4495800"/>
            <a:ext cx="6581177" cy="2362200"/>
          </a:xfrm>
          <a:prstGeom prst="rect">
            <a:avLst/>
          </a:prstGeom>
        </p:spPr>
      </p:pic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EADCD695-D578-C0D5-1BAB-A9A93E4F778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624" y="1493520"/>
            <a:ext cx="5314976" cy="313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63870"/>
      </p:ext>
    </p:extLst>
  </p:cSld>
  <p:clrMapOvr>
    <a:masterClrMapping/>
  </p:clrMapOvr>
</p:sld>
</file>

<file path=ppt/theme/theme1.xml><?xml version="1.0" encoding="utf-8"?>
<a:theme xmlns:a="http://schemas.openxmlformats.org/drawingml/2006/main" name="CT">
  <a:themeElements>
    <a:clrScheme name="">
      <a:dk1>
        <a:srgbClr val="5F5F5F"/>
      </a:dk1>
      <a:lt1>
        <a:srgbClr val="FFFFCC"/>
      </a:lt1>
      <a:dk2>
        <a:srgbClr val="373445"/>
      </a:dk2>
      <a:lt2>
        <a:srgbClr val="D6BC6D"/>
      </a:lt2>
      <a:accent1>
        <a:srgbClr val="AD83C6"/>
      </a:accent1>
      <a:accent2>
        <a:srgbClr val="8783C7"/>
      </a:accent2>
      <a:accent3>
        <a:srgbClr val="5D739A"/>
      </a:accent3>
      <a:accent4>
        <a:srgbClr val="6997AF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C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T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T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TCT" id="{09E4B86C-CCDE-5B4C-AF2C-59CDFDCB0D49}" vid="{019A6D8F-753A-C946-AC71-8FE868AB0E2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10245</TotalTime>
  <Words>1162</Words>
  <Application>Microsoft Macintosh PowerPoint</Application>
  <PresentationFormat>On-screen Show (4:3)</PresentationFormat>
  <Paragraphs>141</Paragraphs>
  <Slides>26</Slides>
  <Notes>19</Notes>
  <HiddenSlides>0</HiddenSlides>
  <MMClips>3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Helvetica</vt:lpstr>
      <vt:lpstr>Times New Roman</vt:lpstr>
      <vt:lpstr>CT</vt:lpstr>
      <vt:lpstr>Image</vt:lpstr>
      <vt:lpstr>Overview of UTCT and XCT in Planetary Sciences</vt:lpstr>
      <vt:lpstr>Part I: An Introduction to UTCT</vt:lpstr>
      <vt:lpstr> UTCT Lab and its History</vt:lpstr>
      <vt:lpstr>What We Do</vt:lpstr>
      <vt:lpstr>Zeiss 620 XRM</vt:lpstr>
      <vt:lpstr>NSI Scanner</vt:lpstr>
      <vt:lpstr>Wide Variety of Clients and Projects</vt:lpstr>
      <vt:lpstr>Paleontology</vt:lpstr>
      <vt:lpstr>3D Petrography</vt:lpstr>
      <vt:lpstr>Structural Geology</vt:lpstr>
      <vt:lpstr>“Look before you dissolve”</vt:lpstr>
      <vt:lpstr>“Look before you dissolve”</vt:lpstr>
      <vt:lpstr>CT and geo/thermochronology</vt:lpstr>
      <vt:lpstr>Object Measurement with Blob3D</vt:lpstr>
      <vt:lpstr>Mineral Fabrics with Quant3D</vt:lpstr>
      <vt:lpstr>MuCalc Worksheet</vt:lpstr>
      <vt:lpstr>Part II: XCT in the Planetary Sciences</vt:lpstr>
      <vt:lpstr>Nakhlite Fracture Networks</vt:lpstr>
      <vt:lpstr>Chondrule Deformation</vt:lpstr>
      <vt:lpstr>Micrometeorite Entry Dynamics</vt:lpstr>
      <vt:lpstr>Nebular Accretion Models</vt:lpstr>
      <vt:lpstr>Curation</vt:lpstr>
      <vt:lpstr>Impact Melt Cooling History</vt:lpstr>
      <vt:lpstr>Silicate Partial Melting</vt:lpstr>
      <vt:lpstr>CI Chondrite “Sediments”</vt:lpstr>
      <vt:lpstr>Planetary XCT Data Repositories and Archival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X-ray Computed Tomography</dc:title>
  <dc:creator>Romy Hanna</dc:creator>
  <cp:lastModifiedBy>Hanna, Romy D</cp:lastModifiedBy>
  <cp:revision>283</cp:revision>
  <cp:lastPrinted>1999-02-15T21:23:40Z</cp:lastPrinted>
  <dcterms:created xsi:type="dcterms:W3CDTF">2019-06-24T18:29:15Z</dcterms:created>
  <dcterms:modified xsi:type="dcterms:W3CDTF">2026-09-22T18:10:51Z</dcterms:modified>
</cp:coreProperties>
</file>