
<file path=[Content_Types].xml><?xml version="1.0" encoding="utf-8"?>
<Types xmlns="http://schemas.openxmlformats.org/package/2006/content-types">
  <Default Extension="bin" ContentType="application/vnd.openxmlformats-officedocument.oleObject"/>
  <Default Extension="jpeg" ContentType="image/jpeg"/>
  <Default Extension="mp4" ContentType="video/mp4"/>
  <Default Extension="png" ContentType="image/png"/>
  <Default Extension="rels" ContentType="application/vnd.openxmlformats-package.relationships+xml"/>
  <Default Extension="tiff" ContentType="image/tiff"/>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96" r:id="rId1"/>
  </p:sldMasterIdLst>
  <p:notesMasterIdLst>
    <p:notesMasterId r:id="rId43"/>
  </p:notesMasterIdLst>
  <p:handoutMasterIdLst>
    <p:handoutMasterId r:id="rId44"/>
  </p:handoutMasterIdLst>
  <p:sldIdLst>
    <p:sldId id="288" r:id="rId2"/>
    <p:sldId id="289" r:id="rId3"/>
    <p:sldId id="290" r:id="rId4"/>
    <p:sldId id="285" r:id="rId5"/>
    <p:sldId id="438" r:id="rId6"/>
    <p:sldId id="276" r:id="rId7"/>
    <p:sldId id="261" r:id="rId8"/>
    <p:sldId id="291" r:id="rId9"/>
    <p:sldId id="263" r:id="rId10"/>
    <p:sldId id="287" r:id="rId11"/>
    <p:sldId id="264" r:id="rId12"/>
    <p:sldId id="265" r:id="rId13"/>
    <p:sldId id="286" r:id="rId14"/>
    <p:sldId id="266" r:id="rId15"/>
    <p:sldId id="267" r:id="rId16"/>
    <p:sldId id="268" r:id="rId17"/>
    <p:sldId id="279" r:id="rId18"/>
    <p:sldId id="312" r:id="rId19"/>
    <p:sldId id="260" r:id="rId20"/>
    <p:sldId id="274" r:id="rId21"/>
    <p:sldId id="311" r:id="rId22"/>
    <p:sldId id="309" r:id="rId23"/>
    <p:sldId id="310" r:id="rId24"/>
    <p:sldId id="308" r:id="rId25"/>
    <p:sldId id="439" r:id="rId26"/>
    <p:sldId id="354" r:id="rId27"/>
    <p:sldId id="349" r:id="rId28"/>
    <p:sldId id="350" r:id="rId29"/>
    <p:sldId id="351" r:id="rId30"/>
    <p:sldId id="355" r:id="rId31"/>
    <p:sldId id="356" r:id="rId32"/>
    <p:sldId id="357" r:id="rId33"/>
    <p:sldId id="352" r:id="rId34"/>
    <p:sldId id="440" r:id="rId35"/>
    <p:sldId id="316" r:id="rId36"/>
    <p:sldId id="317" r:id="rId37"/>
    <p:sldId id="441" r:id="rId38"/>
    <p:sldId id="313" r:id="rId39"/>
    <p:sldId id="314" r:id="rId40"/>
    <p:sldId id="344" r:id="rId41"/>
    <p:sldId id="353" r:id="rId42"/>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FFBEB"/>
    <a:srgbClr val="FF0000"/>
    <a:srgbClr val="FEEAAC"/>
    <a:srgbClr val="996600"/>
    <a:srgbClr val="FF9900"/>
    <a:srgbClr val="663300"/>
    <a:srgbClr val="894400"/>
    <a:srgbClr val="A45100"/>
    <a:srgbClr val="B75B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896"/>
    <p:restoredTop sz="76738"/>
  </p:normalViewPr>
  <p:slideViewPr>
    <p:cSldViewPr>
      <p:cViewPr varScale="1">
        <p:scale>
          <a:sx n="78" d="100"/>
          <a:sy n="78" d="100"/>
        </p:scale>
        <p:origin x="2072" y="1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824"/>
    </p:cViewPr>
  </p:sorterViewPr>
  <p:notesViewPr>
    <p:cSldViewPr>
      <p:cViewPr varScale="1">
        <p:scale>
          <a:sx n="62" d="100"/>
          <a:sy n="62" d="100"/>
        </p:scale>
        <p:origin x="-1716"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71800" cy="457200"/>
          </a:xfrm>
          <a:prstGeom prst="rect">
            <a:avLst/>
          </a:prstGeom>
          <a:noFill/>
          <a:ln w="12700">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6147" name="Rectangle 3"/>
          <p:cNvSpPr>
            <a:spLocks noGrp="1" noChangeArrowheads="1"/>
          </p:cNvSpPr>
          <p:nvPr>
            <p:ph type="dt" sz="quarter" idx="1"/>
          </p:nvPr>
        </p:nvSpPr>
        <p:spPr bwMode="auto">
          <a:xfrm>
            <a:off x="3886200" y="0"/>
            <a:ext cx="2971800" cy="457200"/>
          </a:xfrm>
          <a:prstGeom prst="rect">
            <a:avLst/>
          </a:prstGeom>
          <a:noFill/>
          <a:ln w="12700">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6148" name="Rectangle 4"/>
          <p:cNvSpPr>
            <a:spLocks noGrp="1" noChangeArrowheads="1"/>
          </p:cNvSpPr>
          <p:nvPr>
            <p:ph type="ftr" sz="quarter" idx="2"/>
          </p:nvPr>
        </p:nvSpPr>
        <p:spPr bwMode="auto">
          <a:xfrm>
            <a:off x="0" y="8686800"/>
            <a:ext cx="2971800" cy="457200"/>
          </a:xfrm>
          <a:prstGeom prst="rect">
            <a:avLst/>
          </a:prstGeom>
          <a:noFill/>
          <a:ln w="12700">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6149" name="Rectangle 5"/>
          <p:cNvSpPr>
            <a:spLocks noGrp="1" noChangeArrowheads="1"/>
          </p:cNvSpPr>
          <p:nvPr>
            <p:ph type="sldNum" sz="quarter" idx="3"/>
          </p:nvPr>
        </p:nvSpPr>
        <p:spPr bwMode="auto">
          <a:xfrm>
            <a:off x="3886200" y="8686800"/>
            <a:ext cx="2971800" cy="457200"/>
          </a:xfrm>
          <a:prstGeom prst="rect">
            <a:avLst/>
          </a:prstGeom>
          <a:noFill/>
          <a:ln w="12700">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8B43892B-6E9F-4733-B82E-05EEE4FF2923}" type="slidenum">
              <a:rPr lang="en-US"/>
              <a:pPr>
                <a:defRPr/>
              </a:pPr>
              <a:t>‹#›</a:t>
            </a:fld>
            <a:endParaRPr lang="en-US"/>
          </a:p>
        </p:txBody>
      </p:sp>
    </p:spTree>
    <p:extLst>
      <p:ext uri="{BB962C8B-B14F-4D97-AF65-F5344CB8AC3E}">
        <p14:creationId xmlns:p14="http://schemas.microsoft.com/office/powerpoint/2010/main" val="11269861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5430612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a:t>The next part of our lecture series for the UTCT </a:t>
            </a:r>
            <a:r>
              <a:rPr lang="en-US" dirty="0" err="1"/>
              <a:t>shortcourse</a:t>
            </a:r>
            <a:r>
              <a:rPr lang="en-US" dirty="0"/>
              <a:t> is quantification from CT data, with a special emphasis on software called BLob3D that we have developed in the lab to measure discrete objects in CT data.</a:t>
            </a:r>
          </a:p>
        </p:txBody>
      </p:sp>
    </p:spTree>
    <p:extLst>
      <p:ext uri="{BB962C8B-B14F-4D97-AF65-F5344CB8AC3E}">
        <p14:creationId xmlns:p14="http://schemas.microsoft.com/office/powerpoint/2010/main" val="3429457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a:t>- So, first to understand what you can really get out your data, you need to understand what the data are and are not.</a:t>
            </a:r>
          </a:p>
          <a:p>
            <a:pPr marL="171450" indent="-171450">
              <a:buFontTx/>
              <a:buChar char="-"/>
            </a:pPr>
            <a:r>
              <a:rPr lang="en-US" dirty="0"/>
              <a:t>At first glance they are grayscale images, but really, behind that your data is represented a bunch of ones and zeros, that were determined by the reconstruction software</a:t>
            </a:r>
          </a:p>
          <a:p>
            <a:pPr marL="171450" indent="-171450">
              <a:buFontTx/>
              <a:buChar char="-"/>
            </a:pPr>
            <a:r>
              <a:rPr lang="en-US" dirty="0"/>
              <a:t>This data can be stored in your computer in a variety of ways</a:t>
            </a:r>
          </a:p>
          <a:p>
            <a:pPr marL="171450" indent="-171450">
              <a:buFontTx/>
              <a:buChar char="-"/>
            </a:pPr>
            <a:r>
              <a:rPr lang="en-US" dirty="0"/>
              <a:t>The raw, highest fidelity data is currently 16 bit unsigned numbers – this is most commonly what comes from the reconstruction software.</a:t>
            </a:r>
          </a:p>
          <a:p>
            <a:pPr marL="171450" indent="-171450">
              <a:buFontTx/>
              <a:buChar char="-"/>
            </a:pPr>
            <a:r>
              <a:rPr lang="en-US" dirty="0"/>
              <a:t>They can also be stored as 8 bit data, but this is downgraded from the original 16bit data and so some data is lost upon this conversion, but is usually more than sufficient for quantification work.</a:t>
            </a:r>
          </a:p>
          <a:p>
            <a:pPr marL="171450" indent="-171450">
              <a:buFontTx/>
              <a:buChar char="-"/>
            </a:pPr>
            <a:r>
              <a:rPr lang="en-US" dirty="0"/>
              <a:t>There are other data units too, such as Hounsfield, which is a an older, medical data format, and occasionally floating point but in the vast majority of cases this is just wasted space, as the original data were 16bit data integers anyway.</a:t>
            </a:r>
          </a:p>
          <a:p>
            <a:pPr marL="171450" indent="-171450">
              <a:buFontTx/>
              <a:buChar char="-"/>
            </a:pPr>
            <a:r>
              <a:rPr lang="en-US" dirty="0"/>
              <a:t>There are a couple of different file formats the can be stored in the most common ones being TIFF, RAW, and DICOM which are uncompressed or lossless formats</a:t>
            </a:r>
          </a:p>
          <a:p>
            <a:pPr marL="171450" indent="-171450">
              <a:buFontTx/>
              <a:buChar char="-"/>
            </a:pPr>
            <a:r>
              <a:rPr lang="en-US" dirty="0"/>
              <a:t>Sometimes CT data can be stored in a lossy compression, such as JPGs, but this is compressed data, heavily downgraded from its original state, and should never be used.</a:t>
            </a:r>
          </a:p>
          <a:p>
            <a:pPr marL="171450" indent="-171450">
              <a:buFontTx/>
              <a:buChar char="-"/>
            </a:pPr>
            <a:endParaRPr lang="en-US" dirty="0"/>
          </a:p>
        </p:txBody>
      </p:sp>
    </p:spTree>
    <p:extLst>
      <p:ext uri="{BB962C8B-B14F-4D97-AF65-F5344CB8AC3E}">
        <p14:creationId xmlns:p14="http://schemas.microsoft.com/office/powerpoint/2010/main" val="15330732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a:t>- CT data is stored as a series of slice images that make up a data volume, where each element is a voxel, or a 3D pixel</a:t>
            </a:r>
          </a:p>
          <a:p>
            <a:pPr marL="171450" indent="-171450">
              <a:buFontTx/>
              <a:buChar char="-"/>
            </a:pPr>
            <a:r>
              <a:rPr lang="en-US" dirty="0"/>
              <a:t>Usually the voxel is equant, but for data for some older scanners, the slice thickness of each image is not equal to the pixel spacing within the image, and the voxels have aspect ratios greater than 1</a:t>
            </a:r>
          </a:p>
          <a:p>
            <a:pPr marL="171450" indent="-171450">
              <a:buFontTx/>
              <a:buChar char="-"/>
            </a:pPr>
            <a:endParaRPr lang="en-US" dirty="0"/>
          </a:p>
        </p:txBody>
      </p:sp>
    </p:spTree>
    <p:extLst>
      <p:ext uri="{BB962C8B-B14F-4D97-AF65-F5344CB8AC3E}">
        <p14:creationId xmlns:p14="http://schemas.microsoft.com/office/powerpoint/2010/main" val="5650842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pPr marL="171450" indent="-171450">
              <a:buFontTx/>
              <a:buChar char="-"/>
            </a:pPr>
            <a:r>
              <a:rPr lang="en-US" dirty="0"/>
              <a:t>When examining volume data, there are three categories of features that can be quantified, and they each require a different approach to quantification</a:t>
            </a:r>
          </a:p>
          <a:p>
            <a:pPr marL="171450" indent="-171450">
              <a:buFontTx/>
              <a:buChar char="-"/>
            </a:pPr>
            <a:r>
              <a:rPr lang="en-US" dirty="0"/>
              <a:t>The first type are large discrete objects that span many voxels like large vesicles, </a:t>
            </a:r>
            <a:r>
              <a:rPr lang="en-US" dirty="0" err="1"/>
              <a:t>porphyroblasts</a:t>
            </a:r>
            <a:r>
              <a:rPr lang="en-US" dirty="0"/>
              <a:t>, etc.</a:t>
            </a:r>
          </a:p>
          <a:p>
            <a:pPr marL="171450" indent="-171450">
              <a:buFontTx/>
              <a:buChar char="-"/>
            </a:pPr>
            <a:r>
              <a:rPr lang="en-US" dirty="0"/>
              <a:t>These are measured with a program we developed called Blob3D, which will be covered by our next set of tutorials</a:t>
            </a:r>
          </a:p>
          <a:p>
            <a:pPr marL="171450" indent="-171450">
              <a:buFontTx/>
              <a:buChar char="-"/>
            </a:pPr>
            <a:r>
              <a:rPr lang="en-US" dirty="0"/>
              <a:t>If the objects are </a:t>
            </a:r>
            <a:r>
              <a:rPr lang="en-US" dirty="0" err="1"/>
              <a:t>stlll</a:t>
            </a:r>
            <a:r>
              <a:rPr lang="en-US" dirty="0"/>
              <a:t> discrete but only at a few or partial voxel level, these can also be measured with Blob but require specialized approaches</a:t>
            </a:r>
          </a:p>
          <a:p>
            <a:pPr marL="171450" indent="-171450">
              <a:buFontTx/>
              <a:buChar char="-"/>
            </a:pPr>
            <a:r>
              <a:rPr lang="en-US" dirty="0"/>
              <a:t>And finally, for fabrics, including those that are discontious or diffuse, we’ve developed another program called Quant3D that can measure these which will be covered in a separate tutorial</a:t>
            </a:r>
          </a:p>
          <a:p>
            <a:pPr marL="171450" indent="-171450">
              <a:buFontTx/>
              <a:buChar char="-"/>
            </a:pPr>
            <a:endParaRPr lang="en-US" dirty="0"/>
          </a:p>
          <a:p>
            <a:pPr marL="171450" indent="-171450">
              <a:buFontTx/>
              <a:buChar char="-"/>
            </a:pPr>
            <a:endParaRPr lang="en-US" dirty="0"/>
          </a:p>
        </p:txBody>
      </p:sp>
    </p:spTree>
    <p:extLst>
      <p:ext uri="{BB962C8B-B14F-4D97-AF65-F5344CB8AC3E}">
        <p14:creationId xmlns:p14="http://schemas.microsoft.com/office/powerpoint/2010/main" val="11898815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A0356D-231D-7FA9-F2A8-E9E23CDBB5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FDA904-B1B3-8B08-2CEE-DA6DDD70907C}"/>
              </a:ext>
            </a:extLst>
          </p:cNvPr>
          <p:cNvSpPr>
            <a:spLocks noGrp="1" noRot="1" noChangeAspect="1"/>
          </p:cNvSpPr>
          <p:nvPr>
            <p:ph type="sldImg"/>
          </p:nvPr>
        </p:nvSpPr>
        <p:spPr>
          <a:xfrm>
            <a:off x="1371600" y="1143000"/>
            <a:ext cx="41148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C4D1728B-CEA7-DE5C-6FAE-55051E5D9228}"/>
              </a:ext>
            </a:extLst>
          </p:cNvPr>
          <p:cNvSpPr>
            <a:spLocks noGrp="1"/>
          </p:cNvSpPr>
          <p:nvPr>
            <p:ph type="body" idx="1"/>
          </p:nvPr>
        </p:nvSpPr>
        <p:spPr>
          <a:xfrm>
            <a:off x="685800" y="4400550"/>
            <a:ext cx="5486400" cy="3600450"/>
          </a:xfrm>
          <a:prstGeom prst="rect">
            <a:avLst/>
          </a:prstGeom>
        </p:spPr>
        <p:txBody>
          <a:bodyPr/>
          <a:lstStyle/>
          <a:p>
            <a:endParaRPr lang="en-US" dirty="0"/>
          </a:p>
        </p:txBody>
      </p:sp>
    </p:spTree>
    <p:extLst>
      <p:ext uri="{BB962C8B-B14F-4D97-AF65-F5344CB8AC3E}">
        <p14:creationId xmlns:p14="http://schemas.microsoft.com/office/powerpoint/2010/main" val="23560381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a:t>- So, say you have a core, in this particular case it’s asphalt.</a:t>
            </a:r>
          </a:p>
          <a:p>
            <a:r>
              <a:rPr lang="en-US" dirty="0"/>
              <a:t>- Generally the first thing you do with the data, as we’ve seen in our tutorials with Dragonfly, is to play around with </a:t>
            </a:r>
            <a:r>
              <a:rPr lang="en-US" dirty="0" err="1"/>
              <a:t>visulazation</a:t>
            </a:r>
            <a:r>
              <a:rPr lang="en-US" dirty="0"/>
              <a:t> of the data to understand the phases and their distribution, and perhaps look for patterns</a:t>
            </a:r>
          </a:p>
          <a:p>
            <a:pPr marL="171450" indent="-171450">
              <a:buFontTx/>
              <a:buChar char="-"/>
            </a:pPr>
            <a:r>
              <a:rPr lang="en-US" dirty="0"/>
              <a:t>On the upper left we have the core rendered completely opaque, to visualize everything</a:t>
            </a:r>
          </a:p>
          <a:p>
            <a:pPr marL="171450" indent="-171450">
              <a:buFontTx/>
              <a:buChar char="-"/>
            </a:pPr>
            <a:r>
              <a:rPr lang="en-US" dirty="0"/>
              <a:t>The next step might be the upper right, where we render only the matrix, or binder transparent. </a:t>
            </a:r>
          </a:p>
          <a:p>
            <a:pPr marL="171450" indent="-171450">
              <a:buFontTx/>
              <a:buChar char="-"/>
            </a:pPr>
            <a:r>
              <a:rPr lang="en-US" dirty="0"/>
              <a:t>This looks neat but doesn’t really say much quantitatively</a:t>
            </a:r>
          </a:p>
          <a:p>
            <a:pPr marL="171450" indent="-171450">
              <a:buFontTx/>
              <a:buChar char="-"/>
            </a:pPr>
            <a:r>
              <a:rPr lang="en-US" dirty="0"/>
              <a:t>And finally, on the bottom, we’ve rendered all the solids transparent and just the voids opaque, in two different samples, so we can see that the void space varies between samples.</a:t>
            </a:r>
          </a:p>
          <a:p>
            <a:pPr marL="171450" indent="-171450">
              <a:buFontTx/>
              <a:buChar char="-"/>
            </a:pPr>
            <a:r>
              <a:rPr lang="en-US" dirty="0"/>
              <a:t>But at this point it’s unclear WHY the void space varies</a:t>
            </a:r>
          </a:p>
        </p:txBody>
      </p:sp>
    </p:spTree>
    <p:extLst>
      <p:ext uri="{BB962C8B-B14F-4D97-AF65-F5344CB8AC3E}">
        <p14:creationId xmlns:p14="http://schemas.microsoft.com/office/powerpoint/2010/main" val="25677177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pPr marL="171450" indent="-171450">
              <a:buFontTx/>
              <a:buChar char="-"/>
            </a:pPr>
            <a:r>
              <a:rPr lang="en-US" dirty="0"/>
              <a:t>So visualization is the easy part, but really the goal is quantitative analysis</a:t>
            </a:r>
          </a:p>
          <a:p>
            <a:pPr marL="171450" indent="-171450">
              <a:buFontTx/>
              <a:buChar char="-"/>
            </a:pPr>
            <a:r>
              <a:rPr lang="en-US" dirty="0"/>
              <a:t>In this case we want to understand the architecture of the core, perhaps to understand why different samples have different void structures</a:t>
            </a:r>
          </a:p>
          <a:p>
            <a:pPr marL="171450" indent="-171450">
              <a:buFontTx/>
              <a:buChar char="-"/>
            </a:pPr>
            <a:r>
              <a:rPr lang="en-US" dirty="0"/>
              <a:t>We need to characterize the particles within it to examine their size distribution, any grading, shapes, orientations</a:t>
            </a:r>
          </a:p>
          <a:p>
            <a:pPr marL="171450" indent="-171450">
              <a:buFontTx/>
              <a:buChar char="-"/>
            </a:pPr>
            <a:r>
              <a:rPr lang="en-US" dirty="0"/>
              <a:t>Then we should quantify the void space and related to that, examine the grains for their contact surface areas and normal.</a:t>
            </a:r>
          </a:p>
          <a:p>
            <a:pPr marL="171450" indent="-171450">
              <a:buFontTx/>
              <a:buChar char="-"/>
            </a:pPr>
            <a:r>
              <a:rPr lang="en-US" dirty="0"/>
              <a:t>For a tightly packed sample we would expect this grain contact surface area to be large, and perhaps even show orientated contacts</a:t>
            </a:r>
          </a:p>
        </p:txBody>
      </p:sp>
    </p:spTree>
    <p:extLst>
      <p:ext uri="{BB962C8B-B14F-4D97-AF65-F5344CB8AC3E}">
        <p14:creationId xmlns:p14="http://schemas.microsoft.com/office/powerpoint/2010/main" val="27898560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pPr marL="171450" indent="-171450">
              <a:buFontTx/>
              <a:buChar char="-"/>
            </a:pPr>
            <a:r>
              <a:rPr lang="en-US" dirty="0"/>
              <a:t>So Blob is the program we would use to quantify these particles and voids</a:t>
            </a:r>
          </a:p>
          <a:p>
            <a:pPr marL="171450" indent="-171450">
              <a:buFontTx/>
              <a:buChar char="-"/>
            </a:pPr>
            <a:r>
              <a:rPr lang="en-US" dirty="0"/>
              <a:t>While some other commercial programs such as Avizo and Dragonfly can do segmentation and extraction (or measurement) of objects, Blob3D is the only one that will let the user effectively separate objects that are touching into multiple discrete objects</a:t>
            </a:r>
          </a:p>
          <a:p>
            <a:pPr marL="171450" indent="-171450">
              <a:buFontTx/>
              <a:buChar char="-"/>
            </a:pPr>
            <a:r>
              <a:rPr lang="en-US" dirty="0"/>
              <a:t>Blob3D also has very geo-specific measurements, including primitive fitting and particle orientation information that other programs don’t provide.</a:t>
            </a:r>
          </a:p>
        </p:txBody>
      </p:sp>
    </p:spTree>
    <p:extLst>
      <p:ext uri="{BB962C8B-B14F-4D97-AF65-F5344CB8AC3E}">
        <p14:creationId xmlns:p14="http://schemas.microsoft.com/office/powerpoint/2010/main" val="42037284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pPr marL="171450" indent="-171450">
              <a:buFontTx/>
              <a:buChar char="-"/>
            </a:pPr>
            <a:r>
              <a:rPr lang="en-US" dirty="0"/>
              <a:t>The first step, called Segment, is labeling of data voxels that comprise each object.  </a:t>
            </a:r>
          </a:p>
          <a:p>
            <a:pPr marL="171450" indent="-171450">
              <a:buFontTx/>
              <a:buChar char="-"/>
            </a:pPr>
            <a:r>
              <a:rPr lang="en-US" dirty="0"/>
              <a:t>The second step, separate, separates groups of objects into multiple discrete ones.</a:t>
            </a:r>
          </a:p>
          <a:p>
            <a:pPr marL="171450" indent="-171450">
              <a:buFontTx/>
              <a:buChar char="-"/>
            </a:pPr>
            <a:r>
              <a:rPr lang="en-US" dirty="0"/>
              <a:t>In the best cases this step is not necessary if all of the objects are sufficiently separated</a:t>
            </a:r>
          </a:p>
          <a:p>
            <a:pPr marL="171450" indent="-171450">
              <a:buFontTx/>
              <a:buChar char="-"/>
            </a:pPr>
            <a:r>
              <a:rPr lang="en-US" dirty="0"/>
              <a:t>The third and final step is extraction of measurements for these each of these objects</a:t>
            </a:r>
          </a:p>
          <a:p>
            <a:endParaRPr lang="en-US" dirty="0"/>
          </a:p>
        </p:txBody>
      </p:sp>
    </p:spTree>
    <p:extLst>
      <p:ext uri="{BB962C8B-B14F-4D97-AF65-F5344CB8AC3E}">
        <p14:creationId xmlns:p14="http://schemas.microsoft.com/office/powerpoint/2010/main" val="8077072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pPr marL="171450" indent="-171450">
              <a:buFontTx/>
              <a:buChar char="-"/>
            </a:pPr>
            <a:r>
              <a:rPr lang="en-US" dirty="0"/>
              <a:t>Before we do the tutorial we will look at each of these steps in a little more detail.</a:t>
            </a:r>
          </a:p>
          <a:p>
            <a:pPr marL="171450" indent="-171450">
              <a:buFontTx/>
              <a:buChar char="-"/>
            </a:pPr>
            <a:r>
              <a:rPr lang="en-US" dirty="0"/>
              <a:t>The objective of the first step Segmentation is to classify the voxels into materials or objects of interest</a:t>
            </a:r>
          </a:p>
          <a:p>
            <a:pPr marL="171450" indent="-171450">
              <a:buFontTx/>
              <a:buChar char="-"/>
            </a:pPr>
            <a:r>
              <a:rPr lang="en-US" dirty="0"/>
              <a:t>There are three filter types.</a:t>
            </a:r>
          </a:p>
          <a:p>
            <a:pPr marL="171450" indent="-171450">
              <a:buFontTx/>
              <a:buChar char="-"/>
            </a:pPr>
            <a:r>
              <a:rPr lang="en-US" dirty="0"/>
              <a:t>Greyscale to greyscale filters are designed to filter the data to make it easier to auto segment.  </a:t>
            </a:r>
          </a:p>
          <a:p>
            <a:pPr marL="171450" indent="-171450">
              <a:buFontTx/>
              <a:buChar char="-"/>
            </a:pPr>
            <a:r>
              <a:rPr lang="en-US" dirty="0"/>
              <a:t>Examples include smoothing or noise reduction, and edge enhancement</a:t>
            </a:r>
          </a:p>
          <a:p>
            <a:pPr marL="171450" indent="-171450">
              <a:buFontTx/>
              <a:buChar char="-"/>
            </a:pPr>
            <a:r>
              <a:rPr lang="en-US" dirty="0"/>
              <a:t>The next type of filter, greyscale to binary, does the actual classification, and assigns voxels to labels or </a:t>
            </a:r>
            <a:r>
              <a:rPr lang="en-US" dirty="0" err="1"/>
              <a:t>compoents</a:t>
            </a:r>
            <a:r>
              <a:rPr lang="en-US" dirty="0"/>
              <a:t> you have defined</a:t>
            </a:r>
          </a:p>
          <a:p>
            <a:pPr marL="171450" indent="-171450">
              <a:buFontTx/>
              <a:buChar char="-"/>
            </a:pPr>
            <a:r>
              <a:rPr lang="en-US" dirty="0"/>
              <a:t>Examples of this would be thresholding, seeding, or expand/contract filters.  </a:t>
            </a:r>
          </a:p>
          <a:p>
            <a:pPr marL="171450" indent="-171450">
              <a:buFontTx/>
              <a:buChar char="-"/>
            </a:pPr>
            <a:r>
              <a:rPr lang="en-US" dirty="0"/>
              <a:t>Again, the purpose of this filter is that the objects can be automatically segmented using an algorithm, so there are no manual tools like that which are available in some commercial programs like </a:t>
            </a:r>
            <a:r>
              <a:rPr lang="en-US" dirty="0" err="1"/>
              <a:t>Avizo</a:t>
            </a:r>
            <a:r>
              <a:rPr lang="en-US" dirty="0"/>
              <a:t> and </a:t>
            </a:r>
            <a:r>
              <a:rPr lang="en-US" dirty="0" err="1"/>
              <a:t>Dragnonfly</a:t>
            </a:r>
            <a:r>
              <a:rPr lang="en-US" dirty="0"/>
              <a:t>.  </a:t>
            </a:r>
          </a:p>
          <a:p>
            <a:pPr marL="171450" indent="-171450">
              <a:buFontTx/>
              <a:buChar char="-"/>
            </a:pPr>
            <a:r>
              <a:rPr lang="en-US" dirty="0"/>
              <a:t>So if you’re data are </a:t>
            </a:r>
            <a:r>
              <a:rPr lang="en-US" dirty="0" err="1"/>
              <a:t>particularily</a:t>
            </a:r>
            <a:r>
              <a:rPr lang="en-US" dirty="0"/>
              <a:t> noisy or are difficult to segment using automatic methods, we very often go through manual segmentation in another program and import that data into Blob for measurement.  </a:t>
            </a:r>
          </a:p>
          <a:p>
            <a:pPr marL="171450" indent="-171450">
              <a:buFontTx/>
              <a:buChar char="-"/>
            </a:pPr>
            <a:r>
              <a:rPr lang="en-US" dirty="0"/>
              <a:t>I’ll show an example of that kind of workflow shortly.</a:t>
            </a:r>
          </a:p>
        </p:txBody>
      </p:sp>
    </p:spTree>
    <p:extLst>
      <p:ext uri="{BB962C8B-B14F-4D97-AF65-F5344CB8AC3E}">
        <p14:creationId xmlns:p14="http://schemas.microsoft.com/office/powerpoint/2010/main" val="5381929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pPr marL="171450" indent="-171450">
              <a:buFontTx/>
              <a:buChar char="-"/>
            </a:pPr>
            <a:r>
              <a:rPr lang="en-US" dirty="0"/>
              <a:t>This gives a visual example of what Segment does.  </a:t>
            </a:r>
          </a:p>
          <a:p>
            <a:pPr marL="171450" indent="-171450">
              <a:buFontTx/>
              <a:buChar char="-"/>
            </a:pPr>
            <a:r>
              <a:rPr lang="en-US" dirty="0"/>
              <a:t>The image of the left is the raw CT data, and the image on the right shows what Segment selected, colored in red, for the particles</a:t>
            </a:r>
          </a:p>
        </p:txBody>
      </p:sp>
    </p:spTree>
    <p:extLst>
      <p:ext uri="{BB962C8B-B14F-4D97-AF65-F5344CB8AC3E}">
        <p14:creationId xmlns:p14="http://schemas.microsoft.com/office/powerpoint/2010/main" val="3824290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pPr marL="171450" indent="-171450">
              <a:buFontTx/>
              <a:buChar char="-"/>
            </a:pPr>
            <a:r>
              <a:rPr lang="en-US" dirty="0"/>
              <a:t>Some challenges that may be encountered in Segmentation are:</a:t>
            </a:r>
          </a:p>
          <a:p>
            <a:pPr marL="171450" indent="-171450">
              <a:buFontTx/>
              <a:buChar char="-"/>
            </a:pPr>
            <a:r>
              <a:rPr lang="en-US" dirty="0"/>
              <a:t>If you have multiple components that you wish to segment, Blob allows you to do sequential, exclusive processing of each component</a:t>
            </a:r>
          </a:p>
          <a:p>
            <a:pPr marL="171450" indent="-171450">
              <a:buFontTx/>
              <a:buChar char="-"/>
            </a:pPr>
            <a:r>
              <a:rPr lang="en-US" dirty="0"/>
              <a:t>And, if you have a fairly large dataset Blob that may take a while to process, Blob allows you to test the filters and processing on a smaller </a:t>
            </a:r>
            <a:r>
              <a:rPr lang="en-US" dirty="0" err="1"/>
              <a:t>subvolume</a:t>
            </a:r>
            <a:r>
              <a:rPr lang="en-US" dirty="0"/>
              <a:t> first, and evaluate the results, before applying it to the entire dataset.</a:t>
            </a:r>
          </a:p>
          <a:p>
            <a:pPr marL="171450" indent="-171450">
              <a:buFontTx/>
              <a:buChar char="-"/>
            </a:pPr>
            <a:r>
              <a:rPr lang="en-US" dirty="0"/>
              <a:t>If you do have a complex segmentation task, it is still possible to use automatic methods in Blob3D by utilizing specialized filters</a:t>
            </a:r>
          </a:p>
          <a:p>
            <a:pPr marL="171450" indent="-171450">
              <a:buFontTx/>
              <a:buChar char="-"/>
            </a:pPr>
            <a:r>
              <a:rPr lang="en-US" dirty="0"/>
              <a:t>And while I mention that you can do manual segmentation in another program, it is highly preferable to do automatic segmentation, whenever possible, because it is much faster and also more reproducible and less prone to error.</a:t>
            </a:r>
          </a:p>
          <a:p>
            <a:pPr marL="171450" indent="-171450">
              <a:buFontTx/>
              <a:buChar char="-"/>
            </a:pPr>
            <a:r>
              <a:rPr lang="en-US" dirty="0"/>
              <a:t>Examples of complex filters that can enable automatic segmentation include incorporating neighborhood/connectivity data or local gradient information.</a:t>
            </a:r>
          </a:p>
          <a:p>
            <a:pPr marL="171450" indent="-171450">
              <a:buFontTx/>
              <a:buChar char="-"/>
            </a:pPr>
            <a:endParaRPr lang="en-US" dirty="0"/>
          </a:p>
        </p:txBody>
      </p:sp>
    </p:spTree>
    <p:extLst>
      <p:ext uri="{BB962C8B-B14F-4D97-AF65-F5344CB8AC3E}">
        <p14:creationId xmlns:p14="http://schemas.microsoft.com/office/powerpoint/2010/main" val="33689038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a:t>- One example of a connectivity filter to improve automatic segmentation is a Seed filter</a:t>
            </a:r>
          </a:p>
          <a:p>
            <a:pPr marL="171450" indent="-171450">
              <a:buFontTx/>
              <a:buChar char="-"/>
            </a:pPr>
            <a:r>
              <a:rPr lang="en-US" dirty="0"/>
              <a:t>Let’s say you are trying to segment garnets, which are the brightest material from the matrix which is the darkest</a:t>
            </a:r>
          </a:p>
          <a:p>
            <a:pPr marL="171450" indent="-171450">
              <a:buFontTx/>
              <a:buChar char="-"/>
            </a:pPr>
            <a:r>
              <a:rPr lang="en-US" dirty="0"/>
              <a:t>This line profile on the left shows the greyscale values of the various phases.  </a:t>
            </a:r>
          </a:p>
          <a:p>
            <a:pPr marL="171450" indent="-171450">
              <a:buFontTx/>
              <a:buChar char="-"/>
            </a:pPr>
            <a:r>
              <a:rPr lang="en-US" dirty="0"/>
              <a:t>Looking at the distribution of grayscales between garnet and matrix you determine that 200 is a good threshold value</a:t>
            </a:r>
          </a:p>
          <a:p>
            <a:pPr marL="171450" indent="-171450">
              <a:buFontTx/>
              <a:buChar char="-"/>
            </a:pPr>
            <a:r>
              <a:rPr lang="en-US" dirty="0"/>
              <a:t>But in between you have biotite and kyanite, so that when you define 200 as your lower </a:t>
            </a:r>
            <a:r>
              <a:rPr lang="en-US" dirty="0" err="1"/>
              <a:t>threshold,you</a:t>
            </a:r>
            <a:r>
              <a:rPr lang="en-US" dirty="0"/>
              <a:t> will pick up some of these phases too. (point to those peaks)</a:t>
            </a:r>
          </a:p>
          <a:p>
            <a:pPr marL="171450" indent="-171450">
              <a:buFontTx/>
              <a:buChar char="-"/>
            </a:pPr>
            <a:r>
              <a:rPr lang="en-US" dirty="0"/>
              <a:t>The way around it is seeding.  You create a seed value (perhaps 218 and above) that only covers garnets (top) but obviously not all of each garnet. </a:t>
            </a:r>
          </a:p>
          <a:p>
            <a:pPr marL="171450" indent="-171450">
              <a:buFontTx/>
              <a:buChar char="-"/>
            </a:pPr>
            <a:r>
              <a:rPr lang="en-US" dirty="0"/>
              <a:t>Then you do a general threshold to a lower number, to allow any seeded regions to grow further down to, for example 212</a:t>
            </a:r>
          </a:p>
          <a:p>
            <a:pPr marL="171450" indent="-171450">
              <a:buFontTx/>
              <a:buChar char="-"/>
            </a:pPr>
            <a:r>
              <a:rPr lang="en-US" dirty="0"/>
              <a:t>The final step is to expand by one voxel, down to the full lower threshold of 200</a:t>
            </a:r>
          </a:p>
          <a:p>
            <a:pPr marL="171450" indent="-171450">
              <a:buFontTx/>
              <a:buChar char="-"/>
            </a:pPr>
            <a:r>
              <a:rPr lang="en-US" dirty="0"/>
              <a:t>Because only regions that were seeded with the highest numbers unique to garnet are allowed to grow, you avoid the intermediate phases biotite and kyanite that you would otherwise pick up.</a:t>
            </a:r>
          </a:p>
        </p:txBody>
      </p:sp>
    </p:spTree>
    <p:extLst>
      <p:ext uri="{BB962C8B-B14F-4D97-AF65-F5344CB8AC3E}">
        <p14:creationId xmlns:p14="http://schemas.microsoft.com/office/powerpoint/2010/main" val="28979512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pPr marL="171450" indent="-171450">
              <a:buFontTx/>
              <a:buChar char="-"/>
            </a:pPr>
            <a:r>
              <a:rPr lang="en-US" dirty="0"/>
              <a:t>The next step after segmentation is separation, where you manually separate objects that were touching.</a:t>
            </a:r>
          </a:p>
          <a:p>
            <a:pPr marL="171450" indent="-171450">
              <a:buFontTx/>
              <a:buChar char="-"/>
            </a:pPr>
            <a:r>
              <a:rPr lang="en-US" dirty="0"/>
              <a:t>In this case of garnets, in the top left image the two garnets are touching so if you were to measure this as a single object it would give an incorrect answer for size, shape, </a:t>
            </a:r>
            <a:r>
              <a:rPr lang="en-US" dirty="0" err="1"/>
              <a:t>etc</a:t>
            </a:r>
            <a:r>
              <a:rPr lang="en-US" dirty="0"/>
              <a:t>,</a:t>
            </a:r>
          </a:p>
          <a:p>
            <a:pPr marL="171450" indent="-171450">
              <a:buFontTx/>
              <a:buChar char="-"/>
            </a:pPr>
            <a:r>
              <a:rPr lang="en-US" dirty="0"/>
              <a:t>So here are are eroding around the edge to separate them, the upper right is one erode step, the lower left is a second erode step and at this point and we see that they are two individual objects.  </a:t>
            </a:r>
          </a:p>
          <a:p>
            <a:pPr marL="171450" indent="-171450">
              <a:buFontTx/>
              <a:buChar char="-"/>
            </a:pPr>
            <a:r>
              <a:rPr lang="en-US" dirty="0"/>
              <a:t>We then dilate the objects to their original full size but keeping the information that they are each separate objects.</a:t>
            </a:r>
          </a:p>
        </p:txBody>
      </p:sp>
    </p:spTree>
    <p:extLst>
      <p:ext uri="{BB962C8B-B14F-4D97-AF65-F5344CB8AC3E}">
        <p14:creationId xmlns:p14="http://schemas.microsoft.com/office/powerpoint/2010/main" val="7432802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a:t>- So, challenges that might be </a:t>
            </a:r>
            <a:r>
              <a:rPr lang="en-US" dirty="0" err="1"/>
              <a:t>encounted</a:t>
            </a:r>
            <a:r>
              <a:rPr lang="en-US" dirty="0"/>
              <a:t> in the separate stage</a:t>
            </a:r>
          </a:p>
          <a:p>
            <a:pPr marL="171450" indent="-171450">
              <a:buFontTx/>
              <a:buChar char="-"/>
            </a:pPr>
            <a:r>
              <a:rPr lang="en-US" dirty="0"/>
              <a:t>The main one is just deciding deciding which tool will give you the quickest results as this step can be fairly time consuming</a:t>
            </a:r>
          </a:p>
          <a:p>
            <a:pPr marL="171450" indent="-171450">
              <a:buFontTx/>
              <a:buChar char="-"/>
            </a:pPr>
            <a:r>
              <a:rPr lang="en-US" dirty="0"/>
              <a:t>There are both manual and semi-automated methods available which we will see in the tutorial.</a:t>
            </a:r>
          </a:p>
          <a:p>
            <a:pPr marL="171450" indent="-171450">
              <a:buFontTx/>
              <a:buChar char="-"/>
            </a:pPr>
            <a:r>
              <a:rPr lang="en-US" dirty="0"/>
              <a:t>There are also specialized methods available like watershed, which will use greyscale values to help separate the objects</a:t>
            </a:r>
          </a:p>
          <a:p>
            <a:pPr marL="171450" indent="-171450">
              <a:buFontTx/>
              <a:buChar char="-"/>
            </a:pPr>
            <a:r>
              <a:rPr lang="en-US" dirty="0"/>
              <a:t>Other things to consider include what happens when you have a large amount of interconnected blobs – you don’t want it to grow indefinitely but want it to be able to capture multiple whole blobs</a:t>
            </a:r>
          </a:p>
          <a:p>
            <a:pPr marL="171450" indent="-171450">
              <a:buFontTx/>
              <a:buChar char="-"/>
            </a:pPr>
            <a:r>
              <a:rPr lang="en-US" dirty="0"/>
              <a:t>This is a user defined setting, and shown on the right, the red diagonal on the cut faces indicate that some of these blobs could have continued.</a:t>
            </a:r>
          </a:p>
          <a:p>
            <a:pPr marL="171450" indent="-171450">
              <a:buFontTx/>
              <a:buChar char="-"/>
            </a:pPr>
            <a:endParaRPr lang="en-US" dirty="0"/>
          </a:p>
        </p:txBody>
      </p:sp>
    </p:spTree>
    <p:extLst>
      <p:ext uri="{BB962C8B-B14F-4D97-AF65-F5344CB8AC3E}">
        <p14:creationId xmlns:p14="http://schemas.microsoft.com/office/powerpoint/2010/main" val="35721357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a:t>So, after using all the tools at your disposal in Separate, you make the blob on the left took like the individual blobs on the right, so they can also be discretely measured with Extract</a:t>
            </a:r>
          </a:p>
        </p:txBody>
      </p:sp>
    </p:spTree>
    <p:extLst>
      <p:ext uri="{BB962C8B-B14F-4D97-AF65-F5344CB8AC3E}">
        <p14:creationId xmlns:p14="http://schemas.microsoft.com/office/powerpoint/2010/main" val="42716121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pPr marL="171450" indent="-171450">
              <a:buFontTx/>
              <a:buChar char="-"/>
            </a:pPr>
            <a:r>
              <a:rPr lang="en-US" dirty="0"/>
              <a:t>The final step in Blob is extract, where each individual blob is measured in a variety of ways, depending on what the user selects</a:t>
            </a:r>
          </a:p>
          <a:p>
            <a:pPr marL="171450" indent="-171450">
              <a:buFontTx/>
              <a:buChar char="-"/>
            </a:pPr>
            <a:r>
              <a:rPr lang="en-US" dirty="0"/>
              <a:t>One of the more unique and powerful functions of blob is the ability to find their orientations, by approximating them as ellipsoids or spheres, and determining their axes orientations</a:t>
            </a:r>
          </a:p>
          <a:p>
            <a:pPr marL="171450" indent="-171450">
              <a:buFontTx/>
              <a:buChar char="-"/>
            </a:pPr>
            <a:r>
              <a:rPr lang="en-US" dirty="0"/>
              <a:t>The blob here has been fit with an ellipsoid whose long axis is nearly vertical.</a:t>
            </a:r>
          </a:p>
        </p:txBody>
      </p:sp>
    </p:spTree>
    <p:extLst>
      <p:ext uri="{BB962C8B-B14F-4D97-AF65-F5344CB8AC3E}">
        <p14:creationId xmlns:p14="http://schemas.microsoft.com/office/powerpoint/2010/main" val="7378461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a:t>- This is a helpful video that shows the process from start to end, and also showcases Quant3D as well, which we will cover in our next lecture.</a:t>
            </a:r>
          </a:p>
          <a:p>
            <a:pPr marL="171450" indent="-171450">
              <a:buFontTx/>
              <a:buChar char="-"/>
            </a:pPr>
            <a:r>
              <a:rPr lang="en-US" dirty="0"/>
              <a:t>In this example we are segmenting and measuring individual garnets.  </a:t>
            </a:r>
          </a:p>
          <a:p>
            <a:pPr marL="171450" indent="-171450">
              <a:buFontTx/>
              <a:buChar char="-"/>
            </a:pPr>
            <a:r>
              <a:rPr lang="en-US" dirty="0"/>
              <a:t>It starts with the garnets already segmented, and illustrates some manual separation</a:t>
            </a:r>
          </a:p>
          <a:p>
            <a:pPr marL="171450" indent="-171450">
              <a:buFontTx/>
              <a:buChar char="-"/>
            </a:pPr>
            <a:r>
              <a:rPr lang="en-US" dirty="0"/>
              <a:t>After separating all the garnets their aspect ratios are extracted and their orientations plotted, and some clustering is evident.</a:t>
            </a:r>
          </a:p>
          <a:p>
            <a:pPr marL="171450" indent="-171450">
              <a:buFontTx/>
              <a:buChar char="-"/>
            </a:pPr>
            <a:r>
              <a:rPr lang="en-US" dirty="0"/>
              <a:t>The final part shows the foliation defined by the quartz feldspar fabric that was measured using Quant3D, which we will go into detail in the next lecture</a:t>
            </a:r>
          </a:p>
        </p:txBody>
      </p:sp>
    </p:spTree>
    <p:extLst>
      <p:ext uri="{BB962C8B-B14F-4D97-AF65-F5344CB8AC3E}">
        <p14:creationId xmlns:p14="http://schemas.microsoft.com/office/powerpoint/2010/main" val="29056716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pPr marL="171450" indent="-171450">
              <a:buFontTx/>
              <a:buChar char="-"/>
            </a:pPr>
            <a:r>
              <a:rPr lang="en-US" dirty="0"/>
              <a:t>When doing any kind of quantitative measurement with CT data, there are some things particular to CT data that you have to keep in mind</a:t>
            </a:r>
          </a:p>
          <a:p>
            <a:pPr marL="171450" indent="-171450">
              <a:buFontTx/>
              <a:buChar char="-"/>
            </a:pPr>
            <a:r>
              <a:rPr lang="en-US" dirty="0"/>
              <a:t>The first is resolution effects.  </a:t>
            </a:r>
          </a:p>
          <a:p>
            <a:pPr marL="171450" indent="-171450">
              <a:buFontTx/>
              <a:buChar char="-"/>
            </a:pPr>
            <a:r>
              <a:rPr lang="en-US" dirty="0"/>
              <a:t>in this case we are trying to find the edge, and measure the area of a particle</a:t>
            </a:r>
          </a:p>
          <a:p>
            <a:pPr marL="171450" indent="-171450">
              <a:buFontTx/>
              <a:buChar char="-"/>
            </a:pPr>
            <a:r>
              <a:rPr lang="en-US" dirty="0"/>
              <a:t>The actual edge of the particle is on the left and the two images on the right are what the particle looks like at two different resolutions.</a:t>
            </a:r>
          </a:p>
          <a:p>
            <a:pPr marL="171450" indent="-171450">
              <a:buFontTx/>
              <a:buChar char="-"/>
            </a:pPr>
            <a:r>
              <a:rPr lang="en-US" dirty="0"/>
              <a:t>At a lower resolution, it becomes apparent that the area of the particle might be somewhat underestimated, because the edge is not defined very well</a:t>
            </a:r>
          </a:p>
          <a:p>
            <a:pPr marL="171450" indent="-171450">
              <a:buFontTx/>
              <a:buChar char="-"/>
            </a:pPr>
            <a:r>
              <a:rPr lang="en-US" dirty="0"/>
              <a:t>But at higher </a:t>
            </a:r>
            <a:r>
              <a:rPr lang="en-US" dirty="0" err="1"/>
              <a:t>resoltiosn</a:t>
            </a:r>
            <a:r>
              <a:rPr lang="en-US" dirty="0"/>
              <a:t> the edge is more refined, and the area of the object that will be computed from these voxels more true to the actual area.</a:t>
            </a:r>
          </a:p>
          <a:p>
            <a:pPr marL="171450" indent="-171450">
              <a:buFontTx/>
              <a:buChar char="-"/>
            </a:pPr>
            <a:r>
              <a:rPr lang="en-US" dirty="0"/>
              <a:t>Regardless though, at any resolution the surface of complex objects are a function of the resolution, and a bit tricky to define in an absolute sense.</a:t>
            </a:r>
          </a:p>
          <a:p>
            <a:pPr marL="171450" indent="-171450">
              <a:buFontTx/>
              <a:buChar char="-"/>
            </a:pPr>
            <a:r>
              <a:rPr lang="en-US" dirty="0"/>
              <a:t>In reality, the </a:t>
            </a:r>
            <a:r>
              <a:rPr lang="en-US" dirty="0" err="1"/>
              <a:t>pixelatoin</a:t>
            </a:r>
            <a:r>
              <a:rPr lang="en-US" dirty="0"/>
              <a:t> of any surface will increase its measured surface area, so smoothing extracted surfaces, which is an option in Blob, is usually a good idea.</a:t>
            </a:r>
          </a:p>
        </p:txBody>
      </p:sp>
    </p:spTree>
    <p:extLst>
      <p:ext uri="{BB962C8B-B14F-4D97-AF65-F5344CB8AC3E}">
        <p14:creationId xmlns:p14="http://schemas.microsoft.com/office/powerpoint/2010/main" val="37335073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a:t>- The aspect ratio of your voxel also might influence your measurements</a:t>
            </a:r>
          </a:p>
          <a:p>
            <a:pPr marL="171450" indent="-171450">
              <a:buFontTx/>
              <a:buChar char="-"/>
            </a:pPr>
            <a:r>
              <a:rPr lang="en-US" dirty="0"/>
              <a:t>Again this is less of a concern now because the majority of newer scanners produce equant voxel data, </a:t>
            </a:r>
          </a:p>
          <a:p>
            <a:pPr marL="171450" indent="-171450">
              <a:buFontTx/>
              <a:buChar char="-"/>
            </a:pPr>
            <a:r>
              <a:rPr lang="en-US" dirty="0"/>
              <a:t>In this case presented here, the size of the voxel in the Z dimension is about a third of what is in the XY scan plane. </a:t>
            </a:r>
          </a:p>
          <a:p>
            <a:pPr marL="171450" marR="0" lvl="0" indent="-171450" algn="l" defTabSz="914400" rtl="0" eaLnBrk="0" fontAlgn="base" latinLnBrk="0" hangingPunct="0">
              <a:lnSpc>
                <a:spcPct val="100000"/>
              </a:lnSpc>
              <a:spcBef>
                <a:spcPct val="30000"/>
              </a:spcBef>
              <a:spcAft>
                <a:spcPct val="0"/>
              </a:spcAft>
              <a:buClrTx/>
              <a:buSzTx/>
              <a:buFontTx/>
              <a:buChar char="-"/>
              <a:tabLst/>
              <a:defRPr/>
            </a:pPr>
            <a:r>
              <a:rPr lang="en-US" dirty="0"/>
              <a:t>Blob does account for non equant voxels, if present, but it can still lead to anisotropy of </a:t>
            </a:r>
            <a:r>
              <a:rPr lang="en-US" dirty="0" err="1"/>
              <a:t>dectection</a:t>
            </a:r>
            <a:r>
              <a:rPr lang="en-US" dirty="0"/>
              <a:t>, which basically means it may skew your data, especially in regards to finding fabrics or measuring orientations.</a:t>
            </a:r>
          </a:p>
          <a:p>
            <a:pPr marL="171450" indent="-171450">
              <a:buFontTx/>
              <a:buChar char="-"/>
            </a:pPr>
            <a:endParaRPr lang="en-US" dirty="0"/>
          </a:p>
        </p:txBody>
      </p:sp>
    </p:spTree>
    <p:extLst>
      <p:ext uri="{BB962C8B-B14F-4D97-AF65-F5344CB8AC3E}">
        <p14:creationId xmlns:p14="http://schemas.microsoft.com/office/powerpoint/2010/main" val="9226253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a:t>- So, just to show some examples of what you can accomplish with blob</a:t>
            </a:r>
          </a:p>
          <a:p>
            <a:r>
              <a:rPr lang="en-US" dirty="0"/>
              <a:t>- This is a study done in 2008 of a meteorite that was an impact melt sheet from an asteroid</a:t>
            </a:r>
          </a:p>
          <a:p>
            <a:pPr marL="171450" indent="-171450">
              <a:buFontTx/>
              <a:buChar char="-"/>
            </a:pPr>
            <a:r>
              <a:rPr lang="en-US" dirty="0"/>
              <a:t>By extracting measurements of the metal, sulfide, and vesicles, they were able to locate the orientation of the local gravitational field on the asteroid through the orientation of the contacts between metal and sulfide, because as the sulfide </a:t>
            </a:r>
            <a:r>
              <a:rPr lang="en-US" dirty="0" err="1"/>
              <a:t>exsolved</a:t>
            </a:r>
            <a:r>
              <a:rPr lang="en-US" dirty="0"/>
              <a:t> from the metal it floated up locally.</a:t>
            </a:r>
          </a:p>
          <a:p>
            <a:pPr marL="171450" indent="-171450">
              <a:buFontTx/>
              <a:buChar char="-"/>
            </a:pPr>
            <a:r>
              <a:rPr lang="en-US" dirty="0"/>
              <a:t>In addition, the vesicles were found to be elongated with a proffered orientation, indicating that they were still forming while the melt sheet was flowing.</a:t>
            </a:r>
          </a:p>
        </p:txBody>
      </p:sp>
    </p:spTree>
    <p:extLst>
      <p:ext uri="{BB962C8B-B14F-4D97-AF65-F5344CB8AC3E}">
        <p14:creationId xmlns:p14="http://schemas.microsoft.com/office/powerpoint/2010/main" val="30844149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pPr marL="171450" indent="-171450">
              <a:buFontTx/>
              <a:buChar char="-"/>
            </a:pPr>
            <a:r>
              <a:rPr lang="en-US" dirty="0"/>
              <a:t>Another example, this one of another meteorite, was the measurement of chondrules in a carbonaceous chondrite called Murchison</a:t>
            </a:r>
          </a:p>
          <a:p>
            <a:pPr marL="171450" indent="-171450">
              <a:buFontTx/>
              <a:buChar char="-"/>
            </a:pPr>
            <a:r>
              <a:rPr lang="en-US" dirty="0"/>
              <a:t>Because the greyscale values of the chondrules overlapped with the surrounding matrix, automatic segmentation was not possible so we manually segmented the chondrules in </a:t>
            </a:r>
            <a:r>
              <a:rPr lang="en-US" dirty="0" err="1"/>
              <a:t>Avizo</a:t>
            </a:r>
            <a:endParaRPr lang="en-US" dirty="0"/>
          </a:p>
          <a:p>
            <a:pPr marL="171450" indent="-171450">
              <a:buFontTx/>
              <a:buChar char="-"/>
            </a:pPr>
            <a:r>
              <a:rPr lang="en-US" dirty="0"/>
              <a:t>To speed up the manual segmentation, though, we defined each chondrule with only a few orthogonal planes in </a:t>
            </a:r>
            <a:r>
              <a:rPr lang="en-US" dirty="0" err="1"/>
              <a:t>Avizo</a:t>
            </a:r>
            <a:r>
              <a:rPr lang="en-US" dirty="0"/>
              <a:t> and then imported these into Blob</a:t>
            </a:r>
          </a:p>
          <a:p>
            <a:pPr marL="171450" indent="-171450">
              <a:buFontTx/>
              <a:buChar char="-"/>
            </a:pPr>
            <a:r>
              <a:rPr lang="en-US" dirty="0"/>
              <a:t>We then wrote a new functionality into Blob where an ellipsoid is fit to the outer extent of these planes, to approximate the shape and orientation of the chondrule</a:t>
            </a:r>
          </a:p>
          <a:p>
            <a:r>
              <a:rPr lang="en-US" dirty="0"/>
              <a:t>- </a:t>
            </a:r>
          </a:p>
        </p:txBody>
      </p:sp>
    </p:spTree>
    <p:extLst>
      <p:ext uri="{BB962C8B-B14F-4D97-AF65-F5344CB8AC3E}">
        <p14:creationId xmlns:p14="http://schemas.microsoft.com/office/powerpoint/2010/main" val="31457048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a:t>- We then found that the chondrules defined a foliation within the meteorite, implying than they had been deformed on the asteroid parent body</a:t>
            </a:r>
          </a:p>
          <a:p>
            <a:r>
              <a:rPr lang="en-US" dirty="0"/>
              <a:t>- And after cutting an orientated thin section from the sample we could compare this to microstructures in the sample to infer the source of the deformation, which we interpreted to be an impact</a:t>
            </a:r>
          </a:p>
        </p:txBody>
      </p:sp>
    </p:spTree>
    <p:extLst>
      <p:ext uri="{BB962C8B-B14F-4D97-AF65-F5344CB8AC3E}">
        <p14:creationId xmlns:p14="http://schemas.microsoft.com/office/powerpoint/2010/main" val="35917833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pPr marL="171450" indent="-171450">
              <a:buFontTx/>
              <a:buChar char="-"/>
            </a:pPr>
            <a:r>
              <a:rPr lang="en-US" dirty="0"/>
              <a:t>For terrestrial rocks, a unique feature of Blob, and not available in any other program, is the ability to place your CT data in a geographic coordinate frame</a:t>
            </a:r>
          </a:p>
          <a:p>
            <a:pPr marL="171450" indent="-171450">
              <a:buFontTx/>
              <a:buChar char="-"/>
            </a:pPr>
            <a:r>
              <a:rPr lang="en-US" dirty="0"/>
              <a:t>For example, say you collect a metamorphic rock in the field</a:t>
            </a:r>
          </a:p>
          <a:p>
            <a:pPr marL="171450" indent="-171450">
              <a:buFontTx/>
              <a:buChar char="-"/>
            </a:pPr>
            <a:r>
              <a:rPr lang="en-US" dirty="0"/>
              <a:t>For structural geology work it is imperative that you put this in the context of the larger regional geology, and that would be possible by marking the strike and dip measured in the field on the sample, for instance using a staple </a:t>
            </a:r>
          </a:p>
          <a:p>
            <a:pPr marL="171450" indent="-171450">
              <a:buFontTx/>
              <a:buChar char="-"/>
            </a:pPr>
            <a:r>
              <a:rPr lang="en-US" dirty="0"/>
              <a:t>This can then be used in Blob to put each measured grain in your rock into a regional context!</a:t>
            </a:r>
          </a:p>
        </p:txBody>
      </p:sp>
    </p:spTree>
    <p:extLst>
      <p:ext uri="{BB962C8B-B14F-4D97-AF65-F5344CB8AC3E}">
        <p14:creationId xmlns:p14="http://schemas.microsoft.com/office/powerpoint/2010/main" val="18352236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5CAA7A-D67C-716E-B7FA-118D7B41D1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CFE576-D36C-6792-3B01-037DA6C697E6}"/>
              </a:ext>
            </a:extLst>
          </p:cNvPr>
          <p:cNvSpPr>
            <a:spLocks noGrp="1" noRot="1" noChangeAspect="1"/>
          </p:cNvSpPr>
          <p:nvPr>
            <p:ph type="sldImg"/>
          </p:nvPr>
        </p:nvSpPr>
        <p:spPr>
          <a:xfrm>
            <a:off x="1371600" y="1143000"/>
            <a:ext cx="41148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E3F06C47-D22B-C3E5-6608-412217BCB50F}"/>
              </a:ext>
            </a:extLst>
          </p:cNvPr>
          <p:cNvSpPr>
            <a:spLocks noGrp="1"/>
          </p:cNvSpPr>
          <p:nvPr>
            <p:ph type="body" idx="1"/>
          </p:nvPr>
        </p:nvSpPr>
        <p:spPr>
          <a:xfrm>
            <a:off x="685800" y="4400550"/>
            <a:ext cx="5486400" cy="3600450"/>
          </a:xfrm>
          <a:prstGeom prst="rect">
            <a:avLst/>
          </a:prstGeom>
        </p:spPr>
        <p:txBody>
          <a:bodyPr/>
          <a:lstStyle/>
          <a:p>
            <a:endParaRPr lang="en-US" dirty="0"/>
          </a:p>
        </p:txBody>
      </p:sp>
    </p:spTree>
    <p:extLst>
      <p:ext uri="{BB962C8B-B14F-4D97-AF65-F5344CB8AC3E}">
        <p14:creationId xmlns:p14="http://schemas.microsoft.com/office/powerpoint/2010/main" val="1568253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pPr marL="171450" indent="-171450">
              <a:buFontTx/>
              <a:buChar char="-"/>
            </a:pPr>
            <a:r>
              <a:rPr lang="en-US" dirty="0"/>
              <a:t>Unlike for Blob, which measures discrete, individual objects, Quant3D measures fabrics that are more diffuse but still define a foliation or lineation</a:t>
            </a:r>
          </a:p>
          <a:p>
            <a:pPr marL="171450" indent="-171450">
              <a:buFontTx/>
              <a:buChar char="-"/>
            </a:pPr>
            <a:r>
              <a:rPr lang="en-US" dirty="0"/>
              <a:t>And because you don’t have to identify discrete objects, it can be useful in cases where objects are orientated but below the scan data feature resolution</a:t>
            </a:r>
          </a:p>
          <a:p>
            <a:pPr marL="171450" indent="-171450">
              <a:buFontTx/>
              <a:buChar char="-"/>
            </a:pPr>
            <a:endParaRPr lang="en-US" dirty="0"/>
          </a:p>
        </p:txBody>
      </p:sp>
    </p:spTree>
    <p:extLst>
      <p:ext uri="{BB962C8B-B14F-4D97-AF65-F5344CB8AC3E}">
        <p14:creationId xmlns:p14="http://schemas.microsoft.com/office/powerpoint/2010/main" val="299763140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pPr marL="171450" indent="-171450">
              <a:buFontTx/>
              <a:buChar char="-"/>
            </a:pPr>
            <a:r>
              <a:rPr lang="en-US" dirty="0"/>
              <a:t>Originally it was developed to measure fabric orientation in trabecular bone, which is found in the ends of long bones such as femurs</a:t>
            </a:r>
          </a:p>
          <a:p>
            <a:pPr marL="171450" indent="-171450">
              <a:buFontTx/>
              <a:buChar char="-"/>
            </a:pPr>
            <a:r>
              <a:rPr lang="en-US" dirty="0"/>
              <a:t>There are three measurements implemented in Quant that are able to quantify fabrics</a:t>
            </a:r>
          </a:p>
          <a:p>
            <a:pPr marL="171450" indent="-171450">
              <a:buFontTx/>
              <a:buChar char="-"/>
            </a:pPr>
            <a:r>
              <a:rPr lang="en-US" dirty="0"/>
              <a:t>The first two are somewhat related</a:t>
            </a:r>
          </a:p>
          <a:p>
            <a:pPr marL="171450" indent="-171450">
              <a:buFontTx/>
              <a:buChar char="-"/>
            </a:pPr>
            <a:r>
              <a:rPr lang="en-US" dirty="0"/>
              <a:t>For both of these measurements, random points are placed within the material of interest, in this case bone, and lines are drawn out in a variety of orientations, like a star</a:t>
            </a:r>
          </a:p>
          <a:p>
            <a:pPr marL="171450" indent="-171450">
              <a:buFontTx/>
              <a:buChar char="-"/>
            </a:pPr>
            <a:r>
              <a:rPr lang="en-US" dirty="0"/>
              <a:t>The length of each of these lines is recorded, and thus if there is a preferred orientation on the structure within the material, these lines will be longer in that direction</a:t>
            </a:r>
          </a:p>
          <a:p>
            <a:r>
              <a:rPr lang="en-US" sz="1200" kern="1200" dirty="0">
                <a:solidFill>
                  <a:schemeClr val="tx1"/>
                </a:solidFill>
                <a:effectLst/>
                <a:latin typeface="Times New Roman" pitchFamily="18" charset="0"/>
                <a:ea typeface="+mn-ea"/>
                <a:cs typeface="+mn-cs"/>
              </a:rPr>
              <a:t>- The main practical difference between these measures is that the SVD uses cubed lengths, which will tend to amplify differences between major and minor components, increasing the inferred anisotropy (ANI_SOP_TROPY)</a:t>
            </a:r>
            <a:endParaRPr lang="en-US" dirty="0"/>
          </a:p>
          <a:p>
            <a:pPr marL="171450" indent="-171450">
              <a:buFontTx/>
              <a:buChar char="-"/>
            </a:pPr>
            <a:endParaRPr lang="en-US" dirty="0"/>
          </a:p>
          <a:p>
            <a:pPr marL="171450" indent="-171450">
              <a:buFontTx/>
              <a:buChar char="-"/>
            </a:pPr>
            <a:endParaRPr lang="en-US" dirty="0"/>
          </a:p>
        </p:txBody>
      </p:sp>
    </p:spTree>
    <p:extLst>
      <p:ext uri="{BB962C8B-B14F-4D97-AF65-F5344CB8AC3E}">
        <p14:creationId xmlns:p14="http://schemas.microsoft.com/office/powerpoint/2010/main" val="210317574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a:t>- The third measurement is the mean intercept length, which uses lines that traverse the volume and record boundaries between materials</a:t>
            </a:r>
          </a:p>
          <a:p>
            <a:pPr marL="171450" indent="-171450">
              <a:buFontTx/>
              <a:buChar char="-"/>
            </a:pPr>
            <a:r>
              <a:rPr lang="en-US" dirty="0"/>
              <a:t>Unlike for SLD and SVD, it is measuring the lengths of both materials present, and thus is a combined measurement of both materials.</a:t>
            </a:r>
          </a:p>
          <a:p>
            <a:pPr marL="171450" indent="-171450">
              <a:buFontTx/>
              <a:buChar char="-"/>
            </a:pPr>
            <a:r>
              <a:rPr lang="en-US" dirty="0"/>
              <a:t>This means it may be less useful for measuring the fabric of small, isolated phases in rock, like in the schist example we’ll do during our tutorial.</a:t>
            </a:r>
          </a:p>
        </p:txBody>
      </p:sp>
    </p:spTree>
    <p:extLst>
      <p:ext uri="{BB962C8B-B14F-4D97-AF65-F5344CB8AC3E}">
        <p14:creationId xmlns:p14="http://schemas.microsoft.com/office/powerpoint/2010/main" val="15875406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a:t>- So, to summarize, </a:t>
            </a:r>
          </a:p>
          <a:p>
            <a:pPr marL="171450" indent="-171450">
              <a:buFontTx/>
              <a:buChar char="-"/>
            </a:pPr>
            <a:r>
              <a:rPr lang="en-US" dirty="0"/>
              <a:t>The MIL measures both materials and therefore is sensitive to the alignment of multiple elements</a:t>
            </a:r>
          </a:p>
          <a:p>
            <a:pPr marL="171450" indent="-171450">
              <a:buFontTx/>
              <a:buChar char="-"/>
            </a:pPr>
            <a:r>
              <a:rPr lang="en-US" dirty="0"/>
              <a:t>SLD and SVD only measure one material, and the primary difference is that SVD uses cubed length so the anisotropy is enhanced.  </a:t>
            </a:r>
          </a:p>
        </p:txBody>
      </p:sp>
    </p:spTree>
    <p:extLst>
      <p:ext uri="{BB962C8B-B14F-4D97-AF65-F5344CB8AC3E}">
        <p14:creationId xmlns:p14="http://schemas.microsoft.com/office/powerpoint/2010/main" val="95463657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a:t>-So, how does Quant define Anisotropy? </a:t>
            </a:r>
          </a:p>
          <a:p>
            <a:r>
              <a:rPr lang="en-US" dirty="0"/>
              <a:t>- It is based on the eigenvalues of the derived fabric tensor</a:t>
            </a:r>
          </a:p>
          <a:p>
            <a:pPr marL="171450" indent="-171450">
              <a:buFontTx/>
              <a:buChar char="-"/>
            </a:pPr>
            <a:r>
              <a:rPr lang="en-US" dirty="0"/>
              <a:t>And the degree of anisotropy is the ratio of the 1</a:t>
            </a:r>
            <a:r>
              <a:rPr lang="en-US" baseline="30000" dirty="0"/>
              <a:t>st</a:t>
            </a:r>
            <a:r>
              <a:rPr lang="en-US" dirty="0"/>
              <a:t> and 3rd eigenvalues</a:t>
            </a:r>
          </a:p>
          <a:p>
            <a:pPr marL="171450" indent="-171450">
              <a:buFontTx/>
              <a:buChar char="-"/>
            </a:pPr>
            <a:r>
              <a:rPr lang="en-US" dirty="0"/>
              <a:t>Two other shape indices that can be derived are the isotropy index, with is just the inverse, and the elongation index which useful for </a:t>
            </a:r>
            <a:r>
              <a:rPr lang="en-US" dirty="0" err="1"/>
              <a:t>indentifying</a:t>
            </a:r>
            <a:r>
              <a:rPr lang="en-US" dirty="0"/>
              <a:t> </a:t>
            </a:r>
            <a:r>
              <a:rPr lang="en-US" dirty="0" err="1"/>
              <a:t>lineations</a:t>
            </a:r>
            <a:r>
              <a:rPr lang="en-US" dirty="0"/>
              <a:t>.</a:t>
            </a:r>
          </a:p>
          <a:p>
            <a:pPr marL="171450" indent="-171450">
              <a:buFontTx/>
              <a:buChar char="-"/>
            </a:pPr>
            <a:r>
              <a:rPr lang="en-US" dirty="0"/>
              <a:t>Note that since it’s a single fabric tensor (matrix) if there is more than one spatial fabric within the data, it can oversimplify the results, leading to somewhat wrong interpretations.</a:t>
            </a:r>
          </a:p>
          <a:p>
            <a:endParaRPr lang="en-US" dirty="0"/>
          </a:p>
        </p:txBody>
      </p:sp>
    </p:spTree>
    <p:extLst>
      <p:ext uri="{BB962C8B-B14F-4D97-AF65-F5344CB8AC3E}">
        <p14:creationId xmlns:p14="http://schemas.microsoft.com/office/powerpoint/2010/main" val="160073097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pPr marL="171450" indent="-171450">
              <a:buFontTx/>
              <a:buChar char="-"/>
            </a:pPr>
            <a:r>
              <a:rPr lang="en-US" dirty="0"/>
              <a:t>So, taking a look at an example, these samples represent a gradually more deformed unit from an undeformed granite to a strongly foliated </a:t>
            </a:r>
            <a:r>
              <a:rPr lang="en-US" dirty="0" err="1"/>
              <a:t>mylonite</a:t>
            </a:r>
            <a:endParaRPr lang="en-US" dirty="0"/>
          </a:p>
          <a:p>
            <a:pPr marL="171450" indent="-171450">
              <a:buFontTx/>
              <a:buChar char="-"/>
            </a:pPr>
            <a:r>
              <a:rPr lang="en-US" dirty="0"/>
              <a:t>Within the XCT data we can see quartz, feldspars, and micas as various grayscales</a:t>
            </a:r>
          </a:p>
        </p:txBody>
      </p:sp>
    </p:spTree>
    <p:extLst>
      <p:ext uri="{BB962C8B-B14F-4D97-AF65-F5344CB8AC3E}">
        <p14:creationId xmlns:p14="http://schemas.microsoft.com/office/powerpoint/2010/main" val="427863231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pPr marL="171450" indent="-171450">
              <a:buFontTx/>
              <a:buChar char="-"/>
            </a:pPr>
            <a:r>
              <a:rPr lang="en-US" dirty="0"/>
              <a:t>With quant we segment four phases which are shown here in black, white, dark gray, and light grey.</a:t>
            </a:r>
          </a:p>
          <a:p>
            <a:pPr marL="171450" indent="-171450">
              <a:buFontTx/>
              <a:buChar char="-"/>
            </a:pPr>
            <a:r>
              <a:rPr lang="en-US" dirty="0"/>
              <a:t>And use SVD to measure the preferred orientation of each of these phases.  </a:t>
            </a:r>
          </a:p>
          <a:p>
            <a:pPr marL="171450" indent="-171450">
              <a:buFontTx/>
              <a:buChar char="-"/>
            </a:pPr>
            <a:r>
              <a:rPr lang="en-US" dirty="0"/>
              <a:t>In this case white is </a:t>
            </a:r>
            <a:r>
              <a:rPr lang="en-US" dirty="0">
                <a:solidFill>
                  <a:schemeClr val="accent2"/>
                </a:solidFill>
              </a:rPr>
              <a:t>biotit</a:t>
            </a:r>
            <a:r>
              <a:rPr lang="en-US" dirty="0"/>
              <a:t>e, and so the SVD is measuring the orientation of that phase, but we could select one of the other phases as well.</a:t>
            </a:r>
          </a:p>
        </p:txBody>
      </p:sp>
    </p:spTree>
    <p:extLst>
      <p:ext uri="{BB962C8B-B14F-4D97-AF65-F5344CB8AC3E}">
        <p14:creationId xmlns:p14="http://schemas.microsoft.com/office/powerpoint/2010/main" val="110734303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a:t>- And here are rose diagrams of phase fabrics within two samples, C2-1 on top and C2-12 on the bottom</a:t>
            </a:r>
          </a:p>
          <a:p>
            <a:pPr marL="171450" indent="-171450">
              <a:buFontTx/>
              <a:buChar char="-"/>
            </a:pPr>
            <a:r>
              <a:rPr lang="en-US" dirty="0"/>
              <a:t>Both sets of show orientation of biotite on the left and orthoclase + muscovite on the right</a:t>
            </a:r>
          </a:p>
          <a:p>
            <a:pPr marL="171450" indent="-171450">
              <a:buFontTx/>
              <a:buChar char="-"/>
            </a:pPr>
            <a:r>
              <a:rPr lang="en-US" dirty="0"/>
              <a:t>And it is apparent that both have similar fabric strengths for biotite but the orthoclase and muscovite is more foliated in the C2-12 sample</a:t>
            </a:r>
          </a:p>
          <a:p>
            <a:endParaRPr lang="en-US" dirty="0"/>
          </a:p>
        </p:txBody>
      </p:sp>
    </p:spTree>
    <p:extLst>
      <p:ext uri="{BB962C8B-B14F-4D97-AF65-F5344CB8AC3E}">
        <p14:creationId xmlns:p14="http://schemas.microsoft.com/office/powerpoint/2010/main" val="339851299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pPr marL="171450" indent="-171450">
              <a:buFontTx/>
              <a:buChar char="-"/>
            </a:pPr>
            <a:r>
              <a:rPr lang="en-US" dirty="0"/>
              <a:t>Another example which we touched on briefly in our first lecture is the foliated rhyolite from the Henry mountains</a:t>
            </a:r>
          </a:p>
          <a:p>
            <a:pPr marL="171450" indent="-171450">
              <a:buFontTx/>
              <a:buChar char="-"/>
            </a:pPr>
            <a:r>
              <a:rPr lang="en-US" dirty="0"/>
              <a:t>Here quant was used to examine the orientations of amphibole, which is the intermediate grayscale phase in the CT data, and oxides which are the brightest grains</a:t>
            </a:r>
          </a:p>
          <a:p>
            <a:pPr marL="171450" indent="-171450">
              <a:buFontTx/>
              <a:buChar char="-"/>
            </a:pPr>
            <a:r>
              <a:rPr lang="en-US" dirty="0"/>
              <a:t>The amphibole phenocrysts show a preferred orientation, most likely caused by their mechanical rotation during flow and emplacement of the rhyolite</a:t>
            </a:r>
          </a:p>
          <a:p>
            <a:pPr marL="171450" indent="-171450">
              <a:buFontTx/>
              <a:buChar char="-"/>
            </a:pPr>
            <a:r>
              <a:rPr lang="en-US" dirty="0"/>
              <a:t>Here the red primary eigenvector is in the center of a spread of amphibole orientations, which is expected.</a:t>
            </a:r>
          </a:p>
        </p:txBody>
      </p:sp>
    </p:spTree>
    <p:extLst>
      <p:ext uri="{BB962C8B-B14F-4D97-AF65-F5344CB8AC3E}">
        <p14:creationId xmlns:p14="http://schemas.microsoft.com/office/powerpoint/2010/main" val="168506272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pPr marL="171450" indent="-171450">
              <a:buFontTx/>
              <a:buChar char="-"/>
            </a:pPr>
            <a:r>
              <a:rPr lang="en-US" dirty="0"/>
              <a:t>In contrast the oxides, which are </a:t>
            </a:r>
            <a:r>
              <a:rPr lang="en-US" dirty="0" err="1"/>
              <a:t>magnetites</a:t>
            </a:r>
            <a:r>
              <a:rPr lang="en-US" dirty="0"/>
              <a:t>, do not appear to be physically aligned, but when plotting the dominant </a:t>
            </a:r>
            <a:r>
              <a:rPr lang="en-US" dirty="0" err="1"/>
              <a:t>orientattions</a:t>
            </a:r>
            <a:r>
              <a:rPr lang="en-US" dirty="0"/>
              <a:t> of both the amphibole and magnetite, their axes are all clustered together, indicating that the fabric strength of the </a:t>
            </a:r>
            <a:r>
              <a:rPr lang="en-US" dirty="0" err="1"/>
              <a:t>magnetites</a:t>
            </a:r>
            <a:r>
              <a:rPr lang="en-US" dirty="0"/>
              <a:t> is just much weaker</a:t>
            </a:r>
          </a:p>
          <a:p>
            <a:pPr marL="171450" indent="-171450">
              <a:buFontTx/>
              <a:buChar char="-"/>
            </a:pPr>
            <a:r>
              <a:rPr lang="en-US" dirty="0"/>
              <a:t>This is </a:t>
            </a:r>
            <a:r>
              <a:rPr lang="en-US" dirty="0" err="1"/>
              <a:t>confimed</a:t>
            </a:r>
            <a:r>
              <a:rPr lang="en-US" dirty="0"/>
              <a:t> by AMS data, which can query the orientation of magnetite by measuring the strength and orientation of an induced magnetic field on the sample.</a:t>
            </a:r>
          </a:p>
          <a:p>
            <a:pPr marL="171450" indent="-171450">
              <a:buFontTx/>
              <a:buChar char="-"/>
            </a:pPr>
            <a:endParaRPr lang="en-US" dirty="0"/>
          </a:p>
          <a:p>
            <a:pPr marL="171450" indent="-171450">
              <a:buFontTx/>
              <a:buChar char="-"/>
            </a:pPr>
            <a:endParaRPr lang="en-US" dirty="0"/>
          </a:p>
        </p:txBody>
      </p:sp>
    </p:spTree>
    <p:extLst>
      <p:ext uri="{BB962C8B-B14F-4D97-AF65-F5344CB8AC3E}">
        <p14:creationId xmlns:p14="http://schemas.microsoft.com/office/powerpoint/2010/main" val="222638700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pPr marL="171450" indent="-171450">
              <a:buFontTx/>
              <a:buChar char="-"/>
            </a:pPr>
            <a:r>
              <a:rPr lang="en-US" dirty="0"/>
              <a:t>But, not all cases were as good as the previous example, due to some cores incorporating xenoliths or having filled fractures.</a:t>
            </a:r>
          </a:p>
          <a:p>
            <a:pPr marL="171450" indent="-171450">
              <a:buFontTx/>
              <a:buChar char="-"/>
            </a:pPr>
            <a:endParaRPr lang="en-US" dirty="0"/>
          </a:p>
        </p:txBody>
      </p:sp>
    </p:spTree>
    <p:extLst>
      <p:ext uri="{BB962C8B-B14F-4D97-AF65-F5344CB8AC3E}">
        <p14:creationId xmlns:p14="http://schemas.microsoft.com/office/powerpoint/2010/main" val="166907128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pPr marL="171450" indent="-171450">
              <a:buFontTx/>
              <a:buChar char="-"/>
            </a:pPr>
            <a:r>
              <a:rPr lang="en-US" dirty="0"/>
              <a:t>Another study used quant to examine the orientation of phenocrysts and vesicles in a pumice from Mexico, and found that they were all strongly co-aligned.</a:t>
            </a:r>
          </a:p>
          <a:p>
            <a:pPr marL="171450" indent="-171450">
              <a:buFontTx/>
              <a:buChar char="-"/>
            </a:pPr>
            <a:endParaRPr lang="en-US" dirty="0"/>
          </a:p>
        </p:txBody>
      </p:sp>
    </p:spTree>
    <p:extLst>
      <p:ext uri="{BB962C8B-B14F-4D97-AF65-F5344CB8AC3E}">
        <p14:creationId xmlns:p14="http://schemas.microsoft.com/office/powerpoint/2010/main" val="11382449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61500A51-6C40-4A78-B676-772309AC8573}" type="slidenum">
              <a:rPr lang="en-US" altLang="en-US" sz="1200"/>
              <a:pPr/>
              <a:t>41</a:t>
            </a:fld>
            <a:endParaRPr lang="en-US" altLang="en-US" sz="1200"/>
          </a:p>
        </p:txBody>
      </p:sp>
      <p:sp>
        <p:nvSpPr>
          <p:cNvPr id="1843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eaLnBrk="1" hangingPunct="1">
              <a:spcBef>
                <a:spcPct val="0"/>
              </a:spcBef>
              <a:buFontTx/>
              <a:buChar char="-"/>
            </a:pPr>
            <a:r>
              <a:rPr lang="en-US" altLang="en-US" dirty="0"/>
              <a:t>And our final example, going back to trabecular bone for which Quant was originally developed, this illustrates the different trabecular fabrics in heel bones of Humans, on the far left, a chimp in the center, gorilla on the right.  </a:t>
            </a:r>
          </a:p>
          <a:p>
            <a:pPr marL="171450" indent="-171450" eaLnBrk="1" hangingPunct="1">
              <a:spcBef>
                <a:spcPct val="0"/>
              </a:spcBef>
              <a:buFontTx/>
              <a:buChar char="-"/>
            </a:pPr>
            <a:r>
              <a:rPr lang="en-US" altLang="en-US" dirty="0"/>
              <a:t>The large anisotropy in human heel trabeculae is due to their strongly bipedal locomotion, compared to chimps and gorillas</a:t>
            </a:r>
          </a:p>
          <a:p>
            <a:pPr marL="171450" indent="-171450" eaLnBrk="1" hangingPunct="1">
              <a:spcBef>
                <a:spcPct val="0"/>
              </a:spcBef>
              <a:buFontTx/>
              <a:buChar char="-"/>
            </a:pPr>
            <a:r>
              <a:rPr lang="en-US" altLang="en-US" dirty="0"/>
              <a:t>This last case, while hard to see, is an excellent example of when the eigenvalues of a single fabric tensor (red in image on top) can overlook the fact that there are two dominant fabrics in the sample – the eigenvectors in this case do not provide the full picture of the fabric present.</a:t>
            </a:r>
          </a:p>
        </p:txBody>
      </p:sp>
    </p:spTree>
    <p:extLst>
      <p:ext uri="{BB962C8B-B14F-4D97-AF65-F5344CB8AC3E}">
        <p14:creationId xmlns:p14="http://schemas.microsoft.com/office/powerpoint/2010/main" val="22448450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3079" name="Rectangle 7"/>
          <p:cNvSpPr>
            <a:spLocks noGrp="1" noChangeArrowheads="1"/>
          </p:cNvSpPr>
          <p:nvPr>
            <p:ph type="ctrTitle" sz="quarter"/>
          </p:nvPr>
        </p:nvSpPr>
        <p:spPr>
          <a:xfrm>
            <a:off x="685800" y="1447800"/>
            <a:ext cx="7772400" cy="1143000"/>
          </a:xfrm>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080" name="Rectangle 8"/>
          <p:cNvSpPr>
            <a:spLocks noGrp="1" noChangeArrowheads="1"/>
          </p:cNvSpPr>
          <p:nvPr>
            <p:ph type="subTitle" sz="quarter" idx="1"/>
          </p:nvPr>
        </p:nvSpPr>
        <p:spPr>
          <a:xfrm>
            <a:off x="1371600" y="3733800"/>
            <a:ext cx="6400800" cy="1752600"/>
          </a:xfrm>
        </p:spPr>
        <p:txBody>
          <a:bodyPr/>
          <a:lstStyle>
            <a:lvl1pPr marL="0" indent="0" algn="ctr">
              <a:buFontTx/>
              <a:buNone/>
              <a:defRPr>
                <a:latin typeface="Arial" panose="020B0604020202020204" pitchFamily="34" charset="0"/>
                <a:cs typeface="Arial" panose="020B0604020202020204" pitchFamily="34" charset="0"/>
              </a:defRPr>
            </a:lvl1pPr>
          </a:lstStyle>
          <a:p>
            <a:r>
              <a:rPr lang="en-US"/>
              <a:t>Click to edit Master subtitle style</a:t>
            </a:r>
            <a:endParaRPr lang="en-US" dirty="0"/>
          </a:p>
        </p:txBody>
      </p:sp>
      <p:sp>
        <p:nvSpPr>
          <p:cNvPr id="5" name="Rectangle 9"/>
          <p:cNvSpPr>
            <a:spLocks noGrp="1" noChangeArrowheads="1"/>
          </p:cNvSpPr>
          <p:nvPr>
            <p:ph type="dt" sz="quarter" idx="10"/>
          </p:nvPr>
        </p:nvSpPr>
        <p:spPr/>
        <p:txBody>
          <a:bodyPr/>
          <a:lstStyle>
            <a:lvl1pPr>
              <a:defRPr/>
            </a:lvl1pPr>
          </a:lstStyle>
          <a:p>
            <a:pPr>
              <a:defRPr/>
            </a:pPr>
            <a:endParaRPr lang="en-US"/>
          </a:p>
        </p:txBody>
      </p:sp>
      <p:sp>
        <p:nvSpPr>
          <p:cNvPr id="6" name="Rectangle 10"/>
          <p:cNvSpPr>
            <a:spLocks noGrp="1" noChangeArrowheads="1"/>
          </p:cNvSpPr>
          <p:nvPr>
            <p:ph type="ftr" sz="quarter" idx="11"/>
          </p:nvPr>
        </p:nvSpPr>
        <p:spPr/>
        <p:txBody>
          <a:bodyPr/>
          <a:lstStyle>
            <a:lvl1pPr>
              <a:defRPr/>
            </a:lvl1pPr>
          </a:lstStyle>
          <a:p>
            <a:pPr>
              <a:defRPr/>
            </a:pPr>
            <a:endParaRPr lang="en-US"/>
          </a:p>
        </p:txBody>
      </p:sp>
      <p:sp>
        <p:nvSpPr>
          <p:cNvPr id="7" name="Rectangle 11"/>
          <p:cNvSpPr>
            <a:spLocks noGrp="1" noChangeArrowheads="1"/>
          </p:cNvSpPr>
          <p:nvPr>
            <p:ph type="sldNum" sz="quarter" idx="12"/>
          </p:nvPr>
        </p:nvSpPr>
        <p:spPr/>
        <p:txBody>
          <a:bodyPr/>
          <a:lstStyle>
            <a:lvl1pPr>
              <a:defRPr/>
            </a:lvl1pPr>
          </a:lstStyle>
          <a:p>
            <a:pPr>
              <a:defRPr/>
            </a:pPr>
            <a:fld id="{6879FF3D-DACE-4B59-90D4-F0C0D65C0445}" type="slidenum">
              <a:rPr lang="en-US" smtClean="0"/>
              <a:pPr>
                <a:defRPr/>
              </a:pPr>
              <a:t>‹#›</a:t>
            </a:fld>
            <a:endParaRPr lang="en-US"/>
          </a:p>
        </p:txBody>
      </p:sp>
    </p:spTree>
    <p:extLst>
      <p:ext uri="{BB962C8B-B14F-4D97-AF65-F5344CB8AC3E}">
        <p14:creationId xmlns:p14="http://schemas.microsoft.com/office/powerpoint/2010/main" val="12341389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p:cNvSpPr>
            <a:spLocks noGrp="1" noChangeArrowheads="1"/>
          </p:cNvSpPr>
          <p:nvPr>
            <p:ph type="dt" sz="half" idx="10"/>
          </p:nvPr>
        </p:nvSpPr>
        <p:spPr>
          <a:ln/>
        </p:spPr>
        <p:txBody>
          <a:bodyPr/>
          <a:lstStyle>
            <a:lvl1pPr>
              <a:defRPr/>
            </a:lvl1pPr>
          </a:lstStyle>
          <a:p>
            <a:pPr>
              <a:defRPr/>
            </a:pPr>
            <a:endParaRPr lang="en-US"/>
          </a:p>
        </p:txBody>
      </p:sp>
      <p:sp>
        <p:nvSpPr>
          <p:cNvPr id="5" name="Rectangle 10"/>
          <p:cNvSpPr>
            <a:spLocks noGrp="1" noChangeArrowheads="1"/>
          </p:cNvSpPr>
          <p:nvPr>
            <p:ph type="ftr" sz="quarter" idx="11"/>
          </p:nvPr>
        </p:nvSpPr>
        <p:spPr>
          <a:ln/>
        </p:spPr>
        <p:txBody>
          <a:bodyPr/>
          <a:lstStyle>
            <a:lvl1pPr>
              <a:defRPr/>
            </a:lvl1pPr>
          </a:lstStyle>
          <a:p>
            <a:pPr>
              <a:defRPr/>
            </a:pPr>
            <a:endParaRPr lang="en-US"/>
          </a:p>
        </p:txBody>
      </p:sp>
      <p:sp>
        <p:nvSpPr>
          <p:cNvPr id="6" name="Rectangle 11"/>
          <p:cNvSpPr>
            <a:spLocks noGrp="1" noChangeArrowheads="1"/>
          </p:cNvSpPr>
          <p:nvPr>
            <p:ph type="sldNum" sz="quarter" idx="12"/>
          </p:nvPr>
        </p:nvSpPr>
        <p:spPr>
          <a:ln/>
        </p:spPr>
        <p:txBody>
          <a:bodyPr/>
          <a:lstStyle>
            <a:lvl1pPr>
              <a:defRPr/>
            </a:lvl1pPr>
          </a:lstStyle>
          <a:p>
            <a:pPr>
              <a:defRPr/>
            </a:pPr>
            <a:fld id="{EA9776CB-0B95-460F-8958-2F5436AEF5D4}" type="slidenum">
              <a:rPr lang="en-US" smtClean="0"/>
              <a:pPr>
                <a:defRPr/>
              </a:pPr>
              <a:t>‹#›</a:t>
            </a:fld>
            <a:endParaRPr lang="en-US"/>
          </a:p>
        </p:txBody>
      </p:sp>
    </p:spTree>
    <p:extLst>
      <p:ext uri="{BB962C8B-B14F-4D97-AF65-F5344CB8AC3E}">
        <p14:creationId xmlns:p14="http://schemas.microsoft.com/office/powerpoint/2010/main" val="29772283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9"/>
          <p:cNvSpPr>
            <a:spLocks noGrp="1" noChangeArrowheads="1"/>
          </p:cNvSpPr>
          <p:nvPr>
            <p:ph type="dt" sz="half" idx="10"/>
          </p:nvPr>
        </p:nvSpPr>
        <p:spPr>
          <a:ln/>
        </p:spPr>
        <p:txBody>
          <a:bodyPr/>
          <a:lstStyle>
            <a:lvl1pPr>
              <a:defRPr/>
            </a:lvl1pPr>
          </a:lstStyle>
          <a:p>
            <a:pPr>
              <a:defRPr/>
            </a:pPr>
            <a:endParaRPr lang="en-US"/>
          </a:p>
        </p:txBody>
      </p:sp>
      <p:sp>
        <p:nvSpPr>
          <p:cNvPr id="5" name="Rectangle 10"/>
          <p:cNvSpPr>
            <a:spLocks noGrp="1" noChangeArrowheads="1"/>
          </p:cNvSpPr>
          <p:nvPr>
            <p:ph type="ftr" sz="quarter" idx="11"/>
          </p:nvPr>
        </p:nvSpPr>
        <p:spPr>
          <a:ln/>
        </p:spPr>
        <p:txBody>
          <a:bodyPr/>
          <a:lstStyle>
            <a:lvl1pPr>
              <a:defRPr/>
            </a:lvl1pPr>
          </a:lstStyle>
          <a:p>
            <a:pPr>
              <a:defRPr/>
            </a:pPr>
            <a:endParaRPr lang="en-US"/>
          </a:p>
        </p:txBody>
      </p:sp>
      <p:sp>
        <p:nvSpPr>
          <p:cNvPr id="6" name="Rectangle 11"/>
          <p:cNvSpPr>
            <a:spLocks noGrp="1" noChangeArrowheads="1"/>
          </p:cNvSpPr>
          <p:nvPr>
            <p:ph type="sldNum" sz="quarter" idx="12"/>
          </p:nvPr>
        </p:nvSpPr>
        <p:spPr>
          <a:ln/>
        </p:spPr>
        <p:txBody>
          <a:bodyPr/>
          <a:lstStyle>
            <a:lvl1pPr>
              <a:defRPr/>
            </a:lvl1pPr>
          </a:lstStyle>
          <a:p>
            <a:pPr>
              <a:defRPr/>
            </a:pPr>
            <a:fld id="{F2B069B8-BFB3-46E2-9505-DDB88D82D53D}" type="slidenum">
              <a:rPr lang="en-US" smtClean="0"/>
              <a:pPr>
                <a:defRPr/>
              </a:pPr>
              <a:t>‹#›</a:t>
            </a:fld>
            <a:endParaRPr lang="en-US"/>
          </a:p>
        </p:txBody>
      </p:sp>
    </p:spTree>
    <p:extLst>
      <p:ext uri="{BB962C8B-B14F-4D97-AF65-F5344CB8AC3E}">
        <p14:creationId xmlns:p14="http://schemas.microsoft.com/office/powerpoint/2010/main" val="37292231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20574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20574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9"/>
          <p:cNvSpPr>
            <a:spLocks noGrp="1" noChangeArrowheads="1"/>
          </p:cNvSpPr>
          <p:nvPr>
            <p:ph type="dt" sz="half" idx="10"/>
          </p:nvPr>
        </p:nvSpPr>
        <p:spPr>
          <a:ln/>
        </p:spPr>
        <p:txBody>
          <a:bodyPr/>
          <a:lstStyle>
            <a:lvl1pPr>
              <a:defRPr/>
            </a:lvl1pPr>
          </a:lstStyle>
          <a:p>
            <a:pPr>
              <a:defRPr/>
            </a:pPr>
            <a:endParaRPr lang="en-US"/>
          </a:p>
        </p:txBody>
      </p:sp>
      <p:sp>
        <p:nvSpPr>
          <p:cNvPr id="6" name="Rectangle 10"/>
          <p:cNvSpPr>
            <a:spLocks noGrp="1" noChangeArrowheads="1"/>
          </p:cNvSpPr>
          <p:nvPr>
            <p:ph type="ftr" sz="quarter" idx="11"/>
          </p:nvPr>
        </p:nvSpPr>
        <p:spPr>
          <a:ln/>
        </p:spPr>
        <p:txBody>
          <a:bodyPr/>
          <a:lstStyle>
            <a:lvl1pPr>
              <a:defRPr/>
            </a:lvl1pPr>
          </a:lstStyle>
          <a:p>
            <a:pPr>
              <a:defRPr/>
            </a:pPr>
            <a:endParaRPr lang="en-US"/>
          </a:p>
        </p:txBody>
      </p:sp>
      <p:sp>
        <p:nvSpPr>
          <p:cNvPr id="7" name="Rectangle 11"/>
          <p:cNvSpPr>
            <a:spLocks noGrp="1" noChangeArrowheads="1"/>
          </p:cNvSpPr>
          <p:nvPr>
            <p:ph type="sldNum" sz="quarter" idx="12"/>
          </p:nvPr>
        </p:nvSpPr>
        <p:spPr>
          <a:ln/>
        </p:spPr>
        <p:txBody>
          <a:bodyPr/>
          <a:lstStyle>
            <a:lvl1pPr>
              <a:defRPr/>
            </a:lvl1pPr>
          </a:lstStyle>
          <a:p>
            <a:pPr>
              <a:defRPr/>
            </a:pPr>
            <a:fld id="{6EC9D76D-FC9A-4CC4-A81D-A3F34393CF32}" type="slidenum">
              <a:rPr lang="en-US" smtClean="0"/>
              <a:pPr>
                <a:defRPr/>
              </a:pPr>
              <a:t>‹#›</a:t>
            </a:fld>
            <a:endParaRPr lang="en-US"/>
          </a:p>
        </p:txBody>
      </p:sp>
    </p:spTree>
    <p:extLst>
      <p:ext uri="{BB962C8B-B14F-4D97-AF65-F5344CB8AC3E}">
        <p14:creationId xmlns:p14="http://schemas.microsoft.com/office/powerpoint/2010/main" val="22512166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9"/>
          <p:cNvSpPr>
            <a:spLocks noGrp="1" noChangeArrowheads="1"/>
          </p:cNvSpPr>
          <p:nvPr>
            <p:ph type="dt" sz="half" idx="10"/>
          </p:nvPr>
        </p:nvSpPr>
        <p:spPr>
          <a:ln/>
        </p:spPr>
        <p:txBody>
          <a:bodyPr/>
          <a:lstStyle>
            <a:lvl1pPr>
              <a:defRPr/>
            </a:lvl1pPr>
          </a:lstStyle>
          <a:p>
            <a:pPr>
              <a:defRPr/>
            </a:pPr>
            <a:endParaRPr lang="en-US"/>
          </a:p>
        </p:txBody>
      </p:sp>
      <p:sp>
        <p:nvSpPr>
          <p:cNvPr id="8" name="Rectangle 10"/>
          <p:cNvSpPr>
            <a:spLocks noGrp="1" noChangeArrowheads="1"/>
          </p:cNvSpPr>
          <p:nvPr>
            <p:ph type="ftr" sz="quarter" idx="11"/>
          </p:nvPr>
        </p:nvSpPr>
        <p:spPr>
          <a:ln/>
        </p:spPr>
        <p:txBody>
          <a:bodyPr/>
          <a:lstStyle>
            <a:lvl1pPr>
              <a:defRPr/>
            </a:lvl1pPr>
          </a:lstStyle>
          <a:p>
            <a:pPr>
              <a:defRPr/>
            </a:pPr>
            <a:endParaRPr lang="en-US"/>
          </a:p>
        </p:txBody>
      </p:sp>
      <p:sp>
        <p:nvSpPr>
          <p:cNvPr id="9" name="Rectangle 11"/>
          <p:cNvSpPr>
            <a:spLocks noGrp="1" noChangeArrowheads="1"/>
          </p:cNvSpPr>
          <p:nvPr>
            <p:ph type="sldNum" sz="quarter" idx="12"/>
          </p:nvPr>
        </p:nvSpPr>
        <p:spPr>
          <a:ln/>
        </p:spPr>
        <p:txBody>
          <a:bodyPr/>
          <a:lstStyle>
            <a:lvl1pPr>
              <a:defRPr/>
            </a:lvl1pPr>
          </a:lstStyle>
          <a:p>
            <a:pPr>
              <a:defRPr/>
            </a:pPr>
            <a:fld id="{42652D67-CA02-47F9-AE9B-3A7D0D4616B1}" type="slidenum">
              <a:rPr lang="en-US" smtClean="0"/>
              <a:pPr>
                <a:defRPr/>
              </a:pPr>
              <a:t>‹#›</a:t>
            </a:fld>
            <a:endParaRPr lang="en-US"/>
          </a:p>
        </p:txBody>
      </p:sp>
    </p:spTree>
    <p:extLst>
      <p:ext uri="{BB962C8B-B14F-4D97-AF65-F5344CB8AC3E}">
        <p14:creationId xmlns:p14="http://schemas.microsoft.com/office/powerpoint/2010/main" val="2248689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9"/>
          <p:cNvSpPr>
            <a:spLocks noGrp="1" noChangeArrowheads="1"/>
          </p:cNvSpPr>
          <p:nvPr>
            <p:ph type="dt" sz="half" idx="10"/>
          </p:nvPr>
        </p:nvSpPr>
        <p:spPr>
          <a:ln/>
        </p:spPr>
        <p:txBody>
          <a:bodyPr/>
          <a:lstStyle>
            <a:lvl1pPr>
              <a:defRPr/>
            </a:lvl1pPr>
          </a:lstStyle>
          <a:p>
            <a:pPr>
              <a:defRPr/>
            </a:pPr>
            <a:endParaRPr lang="en-US"/>
          </a:p>
        </p:txBody>
      </p:sp>
      <p:sp>
        <p:nvSpPr>
          <p:cNvPr id="4" name="Rectangle 10"/>
          <p:cNvSpPr>
            <a:spLocks noGrp="1" noChangeArrowheads="1"/>
          </p:cNvSpPr>
          <p:nvPr>
            <p:ph type="ftr" sz="quarter" idx="11"/>
          </p:nvPr>
        </p:nvSpPr>
        <p:spPr>
          <a:ln/>
        </p:spPr>
        <p:txBody>
          <a:bodyPr/>
          <a:lstStyle>
            <a:lvl1pPr>
              <a:defRPr/>
            </a:lvl1pPr>
          </a:lstStyle>
          <a:p>
            <a:pPr>
              <a:defRPr/>
            </a:pPr>
            <a:endParaRPr lang="en-US"/>
          </a:p>
        </p:txBody>
      </p:sp>
      <p:sp>
        <p:nvSpPr>
          <p:cNvPr id="5" name="Rectangle 11"/>
          <p:cNvSpPr>
            <a:spLocks noGrp="1" noChangeArrowheads="1"/>
          </p:cNvSpPr>
          <p:nvPr>
            <p:ph type="sldNum" sz="quarter" idx="12"/>
          </p:nvPr>
        </p:nvSpPr>
        <p:spPr>
          <a:ln/>
        </p:spPr>
        <p:txBody>
          <a:bodyPr/>
          <a:lstStyle>
            <a:lvl1pPr>
              <a:defRPr/>
            </a:lvl1pPr>
          </a:lstStyle>
          <a:p>
            <a:pPr>
              <a:defRPr/>
            </a:pPr>
            <a:fld id="{AC5E7BD0-09C2-4B79-BDDB-F8DD5B76400D}" type="slidenum">
              <a:rPr lang="en-US" smtClean="0"/>
              <a:pPr>
                <a:defRPr/>
              </a:pPr>
              <a:t>‹#›</a:t>
            </a:fld>
            <a:endParaRPr lang="en-US"/>
          </a:p>
        </p:txBody>
      </p:sp>
    </p:spTree>
    <p:extLst>
      <p:ext uri="{BB962C8B-B14F-4D97-AF65-F5344CB8AC3E}">
        <p14:creationId xmlns:p14="http://schemas.microsoft.com/office/powerpoint/2010/main" val="21273659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dt" sz="half" idx="10"/>
          </p:nvPr>
        </p:nvSpPr>
        <p:spPr>
          <a:ln/>
        </p:spPr>
        <p:txBody>
          <a:bodyPr/>
          <a:lstStyle>
            <a:lvl1pPr>
              <a:defRPr/>
            </a:lvl1pPr>
          </a:lstStyle>
          <a:p>
            <a:pPr>
              <a:defRPr/>
            </a:pPr>
            <a:endParaRPr lang="en-US"/>
          </a:p>
        </p:txBody>
      </p:sp>
      <p:sp>
        <p:nvSpPr>
          <p:cNvPr id="3" name="Rectangle 10"/>
          <p:cNvSpPr>
            <a:spLocks noGrp="1" noChangeArrowheads="1"/>
          </p:cNvSpPr>
          <p:nvPr>
            <p:ph type="ftr" sz="quarter" idx="11"/>
          </p:nvPr>
        </p:nvSpPr>
        <p:spPr>
          <a:ln/>
        </p:spPr>
        <p:txBody>
          <a:bodyPr/>
          <a:lstStyle>
            <a:lvl1pPr>
              <a:defRPr/>
            </a:lvl1pPr>
          </a:lstStyle>
          <a:p>
            <a:pPr>
              <a:defRPr/>
            </a:pPr>
            <a:endParaRPr lang="en-US"/>
          </a:p>
        </p:txBody>
      </p:sp>
      <p:sp>
        <p:nvSpPr>
          <p:cNvPr id="4" name="Rectangle 11"/>
          <p:cNvSpPr>
            <a:spLocks noGrp="1" noChangeArrowheads="1"/>
          </p:cNvSpPr>
          <p:nvPr>
            <p:ph type="sldNum" sz="quarter" idx="12"/>
          </p:nvPr>
        </p:nvSpPr>
        <p:spPr>
          <a:ln/>
        </p:spPr>
        <p:txBody>
          <a:bodyPr/>
          <a:lstStyle>
            <a:lvl1pPr>
              <a:defRPr/>
            </a:lvl1pPr>
          </a:lstStyle>
          <a:p>
            <a:pPr>
              <a:defRPr/>
            </a:pPr>
            <a:fld id="{4CC4E556-B0CC-4763-9A14-BC55B96D610F}" type="slidenum">
              <a:rPr lang="en-US" smtClean="0"/>
              <a:pPr>
                <a:defRPr/>
              </a:pPr>
              <a:t>‹#›</a:t>
            </a:fld>
            <a:endParaRPr lang="en-US"/>
          </a:p>
        </p:txBody>
      </p:sp>
    </p:spTree>
    <p:extLst>
      <p:ext uri="{BB962C8B-B14F-4D97-AF65-F5344CB8AC3E}">
        <p14:creationId xmlns:p14="http://schemas.microsoft.com/office/powerpoint/2010/main" val="10932400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9"/>
          <p:cNvSpPr>
            <a:spLocks noGrp="1" noChangeArrowheads="1"/>
          </p:cNvSpPr>
          <p:nvPr>
            <p:ph type="dt" sz="half" idx="10"/>
          </p:nvPr>
        </p:nvSpPr>
        <p:spPr>
          <a:ln/>
        </p:spPr>
        <p:txBody>
          <a:bodyPr/>
          <a:lstStyle>
            <a:lvl1pPr>
              <a:defRPr/>
            </a:lvl1pPr>
          </a:lstStyle>
          <a:p>
            <a:pPr>
              <a:defRPr/>
            </a:pPr>
            <a:endParaRPr lang="en-US"/>
          </a:p>
        </p:txBody>
      </p:sp>
      <p:sp>
        <p:nvSpPr>
          <p:cNvPr id="6" name="Rectangle 10"/>
          <p:cNvSpPr>
            <a:spLocks noGrp="1" noChangeArrowheads="1"/>
          </p:cNvSpPr>
          <p:nvPr>
            <p:ph type="ftr" sz="quarter" idx="11"/>
          </p:nvPr>
        </p:nvSpPr>
        <p:spPr>
          <a:ln/>
        </p:spPr>
        <p:txBody>
          <a:bodyPr/>
          <a:lstStyle>
            <a:lvl1pPr>
              <a:defRPr/>
            </a:lvl1pPr>
          </a:lstStyle>
          <a:p>
            <a:pPr>
              <a:defRPr/>
            </a:pPr>
            <a:endParaRPr lang="en-US"/>
          </a:p>
        </p:txBody>
      </p:sp>
      <p:sp>
        <p:nvSpPr>
          <p:cNvPr id="7" name="Rectangle 11"/>
          <p:cNvSpPr>
            <a:spLocks noGrp="1" noChangeArrowheads="1"/>
          </p:cNvSpPr>
          <p:nvPr>
            <p:ph type="sldNum" sz="quarter" idx="12"/>
          </p:nvPr>
        </p:nvSpPr>
        <p:spPr>
          <a:ln/>
        </p:spPr>
        <p:txBody>
          <a:bodyPr/>
          <a:lstStyle>
            <a:lvl1pPr>
              <a:defRPr/>
            </a:lvl1pPr>
          </a:lstStyle>
          <a:p>
            <a:pPr>
              <a:defRPr/>
            </a:pPr>
            <a:fld id="{4E576DAC-EDCF-494E-90F9-183F861D0004}" type="slidenum">
              <a:rPr lang="en-US" smtClean="0"/>
              <a:pPr>
                <a:defRPr/>
              </a:pPr>
              <a:t>‹#›</a:t>
            </a:fld>
            <a:endParaRPr lang="en-US"/>
          </a:p>
        </p:txBody>
      </p:sp>
    </p:spTree>
    <p:extLst>
      <p:ext uri="{BB962C8B-B14F-4D97-AF65-F5344CB8AC3E}">
        <p14:creationId xmlns:p14="http://schemas.microsoft.com/office/powerpoint/2010/main" val="7388155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9"/>
          <p:cNvSpPr>
            <a:spLocks noGrp="1" noChangeArrowheads="1"/>
          </p:cNvSpPr>
          <p:nvPr>
            <p:ph type="dt" sz="half" idx="10"/>
          </p:nvPr>
        </p:nvSpPr>
        <p:spPr>
          <a:ln/>
        </p:spPr>
        <p:txBody>
          <a:bodyPr/>
          <a:lstStyle>
            <a:lvl1pPr>
              <a:defRPr/>
            </a:lvl1pPr>
          </a:lstStyle>
          <a:p>
            <a:pPr>
              <a:defRPr/>
            </a:pPr>
            <a:endParaRPr lang="en-US"/>
          </a:p>
        </p:txBody>
      </p:sp>
      <p:sp>
        <p:nvSpPr>
          <p:cNvPr id="6" name="Rectangle 10"/>
          <p:cNvSpPr>
            <a:spLocks noGrp="1" noChangeArrowheads="1"/>
          </p:cNvSpPr>
          <p:nvPr>
            <p:ph type="ftr" sz="quarter" idx="11"/>
          </p:nvPr>
        </p:nvSpPr>
        <p:spPr>
          <a:ln/>
        </p:spPr>
        <p:txBody>
          <a:bodyPr/>
          <a:lstStyle>
            <a:lvl1pPr>
              <a:defRPr/>
            </a:lvl1pPr>
          </a:lstStyle>
          <a:p>
            <a:pPr>
              <a:defRPr/>
            </a:pPr>
            <a:endParaRPr lang="en-US"/>
          </a:p>
        </p:txBody>
      </p:sp>
      <p:sp>
        <p:nvSpPr>
          <p:cNvPr id="7" name="Rectangle 11"/>
          <p:cNvSpPr>
            <a:spLocks noGrp="1" noChangeArrowheads="1"/>
          </p:cNvSpPr>
          <p:nvPr>
            <p:ph type="sldNum" sz="quarter" idx="12"/>
          </p:nvPr>
        </p:nvSpPr>
        <p:spPr>
          <a:ln/>
        </p:spPr>
        <p:txBody>
          <a:bodyPr/>
          <a:lstStyle>
            <a:lvl1pPr>
              <a:defRPr/>
            </a:lvl1pPr>
          </a:lstStyle>
          <a:p>
            <a:pPr>
              <a:defRPr/>
            </a:pPr>
            <a:fld id="{7A884D2A-5D91-483A-828C-61E85C42463E}" type="slidenum">
              <a:rPr lang="en-US" smtClean="0"/>
              <a:pPr>
                <a:defRPr/>
              </a:pPr>
              <a:t>‹#›</a:t>
            </a:fld>
            <a:endParaRPr lang="en-US"/>
          </a:p>
        </p:txBody>
      </p:sp>
    </p:spTree>
    <p:extLst>
      <p:ext uri="{BB962C8B-B14F-4D97-AF65-F5344CB8AC3E}">
        <p14:creationId xmlns:p14="http://schemas.microsoft.com/office/powerpoint/2010/main" val="3322736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p:cNvSpPr>
            <a:spLocks noGrp="1" noChangeArrowheads="1"/>
          </p:cNvSpPr>
          <p:nvPr>
            <p:ph type="dt" sz="half" idx="10"/>
          </p:nvPr>
        </p:nvSpPr>
        <p:spPr>
          <a:ln/>
        </p:spPr>
        <p:txBody>
          <a:bodyPr/>
          <a:lstStyle>
            <a:lvl1pPr>
              <a:defRPr/>
            </a:lvl1pPr>
          </a:lstStyle>
          <a:p>
            <a:pPr>
              <a:defRPr/>
            </a:pPr>
            <a:endParaRPr lang="en-US"/>
          </a:p>
        </p:txBody>
      </p:sp>
      <p:sp>
        <p:nvSpPr>
          <p:cNvPr id="5" name="Rectangle 10"/>
          <p:cNvSpPr>
            <a:spLocks noGrp="1" noChangeArrowheads="1"/>
          </p:cNvSpPr>
          <p:nvPr>
            <p:ph type="ftr" sz="quarter" idx="11"/>
          </p:nvPr>
        </p:nvSpPr>
        <p:spPr>
          <a:ln/>
        </p:spPr>
        <p:txBody>
          <a:bodyPr/>
          <a:lstStyle>
            <a:lvl1pPr>
              <a:defRPr/>
            </a:lvl1pPr>
          </a:lstStyle>
          <a:p>
            <a:pPr>
              <a:defRPr/>
            </a:pPr>
            <a:endParaRPr lang="en-US"/>
          </a:p>
        </p:txBody>
      </p:sp>
      <p:sp>
        <p:nvSpPr>
          <p:cNvPr id="6" name="Rectangle 11"/>
          <p:cNvSpPr>
            <a:spLocks noGrp="1" noChangeArrowheads="1"/>
          </p:cNvSpPr>
          <p:nvPr>
            <p:ph type="sldNum" sz="quarter" idx="12"/>
          </p:nvPr>
        </p:nvSpPr>
        <p:spPr>
          <a:ln/>
        </p:spPr>
        <p:txBody>
          <a:bodyPr/>
          <a:lstStyle>
            <a:lvl1pPr>
              <a:defRPr/>
            </a:lvl1pPr>
          </a:lstStyle>
          <a:p>
            <a:pPr>
              <a:defRPr/>
            </a:pPr>
            <a:fld id="{EC48A758-2CBE-4D62-891E-01BB452E34D6}" type="slidenum">
              <a:rPr lang="en-US" smtClean="0"/>
              <a:pPr>
                <a:defRPr/>
              </a:pPr>
              <a:t>‹#›</a:t>
            </a:fld>
            <a:endParaRPr lang="en-US"/>
          </a:p>
        </p:txBody>
      </p:sp>
    </p:spTree>
    <p:extLst>
      <p:ext uri="{BB962C8B-B14F-4D97-AF65-F5344CB8AC3E}">
        <p14:creationId xmlns:p14="http://schemas.microsoft.com/office/powerpoint/2010/main" val="22091113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381000"/>
            <a:ext cx="1943100" cy="5791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381000"/>
            <a:ext cx="5676900" cy="5791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p:cNvSpPr>
            <a:spLocks noGrp="1" noChangeArrowheads="1"/>
          </p:cNvSpPr>
          <p:nvPr>
            <p:ph type="dt" sz="half" idx="10"/>
          </p:nvPr>
        </p:nvSpPr>
        <p:spPr>
          <a:ln/>
        </p:spPr>
        <p:txBody>
          <a:bodyPr/>
          <a:lstStyle>
            <a:lvl1pPr>
              <a:defRPr/>
            </a:lvl1pPr>
          </a:lstStyle>
          <a:p>
            <a:pPr>
              <a:defRPr/>
            </a:pPr>
            <a:endParaRPr lang="en-US"/>
          </a:p>
        </p:txBody>
      </p:sp>
      <p:sp>
        <p:nvSpPr>
          <p:cNvPr id="5" name="Rectangle 10"/>
          <p:cNvSpPr>
            <a:spLocks noGrp="1" noChangeArrowheads="1"/>
          </p:cNvSpPr>
          <p:nvPr>
            <p:ph type="ftr" sz="quarter" idx="11"/>
          </p:nvPr>
        </p:nvSpPr>
        <p:spPr>
          <a:ln/>
        </p:spPr>
        <p:txBody>
          <a:bodyPr/>
          <a:lstStyle>
            <a:lvl1pPr>
              <a:defRPr/>
            </a:lvl1pPr>
          </a:lstStyle>
          <a:p>
            <a:pPr>
              <a:defRPr/>
            </a:pPr>
            <a:endParaRPr lang="en-US"/>
          </a:p>
        </p:txBody>
      </p:sp>
      <p:sp>
        <p:nvSpPr>
          <p:cNvPr id="6" name="Rectangle 11"/>
          <p:cNvSpPr>
            <a:spLocks noGrp="1" noChangeArrowheads="1"/>
          </p:cNvSpPr>
          <p:nvPr>
            <p:ph type="sldNum" sz="quarter" idx="12"/>
          </p:nvPr>
        </p:nvSpPr>
        <p:spPr>
          <a:ln/>
        </p:spPr>
        <p:txBody>
          <a:bodyPr/>
          <a:lstStyle>
            <a:lvl1pPr>
              <a:defRPr/>
            </a:lvl1pPr>
          </a:lstStyle>
          <a:p>
            <a:pPr>
              <a:defRPr/>
            </a:pPr>
            <a:fld id="{35A5EE6E-23C5-4FAC-82A7-FCB9C7771CA0}" type="slidenum">
              <a:rPr lang="en-US" smtClean="0"/>
              <a:pPr>
                <a:defRPr/>
              </a:pPr>
              <a:t>‹#›</a:t>
            </a:fld>
            <a:endParaRPr lang="en-US"/>
          </a:p>
        </p:txBody>
      </p:sp>
    </p:spTree>
    <p:extLst>
      <p:ext uri="{BB962C8B-B14F-4D97-AF65-F5344CB8AC3E}">
        <p14:creationId xmlns:p14="http://schemas.microsoft.com/office/powerpoint/2010/main" val="41796954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a:t>Click to edit Master title style</a:t>
            </a:r>
          </a:p>
        </p:txBody>
      </p:sp>
      <p:sp>
        <p:nvSpPr>
          <p:cNvPr id="3" name="ClipArt Placeholder 2"/>
          <p:cNvSpPr>
            <a:spLocks noGrp="1"/>
          </p:cNvSpPr>
          <p:nvPr>
            <p:ph type="clipArt" sz="half" idx="1"/>
          </p:nvPr>
        </p:nvSpPr>
        <p:spPr>
          <a:xfrm>
            <a:off x="685800" y="2057400"/>
            <a:ext cx="3810000" cy="4114800"/>
          </a:xfrm>
        </p:spPr>
        <p:txBody>
          <a:bodyPr/>
          <a:lstStyle/>
          <a:p>
            <a:pPr lvl="0"/>
            <a:r>
              <a:rPr lang="en-US" noProof="0"/>
              <a:t>Click icon to add online image</a:t>
            </a:r>
          </a:p>
        </p:txBody>
      </p:sp>
      <p:sp>
        <p:nvSpPr>
          <p:cNvPr id="4" name="Text Placeholder 3"/>
          <p:cNvSpPr>
            <a:spLocks noGrp="1"/>
          </p:cNvSpPr>
          <p:nvPr>
            <p:ph type="body" sz="half" idx="2"/>
          </p:nvPr>
        </p:nvSpPr>
        <p:spPr>
          <a:xfrm>
            <a:off x="4648200" y="20574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1D1DE96-8579-459E-822F-49EC9AA64769}" type="slidenum">
              <a:rPr lang="en-US" smtClean="0"/>
              <a:pPr>
                <a:defRPr/>
              </a:pPr>
              <a:t>‹#›</a:t>
            </a:fld>
            <a:endParaRPr lang="en-US"/>
          </a:p>
        </p:txBody>
      </p:sp>
    </p:spTree>
    <p:extLst>
      <p:ext uri="{BB962C8B-B14F-4D97-AF65-F5344CB8AC3E}">
        <p14:creationId xmlns:p14="http://schemas.microsoft.com/office/powerpoint/2010/main" val="20624682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1143000" y="762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b" anchorCtr="0" compatLnSpc="1">
            <a:prstTxWarp prst="textNoShape">
              <a:avLst/>
            </a:prstTxWarp>
          </a:bodyPr>
          <a:lstStyle/>
          <a:p>
            <a:pPr lvl="0"/>
            <a:r>
              <a:rPr lang="en-US" altLang="en-US"/>
              <a:t>Click to edit Master title style</a:t>
            </a:r>
            <a:endParaRPr lang="en-US" altLang="en-US" dirty="0"/>
          </a:p>
        </p:txBody>
      </p:sp>
      <p:sp>
        <p:nvSpPr>
          <p:cNvPr id="1027" name="Rectangle 8"/>
          <p:cNvSpPr>
            <a:spLocks noGrp="1" noChangeArrowheads="1"/>
          </p:cNvSpPr>
          <p:nvPr>
            <p:ph type="body" idx="1"/>
          </p:nvPr>
        </p:nvSpPr>
        <p:spPr bwMode="auto">
          <a:xfrm>
            <a:off x="685800" y="1600200"/>
            <a:ext cx="77724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1033" name="Rectangle 9"/>
          <p:cNvSpPr>
            <a:spLocks noGrp="1" noChangeArrowheads="1"/>
          </p:cNvSpPr>
          <p:nvPr>
            <p:ph type="dt" sz="half" idx="2"/>
          </p:nvPr>
        </p:nvSpPr>
        <p:spPr bwMode="auto">
          <a:xfrm>
            <a:off x="685800" y="63246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defRPr sz="1400">
                <a:latin typeface="Arial" charset="0"/>
              </a:defRPr>
            </a:lvl1pPr>
          </a:lstStyle>
          <a:p>
            <a:pPr>
              <a:defRPr/>
            </a:pPr>
            <a:endParaRPr lang="en-US"/>
          </a:p>
        </p:txBody>
      </p:sp>
      <p:sp>
        <p:nvSpPr>
          <p:cNvPr id="1034" name="Rectangle 10"/>
          <p:cNvSpPr>
            <a:spLocks noGrp="1" noChangeArrowheads="1"/>
          </p:cNvSpPr>
          <p:nvPr>
            <p:ph type="ftr" sz="quarter" idx="3"/>
          </p:nvPr>
        </p:nvSpPr>
        <p:spPr bwMode="auto">
          <a:xfrm>
            <a:off x="3124200" y="6324600"/>
            <a:ext cx="28956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ctr">
              <a:defRPr sz="1400">
                <a:latin typeface="Arial" charset="0"/>
              </a:defRPr>
            </a:lvl1pPr>
          </a:lstStyle>
          <a:p>
            <a:pPr>
              <a:defRPr/>
            </a:pPr>
            <a:endParaRPr lang="en-US"/>
          </a:p>
        </p:txBody>
      </p:sp>
      <p:sp>
        <p:nvSpPr>
          <p:cNvPr id="1035" name="Rectangle 11"/>
          <p:cNvSpPr>
            <a:spLocks noGrp="1" noChangeArrowheads="1"/>
          </p:cNvSpPr>
          <p:nvPr>
            <p:ph type="sldNum" sz="quarter" idx="4"/>
          </p:nvPr>
        </p:nvSpPr>
        <p:spPr bwMode="auto">
          <a:xfrm>
            <a:off x="6553200" y="63246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r">
              <a:defRPr sz="1400">
                <a:latin typeface="Arial" charset="0"/>
              </a:defRPr>
            </a:lvl1pPr>
          </a:lstStyle>
          <a:p>
            <a:pPr>
              <a:defRPr/>
            </a:pPr>
            <a:fld id="{71D1DE96-8579-459E-822F-49EC9AA64769}" type="slidenum">
              <a:rPr lang="en-US" smtClean="0"/>
              <a:pPr>
                <a:defRPr/>
              </a:pPr>
              <a:t>‹#›</a:t>
            </a:fld>
            <a:endParaRPr lang="en-US"/>
          </a:p>
        </p:txBody>
      </p:sp>
      <p:pic>
        <p:nvPicPr>
          <p:cNvPr id="3" name="Picture 2" descr="A picture containing font, graphics, graphic design, logo&#10;&#10;Description automatically generated">
            <a:extLst>
              <a:ext uri="{FF2B5EF4-FFF2-40B4-BE49-F238E27FC236}">
                <a16:creationId xmlns:a16="http://schemas.microsoft.com/office/drawing/2014/main" id="{FE1BBDCF-FBC9-38E0-4661-D09DC6CCA692}"/>
              </a:ext>
            </a:extLst>
          </p:cNvPr>
          <p:cNvPicPr>
            <a:picLocks noChangeAspect="1"/>
          </p:cNvPicPr>
          <p:nvPr/>
        </p:nvPicPr>
        <p:blipFill rotWithShape="1">
          <a:blip r:embed="rId14" cstate="screen">
            <a:extLst>
              <a:ext uri="{28A0092B-C50C-407E-A947-70E740481C1C}">
                <a14:useLocalDpi xmlns:a14="http://schemas.microsoft.com/office/drawing/2010/main"/>
              </a:ext>
            </a:extLst>
          </a:blip>
          <a:srcRect/>
          <a:stretch/>
        </p:blipFill>
        <p:spPr>
          <a:xfrm>
            <a:off x="76201" y="152212"/>
            <a:ext cx="2362200" cy="685988"/>
          </a:xfrm>
          <a:prstGeom prst="rect">
            <a:avLst/>
          </a:prstGeom>
        </p:spPr>
      </p:pic>
    </p:spTree>
    <p:extLst>
      <p:ext uri="{BB962C8B-B14F-4D97-AF65-F5344CB8AC3E}">
        <p14:creationId xmlns:p14="http://schemas.microsoft.com/office/powerpoint/2010/main" val="1585342004"/>
      </p:ext>
    </p:extLst>
  </p:cSld>
  <p:clrMap bg1="dk2" tx1="lt1" bg2="dk1"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txStyles>
    <p:titleStyle>
      <a:lvl1pPr algn="r" rtl="0" eaLnBrk="1" fontAlgn="base" hangingPunct="1">
        <a:spcBef>
          <a:spcPct val="0"/>
        </a:spcBef>
        <a:spcAft>
          <a:spcPct val="0"/>
        </a:spcAft>
        <a:defRPr sz="4400" i="1">
          <a:solidFill>
            <a:srgbClr val="FFEBA8"/>
          </a:solidFill>
          <a:latin typeface="Arial" panose="020B0604020202020204" pitchFamily="34" charset="0"/>
          <a:ea typeface="+mj-ea"/>
          <a:cs typeface="Arial" panose="020B0604020202020204" pitchFamily="34" charset="0"/>
        </a:defRPr>
      </a:lvl1pPr>
      <a:lvl2pPr algn="r" rtl="0" eaLnBrk="1" fontAlgn="base" hangingPunct="1">
        <a:spcBef>
          <a:spcPct val="0"/>
        </a:spcBef>
        <a:spcAft>
          <a:spcPct val="0"/>
        </a:spcAft>
        <a:defRPr sz="4400" i="1">
          <a:solidFill>
            <a:schemeClr val="tx2"/>
          </a:solidFill>
          <a:latin typeface="Times New Roman" pitchFamily="18" charset="0"/>
        </a:defRPr>
      </a:lvl2pPr>
      <a:lvl3pPr algn="r" rtl="0" eaLnBrk="1" fontAlgn="base" hangingPunct="1">
        <a:spcBef>
          <a:spcPct val="0"/>
        </a:spcBef>
        <a:spcAft>
          <a:spcPct val="0"/>
        </a:spcAft>
        <a:defRPr sz="4400" i="1">
          <a:solidFill>
            <a:schemeClr val="tx2"/>
          </a:solidFill>
          <a:latin typeface="Times New Roman" pitchFamily="18" charset="0"/>
        </a:defRPr>
      </a:lvl3pPr>
      <a:lvl4pPr algn="r" rtl="0" eaLnBrk="1" fontAlgn="base" hangingPunct="1">
        <a:spcBef>
          <a:spcPct val="0"/>
        </a:spcBef>
        <a:spcAft>
          <a:spcPct val="0"/>
        </a:spcAft>
        <a:defRPr sz="4400" i="1">
          <a:solidFill>
            <a:schemeClr val="tx2"/>
          </a:solidFill>
          <a:latin typeface="Times New Roman" pitchFamily="18" charset="0"/>
        </a:defRPr>
      </a:lvl4pPr>
      <a:lvl5pPr algn="r" rtl="0" eaLnBrk="1" fontAlgn="base" hangingPunct="1">
        <a:spcBef>
          <a:spcPct val="0"/>
        </a:spcBef>
        <a:spcAft>
          <a:spcPct val="0"/>
        </a:spcAft>
        <a:defRPr sz="4400" i="1">
          <a:solidFill>
            <a:schemeClr val="tx2"/>
          </a:solidFill>
          <a:latin typeface="Times New Roman" pitchFamily="18" charset="0"/>
        </a:defRPr>
      </a:lvl5pPr>
      <a:lvl6pPr marL="457200" algn="r" rtl="0" eaLnBrk="1" fontAlgn="base" hangingPunct="1">
        <a:spcBef>
          <a:spcPct val="0"/>
        </a:spcBef>
        <a:spcAft>
          <a:spcPct val="0"/>
        </a:spcAft>
        <a:defRPr sz="4400" i="1">
          <a:solidFill>
            <a:schemeClr val="tx2"/>
          </a:solidFill>
          <a:latin typeface="Times New Roman" pitchFamily="18" charset="0"/>
        </a:defRPr>
      </a:lvl6pPr>
      <a:lvl7pPr marL="914400" algn="r" rtl="0" eaLnBrk="1" fontAlgn="base" hangingPunct="1">
        <a:spcBef>
          <a:spcPct val="0"/>
        </a:spcBef>
        <a:spcAft>
          <a:spcPct val="0"/>
        </a:spcAft>
        <a:defRPr sz="4400" i="1">
          <a:solidFill>
            <a:schemeClr val="tx2"/>
          </a:solidFill>
          <a:latin typeface="Times New Roman" pitchFamily="18" charset="0"/>
        </a:defRPr>
      </a:lvl7pPr>
      <a:lvl8pPr marL="1371600" algn="r" rtl="0" eaLnBrk="1" fontAlgn="base" hangingPunct="1">
        <a:spcBef>
          <a:spcPct val="0"/>
        </a:spcBef>
        <a:spcAft>
          <a:spcPct val="0"/>
        </a:spcAft>
        <a:defRPr sz="4400" i="1">
          <a:solidFill>
            <a:schemeClr val="tx2"/>
          </a:solidFill>
          <a:latin typeface="Times New Roman" pitchFamily="18" charset="0"/>
        </a:defRPr>
      </a:lvl8pPr>
      <a:lvl9pPr marL="1828800" algn="r" rtl="0" eaLnBrk="1" fontAlgn="base" hangingPunct="1">
        <a:spcBef>
          <a:spcPct val="0"/>
        </a:spcBef>
        <a:spcAft>
          <a:spcPct val="0"/>
        </a:spcAft>
        <a:defRPr sz="4400" i="1">
          <a:solidFill>
            <a:schemeClr val="tx2"/>
          </a:solidFill>
          <a:latin typeface="Times New Roman" pitchFamily="18" charset="0"/>
        </a:defRPr>
      </a:lvl9pPr>
    </p:titleStyle>
    <p:bodyStyle>
      <a:lvl1pPr marL="342900" indent="-342900" algn="l" rtl="0" eaLnBrk="1" fontAlgn="base" hangingPunct="1">
        <a:spcBef>
          <a:spcPct val="20000"/>
        </a:spcBef>
        <a:spcAft>
          <a:spcPct val="0"/>
        </a:spcAft>
        <a:buClr>
          <a:schemeClr val="tx2"/>
        </a:buClr>
        <a:buChar char="•"/>
        <a:defRPr sz="3200">
          <a:solidFill>
            <a:srgbClr val="FFFBEA"/>
          </a:solidFill>
          <a:latin typeface="Arial" panose="020B0604020202020204" pitchFamily="34" charset="0"/>
          <a:ea typeface="+mn-ea"/>
          <a:cs typeface="Arial" panose="020B0604020202020204" pitchFamily="34" charset="0"/>
        </a:defRPr>
      </a:lvl1pPr>
      <a:lvl2pPr marL="742950" indent="-285750" algn="l" rtl="0" eaLnBrk="1" fontAlgn="base" hangingPunct="1">
        <a:spcBef>
          <a:spcPct val="20000"/>
        </a:spcBef>
        <a:spcAft>
          <a:spcPct val="0"/>
        </a:spcAft>
        <a:buClr>
          <a:schemeClr val="tx2"/>
        </a:buClr>
        <a:buChar char="–"/>
        <a:defRPr sz="2800">
          <a:solidFill>
            <a:srgbClr val="FFFBEA"/>
          </a:solidFill>
          <a:latin typeface="Arial" panose="020B0604020202020204" pitchFamily="34" charset="0"/>
          <a:cs typeface="Arial" panose="020B0604020202020204" pitchFamily="34" charset="0"/>
        </a:defRPr>
      </a:lvl2pPr>
      <a:lvl3pPr marL="1143000" indent="-228600" algn="l" rtl="0" eaLnBrk="1" fontAlgn="base" hangingPunct="1">
        <a:spcBef>
          <a:spcPct val="20000"/>
        </a:spcBef>
        <a:spcAft>
          <a:spcPct val="0"/>
        </a:spcAft>
        <a:buClr>
          <a:schemeClr val="tx2"/>
        </a:buClr>
        <a:buChar char="•"/>
        <a:defRPr sz="2400">
          <a:solidFill>
            <a:srgbClr val="FFFBEA"/>
          </a:solidFill>
          <a:latin typeface="Arial" panose="020B0604020202020204" pitchFamily="34" charset="0"/>
          <a:cs typeface="Arial" panose="020B0604020202020204" pitchFamily="34" charset="0"/>
        </a:defRPr>
      </a:lvl3pPr>
      <a:lvl4pPr marL="1600200" indent="-228600" algn="l" rtl="0" eaLnBrk="1" fontAlgn="base" hangingPunct="1">
        <a:spcBef>
          <a:spcPct val="20000"/>
        </a:spcBef>
        <a:spcAft>
          <a:spcPct val="0"/>
        </a:spcAft>
        <a:buClr>
          <a:schemeClr val="tx2"/>
        </a:buClr>
        <a:buChar char="–"/>
        <a:defRPr sz="2000">
          <a:solidFill>
            <a:srgbClr val="FFFBEA"/>
          </a:solidFill>
          <a:latin typeface="Arial" panose="020B0604020202020204" pitchFamily="34" charset="0"/>
          <a:cs typeface="Arial" panose="020B0604020202020204" pitchFamily="34" charset="0"/>
        </a:defRPr>
      </a:lvl4pPr>
      <a:lvl5pPr marL="2057400" indent="-228600" algn="l" rtl="0" eaLnBrk="1" fontAlgn="base" hangingPunct="1">
        <a:spcBef>
          <a:spcPct val="20000"/>
        </a:spcBef>
        <a:spcAft>
          <a:spcPct val="0"/>
        </a:spcAft>
        <a:buClr>
          <a:schemeClr val="tx2"/>
        </a:buClr>
        <a:buChar char="•"/>
        <a:defRPr sz="2000">
          <a:solidFill>
            <a:srgbClr val="FFFBEA"/>
          </a:solidFill>
          <a:latin typeface="Arial" panose="020B0604020202020204" pitchFamily="34" charset="0"/>
          <a:cs typeface="Arial" panose="020B0604020202020204" pitchFamily="34" charset="0"/>
        </a:defRPr>
      </a:lvl5pPr>
      <a:lvl6pPr marL="2514600" indent="-228600" algn="l" rtl="0" eaLnBrk="1" fontAlgn="base" hangingPunct="1">
        <a:spcBef>
          <a:spcPct val="20000"/>
        </a:spcBef>
        <a:spcAft>
          <a:spcPct val="0"/>
        </a:spcAft>
        <a:buClr>
          <a:schemeClr val="tx2"/>
        </a:buClr>
        <a:buChar char="•"/>
        <a:defRPr sz="2000">
          <a:solidFill>
            <a:schemeClr val="tx1"/>
          </a:solidFill>
          <a:latin typeface="+mn-lt"/>
        </a:defRPr>
      </a:lvl6pPr>
      <a:lvl7pPr marL="2971800" indent="-228600" algn="l" rtl="0" eaLnBrk="1" fontAlgn="base" hangingPunct="1">
        <a:spcBef>
          <a:spcPct val="20000"/>
        </a:spcBef>
        <a:spcAft>
          <a:spcPct val="0"/>
        </a:spcAft>
        <a:buClr>
          <a:schemeClr val="tx2"/>
        </a:buClr>
        <a:buChar char="•"/>
        <a:defRPr sz="2000">
          <a:solidFill>
            <a:schemeClr val="tx1"/>
          </a:solidFill>
          <a:latin typeface="+mn-lt"/>
        </a:defRPr>
      </a:lvl7pPr>
      <a:lvl8pPr marL="3429000" indent="-228600" algn="l" rtl="0" eaLnBrk="1" fontAlgn="base" hangingPunct="1">
        <a:spcBef>
          <a:spcPct val="20000"/>
        </a:spcBef>
        <a:spcAft>
          <a:spcPct val="0"/>
        </a:spcAft>
        <a:buClr>
          <a:schemeClr val="tx2"/>
        </a:buClr>
        <a:buChar char="•"/>
        <a:defRPr sz="2000">
          <a:solidFill>
            <a:schemeClr val="tx1"/>
          </a:solidFill>
          <a:latin typeface="+mn-lt"/>
        </a:defRPr>
      </a:lvl8pPr>
      <a:lvl9pPr marL="3886200" indent="-228600" algn="l" rtl="0" eaLnBrk="1" fontAlgn="base" hangingPunct="1">
        <a:spcBef>
          <a:spcPct val="20000"/>
        </a:spcBef>
        <a:spcAft>
          <a:spcPct val="0"/>
        </a:spcAft>
        <a:buClr>
          <a:schemeClr val="tx2"/>
        </a:buClr>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jpeg"/><Relationship Id="rId7"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image" Target="../media/image26.jpe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7.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image" Target="../media/image28.wmf"/><Relationship Id="rId7" Type="http://schemas.openxmlformats.org/officeDocument/2006/relationships/image" Target="../media/image32.wmf"/><Relationship Id="rId2" Type="http://schemas.openxmlformats.org/officeDocument/2006/relationships/notesSlide" Target="../notesSlides/notesSlide19.xml"/><Relationship Id="rId1" Type="http://schemas.openxmlformats.org/officeDocument/2006/relationships/slideLayout" Target="../slideLayouts/slideLayout6.xml"/><Relationship Id="rId6" Type="http://schemas.openxmlformats.org/officeDocument/2006/relationships/image" Target="../media/image31.wmf"/><Relationship Id="rId5" Type="http://schemas.openxmlformats.org/officeDocument/2006/relationships/image" Target="../media/image30.wmf"/><Relationship Id="rId4" Type="http://schemas.openxmlformats.org/officeDocument/2006/relationships/image" Target="../media/image29.wmf"/></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image" Target="../media/image34.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image" Target="../media/image37.tiff"/><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8.tiff"/></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2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44.jpeg"/></Relationships>
</file>

<file path=ppt/slides/_rels/slide2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8" Type="http://schemas.openxmlformats.org/officeDocument/2006/relationships/image" Target="../media/image57.jpeg"/><Relationship Id="rId3" Type="http://schemas.openxmlformats.org/officeDocument/2006/relationships/image" Target="../media/image52.jpeg"/><Relationship Id="rId7" Type="http://schemas.openxmlformats.org/officeDocument/2006/relationships/image" Target="../media/image56.jpeg"/><Relationship Id="rId2" Type="http://schemas.openxmlformats.org/officeDocument/2006/relationships/notesSlide" Target="../notesSlides/notesSlide31.xml"/><Relationship Id="rId1" Type="http://schemas.openxmlformats.org/officeDocument/2006/relationships/slideLayout" Target="../slideLayouts/slideLayout6.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jpeg"/></Relationships>
</file>

<file path=ppt/slides/_rels/slide3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32.xml"/><Relationship Id="rId1" Type="http://schemas.openxmlformats.org/officeDocument/2006/relationships/slideLayout" Target="../slideLayouts/slideLayout6.xml"/><Relationship Id="rId6" Type="http://schemas.openxmlformats.org/officeDocument/2006/relationships/image" Target="../media/image59.jpeg"/><Relationship Id="rId5" Type="http://schemas.openxmlformats.org/officeDocument/2006/relationships/image" Target="../media/image58.jpeg"/><Relationship Id="rId4" Type="http://schemas.openxmlformats.org/officeDocument/2006/relationships/image" Target="../media/image51.png"/></Relationships>
</file>

<file path=ppt/slides/_rels/slide36.xml.rels><?xml version="1.0" encoding="UTF-8" standalone="yes"?>
<Relationships xmlns="http://schemas.openxmlformats.org/package/2006/relationships"><Relationship Id="rId8" Type="http://schemas.openxmlformats.org/officeDocument/2006/relationships/hyperlink" Target="c2-12mus+ksp.wrl" TargetMode="External"/><Relationship Id="rId3" Type="http://schemas.openxmlformats.org/officeDocument/2006/relationships/hyperlink" Target="c2-1bio.wrl" TargetMode="External"/><Relationship Id="rId7" Type="http://schemas.openxmlformats.org/officeDocument/2006/relationships/image" Target="../media/image62.jpeg"/><Relationship Id="rId2" Type="http://schemas.openxmlformats.org/officeDocument/2006/relationships/notesSlide" Target="../notesSlides/notesSlide33.xml"/><Relationship Id="rId1" Type="http://schemas.openxmlformats.org/officeDocument/2006/relationships/slideLayout" Target="../slideLayouts/slideLayout6.xml"/><Relationship Id="rId6" Type="http://schemas.openxmlformats.org/officeDocument/2006/relationships/hyperlink" Target="c2-12bio.wrl" TargetMode="External"/><Relationship Id="rId5" Type="http://schemas.openxmlformats.org/officeDocument/2006/relationships/image" Target="../media/image61.jpeg"/><Relationship Id="rId4" Type="http://schemas.openxmlformats.org/officeDocument/2006/relationships/image" Target="../media/image60.jpeg"/><Relationship Id="rId9" Type="http://schemas.openxmlformats.org/officeDocument/2006/relationships/image" Target="../media/image63.jpeg"/></Relationships>
</file>

<file path=ppt/slides/_rels/slide37.xml.rels><?xml version="1.0" encoding="UTF-8" standalone="yes"?>
<Relationships xmlns="http://schemas.openxmlformats.org/package/2006/relationships"><Relationship Id="rId3" Type="http://schemas.openxmlformats.org/officeDocument/2006/relationships/hyperlink" Target="Movies/24a_amph_svd1.WRL" TargetMode="External"/><Relationship Id="rId2" Type="http://schemas.openxmlformats.org/officeDocument/2006/relationships/notesSlide" Target="../notesSlides/notesSlide34.xml"/><Relationship Id="rId1" Type="http://schemas.openxmlformats.org/officeDocument/2006/relationships/slideLayout" Target="../slideLayouts/slideLayout6.xml"/><Relationship Id="rId5" Type="http://schemas.openxmlformats.org/officeDocument/2006/relationships/image" Target="../media/image65.jpeg"/><Relationship Id="rId4" Type="http://schemas.openxmlformats.org/officeDocument/2006/relationships/image" Target="../media/image64.jpeg"/></Relationships>
</file>

<file path=ppt/slides/_rels/slide3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5.xml"/><Relationship Id="rId1" Type="http://schemas.openxmlformats.org/officeDocument/2006/relationships/slideLayout" Target="../slideLayouts/slideLayout6.xml"/><Relationship Id="rId5" Type="http://schemas.openxmlformats.org/officeDocument/2006/relationships/image" Target="../media/image67.jpeg"/><Relationship Id="rId4" Type="http://schemas.openxmlformats.org/officeDocument/2006/relationships/hyperlink" Target="Movies/24a_ox_svd1.WRL"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69.jpeg"/></Relationships>
</file>

<file path=ppt/slides/_rels/slide40.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37.xml"/><Relationship Id="rId1" Type="http://schemas.openxmlformats.org/officeDocument/2006/relationships/slideLayout" Target="../slideLayouts/slideLayout6.xml"/><Relationship Id="rId6" Type="http://schemas.openxmlformats.org/officeDocument/2006/relationships/image" Target="../media/image73.jpeg"/><Relationship Id="rId5" Type="http://schemas.openxmlformats.org/officeDocument/2006/relationships/image" Target="../media/image72.png"/><Relationship Id="rId4" Type="http://schemas.openxmlformats.org/officeDocument/2006/relationships/image" Target="../media/image71.jpeg"/></Relationships>
</file>

<file path=ppt/slides/_rels/slide41.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notesSlide" Target="../notesSlides/notesSlide38.xml"/><Relationship Id="rId1" Type="http://schemas.openxmlformats.org/officeDocument/2006/relationships/slideLayout" Target="../slideLayouts/slideLayout6.xml"/><Relationship Id="rId6" Type="http://schemas.openxmlformats.org/officeDocument/2006/relationships/image" Target="../media/image75.png"/><Relationship Id="rId11" Type="http://schemas.openxmlformats.org/officeDocument/2006/relationships/image" Target="../media/image79.jpeg"/><Relationship Id="rId5" Type="http://schemas.openxmlformats.org/officeDocument/2006/relationships/oleObject" Target="../embeddings/oleObject2.bin"/><Relationship Id="rId10" Type="http://schemas.openxmlformats.org/officeDocument/2006/relationships/image" Target="../media/image78.jpeg"/><Relationship Id="rId4" Type="http://schemas.openxmlformats.org/officeDocument/2006/relationships/image" Target="../media/image74.png"/><Relationship Id="rId9" Type="http://schemas.openxmlformats.org/officeDocument/2006/relationships/image" Target="../media/image7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ctrTitle" sz="quarter"/>
          </p:nvPr>
        </p:nvSpPr>
        <p:spPr/>
        <p:txBody>
          <a:bodyPr/>
          <a:lstStyle/>
          <a:p>
            <a:r>
              <a:rPr lang="en-US" altLang="en-US"/>
              <a:t>Quantification from CT data</a:t>
            </a:r>
          </a:p>
        </p:txBody>
      </p:sp>
      <p:sp>
        <p:nvSpPr>
          <p:cNvPr id="3075" name="Subtitle 2"/>
          <p:cNvSpPr>
            <a:spLocks noGrp="1"/>
          </p:cNvSpPr>
          <p:nvPr>
            <p:ph type="subTitle" sz="quarter" idx="1"/>
          </p:nvPr>
        </p:nvSpPr>
        <p:spPr/>
        <p:txBody>
          <a:bodyPr/>
          <a:lstStyle/>
          <a:p>
            <a:r>
              <a:rPr lang="en-US" altLang="en-US" sz="2000" dirty="0"/>
              <a:t>Romy Hanna</a:t>
            </a:r>
          </a:p>
          <a:p>
            <a:r>
              <a:rPr lang="en-US" altLang="en-US" sz="2000" dirty="0"/>
              <a:t>UTCT</a:t>
            </a:r>
          </a:p>
          <a:p>
            <a:r>
              <a:rPr lang="en-US" altLang="en-US" sz="2000" dirty="0"/>
              <a:t>Jackson School of Geosciences</a:t>
            </a:r>
          </a:p>
          <a:p>
            <a:r>
              <a:rPr lang="en-US" altLang="en-US" sz="2000" dirty="0"/>
              <a:t>University of Texas at Austin</a:t>
            </a:r>
          </a:p>
        </p:txBody>
      </p:sp>
    </p:spTree>
    <p:extLst>
      <p:ext uri="{BB962C8B-B14F-4D97-AF65-F5344CB8AC3E}">
        <p14:creationId xmlns:p14="http://schemas.microsoft.com/office/powerpoint/2010/main" val="39444264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altLang="en-US" sz="4200" dirty="0"/>
              <a:t>What are your data, really?</a:t>
            </a:r>
          </a:p>
        </p:txBody>
      </p:sp>
      <p:sp>
        <p:nvSpPr>
          <p:cNvPr id="100355" name="Rectangle 3"/>
          <p:cNvSpPr>
            <a:spLocks noGrp="1" noChangeArrowheads="1"/>
          </p:cNvSpPr>
          <p:nvPr>
            <p:ph idx="1"/>
          </p:nvPr>
        </p:nvSpPr>
        <p:spPr/>
        <p:txBody>
          <a:bodyPr/>
          <a:lstStyle/>
          <a:p>
            <a:pPr>
              <a:lnSpc>
                <a:spcPct val="90000"/>
              </a:lnSpc>
            </a:pPr>
            <a:r>
              <a:rPr lang="en-US" altLang="en-US" sz="2800" dirty="0"/>
              <a:t>Gray-scale images?</a:t>
            </a:r>
          </a:p>
          <a:p>
            <a:pPr>
              <a:lnSpc>
                <a:spcPct val="90000"/>
              </a:lnSpc>
            </a:pPr>
            <a:r>
              <a:rPr lang="en-US" altLang="en-US" sz="2800" dirty="0"/>
              <a:t>A bunch of ones and zeros</a:t>
            </a:r>
          </a:p>
          <a:p>
            <a:pPr lvl="1">
              <a:lnSpc>
                <a:spcPct val="90000"/>
              </a:lnSpc>
            </a:pPr>
            <a:r>
              <a:rPr lang="en-US" altLang="en-US" sz="2400" dirty="0"/>
              <a:t>16-bit unsigned (0-65535)</a:t>
            </a:r>
          </a:p>
          <a:p>
            <a:pPr lvl="1">
              <a:lnSpc>
                <a:spcPct val="90000"/>
              </a:lnSpc>
            </a:pPr>
            <a:r>
              <a:rPr lang="en-US" altLang="en-US" sz="2400" dirty="0"/>
              <a:t>8-bit (0-255)</a:t>
            </a:r>
          </a:p>
          <a:p>
            <a:pPr lvl="1">
              <a:lnSpc>
                <a:spcPct val="90000"/>
              </a:lnSpc>
            </a:pPr>
            <a:r>
              <a:rPr lang="en-US" altLang="en-US" sz="2400" dirty="0"/>
              <a:t>Others</a:t>
            </a:r>
            <a:endParaRPr lang="en-US" altLang="en-US" sz="2000" dirty="0"/>
          </a:p>
          <a:p>
            <a:pPr lvl="2">
              <a:lnSpc>
                <a:spcPct val="90000"/>
              </a:lnSpc>
            </a:pPr>
            <a:r>
              <a:rPr lang="en-US" altLang="en-US" sz="2000" dirty="0"/>
              <a:t>Hounsfield units (-1000-3095)</a:t>
            </a:r>
          </a:p>
          <a:p>
            <a:pPr lvl="2">
              <a:lnSpc>
                <a:spcPct val="90000"/>
              </a:lnSpc>
            </a:pPr>
            <a:r>
              <a:rPr lang="en-US" altLang="en-US" sz="2000" dirty="0"/>
              <a:t>Floating point (anything, but 32 bits/pixel)</a:t>
            </a:r>
          </a:p>
          <a:p>
            <a:pPr lvl="1">
              <a:lnSpc>
                <a:spcPct val="90000"/>
              </a:lnSpc>
            </a:pPr>
            <a:r>
              <a:rPr lang="en-US" altLang="en-US" sz="2400" dirty="0"/>
              <a:t>Stored in some file format</a:t>
            </a:r>
          </a:p>
          <a:p>
            <a:pPr lvl="2">
              <a:lnSpc>
                <a:spcPct val="90000"/>
              </a:lnSpc>
            </a:pPr>
            <a:r>
              <a:rPr lang="en-US" altLang="en-US" sz="2000" dirty="0"/>
              <a:t>Uncompressed or lossless compression: </a:t>
            </a:r>
            <a:r>
              <a:rPr lang="en-US" altLang="en-US" sz="2000" b="1" dirty="0">
                <a:solidFill>
                  <a:srgbClr val="FEEAAC"/>
                </a:solidFill>
              </a:rPr>
              <a:t>TIFF</a:t>
            </a:r>
            <a:r>
              <a:rPr lang="en-US" altLang="en-US" sz="2000" dirty="0"/>
              <a:t>, RAW, DICOM</a:t>
            </a:r>
          </a:p>
          <a:p>
            <a:pPr lvl="2">
              <a:lnSpc>
                <a:spcPct val="90000"/>
              </a:lnSpc>
            </a:pPr>
            <a:r>
              <a:rPr lang="en-US" altLang="en-US" sz="2000" dirty="0"/>
              <a:t>Lossy compression: </a:t>
            </a:r>
            <a:r>
              <a:rPr lang="en-US" altLang="en-US" sz="2000" b="1" dirty="0"/>
              <a:t>JPG (DO NOT USE)</a:t>
            </a:r>
          </a:p>
        </p:txBody>
      </p:sp>
      <p:sp>
        <p:nvSpPr>
          <p:cNvPr id="100356" name="Line 4"/>
          <p:cNvSpPr>
            <a:spLocks noChangeShapeType="1"/>
          </p:cNvSpPr>
          <p:nvPr/>
        </p:nvSpPr>
        <p:spPr bwMode="auto">
          <a:xfrm flipH="1">
            <a:off x="990600" y="1828800"/>
            <a:ext cx="3657600" cy="0"/>
          </a:xfrm>
          <a:prstGeom prst="line">
            <a:avLst/>
          </a:prstGeom>
          <a:noFill/>
          <a:ln w="381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87814289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0356"/>
                                        </p:tgtEl>
                                        <p:attrNameLst>
                                          <p:attrName>style.visibility</p:attrName>
                                        </p:attrNameLst>
                                      </p:cBhvr>
                                      <p:to>
                                        <p:strVal val="visible"/>
                                      </p:to>
                                    </p:set>
                                    <p:anim calcmode="lin" valueType="num">
                                      <p:cBhvr additive="base">
                                        <p:cTn id="7" dur="250" fill="hold"/>
                                        <p:tgtEl>
                                          <p:spTgt spid="100356"/>
                                        </p:tgtEl>
                                        <p:attrNameLst>
                                          <p:attrName>ppt_x</p:attrName>
                                        </p:attrNameLst>
                                      </p:cBhvr>
                                      <p:tavLst>
                                        <p:tav tm="0">
                                          <p:val>
                                            <p:strVal val="0-#ppt_w/2"/>
                                          </p:val>
                                        </p:tav>
                                        <p:tav tm="100000">
                                          <p:val>
                                            <p:strVal val="#ppt_x"/>
                                          </p:val>
                                        </p:tav>
                                      </p:tavLst>
                                    </p:anim>
                                    <p:anim calcmode="lin" valueType="num">
                                      <p:cBhvr additive="base">
                                        <p:cTn id="8" dur="250" fill="hold"/>
                                        <p:tgtEl>
                                          <p:spTgt spid="100356"/>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100355">
                                            <p:txEl>
                                              <p:pRg st="1" end="1"/>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100355">
                                            <p:txEl>
                                              <p:pRg st="2" end="2"/>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100355">
                                            <p:txEl>
                                              <p:pRg st="3" end="3"/>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100355">
                                            <p:txEl>
                                              <p:pRg st="4" end="4"/>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100355">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00355">
                                            <p:txEl>
                                              <p:pRg st="6" end="6"/>
                                            </p:txEl>
                                          </p:spTgt>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nodeType="clickEffect">
                                  <p:stCondLst>
                                    <p:cond delay="0"/>
                                  </p:stCondLst>
                                  <p:childTnLst>
                                    <p:set>
                                      <p:cBhvr>
                                        <p:cTn id="36" dur="1" fill="hold">
                                          <p:stCondLst>
                                            <p:cond delay="0"/>
                                          </p:stCondLst>
                                        </p:cTn>
                                        <p:tgtEl>
                                          <p:spTgt spid="100355">
                                            <p:txEl>
                                              <p:pRg st="7" end="7"/>
                                            </p:txEl>
                                          </p:spTgt>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nodeType="clickEffect">
                                  <p:stCondLst>
                                    <p:cond delay="0"/>
                                  </p:stCondLst>
                                  <p:childTnLst>
                                    <p:set>
                                      <p:cBhvr>
                                        <p:cTn id="40" dur="1" fill="hold">
                                          <p:stCondLst>
                                            <p:cond delay="0"/>
                                          </p:stCondLst>
                                        </p:cTn>
                                        <p:tgtEl>
                                          <p:spTgt spid="100355">
                                            <p:txEl>
                                              <p:pRg st="8" end="8"/>
                                            </p:txEl>
                                          </p:spTgt>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nodeType="clickEffect">
                                  <p:stCondLst>
                                    <p:cond delay="0"/>
                                  </p:stCondLst>
                                  <p:childTnLst>
                                    <p:set>
                                      <p:cBhvr>
                                        <p:cTn id="44" dur="1" fill="hold">
                                          <p:stCondLst>
                                            <p:cond delay="0"/>
                                          </p:stCondLst>
                                        </p:cTn>
                                        <p:tgtEl>
                                          <p:spTgt spid="10035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5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altLang="en-US" sz="4000" dirty="0"/>
              <a:t>What are your data, really?</a:t>
            </a:r>
          </a:p>
        </p:txBody>
      </p:sp>
      <p:pic>
        <p:nvPicPr>
          <p:cNvPr id="5123" name="Picture 4" descr="1slice"/>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50813" y="2057400"/>
            <a:ext cx="2897187" cy="289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Picture 5" descr="cube"/>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124200" y="2057400"/>
            <a:ext cx="289560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5" name="Picture 6" descr="cube21"/>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6094413" y="2057400"/>
            <a:ext cx="2897187" cy="289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6" name="Text Box 7"/>
          <p:cNvSpPr txBox="1">
            <a:spLocks noChangeArrowheads="1"/>
          </p:cNvSpPr>
          <p:nvPr/>
        </p:nvSpPr>
        <p:spPr bwMode="auto">
          <a:xfrm>
            <a:off x="522288" y="5105400"/>
            <a:ext cx="239360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dirty="0">
                <a:solidFill>
                  <a:srgbClr val="FFFBEB"/>
                </a:solidFill>
                <a:latin typeface="Arial" panose="020B0604020202020204" pitchFamily="34" charset="0"/>
                <a:cs typeface="Arial" panose="020B0604020202020204" pitchFamily="34" charset="0"/>
              </a:rPr>
              <a:t>One slice image</a:t>
            </a:r>
          </a:p>
        </p:txBody>
      </p:sp>
      <p:sp>
        <p:nvSpPr>
          <p:cNvPr id="5127" name="Text Box 8"/>
          <p:cNvSpPr txBox="1">
            <a:spLocks noChangeArrowheads="1"/>
          </p:cNvSpPr>
          <p:nvPr/>
        </p:nvSpPr>
        <p:spPr bwMode="auto">
          <a:xfrm>
            <a:off x="2976074" y="5105400"/>
            <a:ext cx="318709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r>
              <a:rPr lang="en-US" altLang="en-US">
                <a:solidFill>
                  <a:srgbClr val="FFFBEB"/>
                </a:solidFill>
                <a:latin typeface="Arial" panose="020B0604020202020204" pitchFamily="34" charset="0"/>
                <a:cs typeface="Arial" panose="020B0604020202020204" pitchFamily="34" charset="0"/>
              </a:rPr>
              <a:t>Set of slices = volume</a:t>
            </a:r>
          </a:p>
          <a:p>
            <a:pPr algn="ctr"/>
            <a:r>
              <a:rPr lang="en-US" altLang="en-US">
                <a:solidFill>
                  <a:srgbClr val="FFFBEB"/>
                </a:solidFill>
                <a:latin typeface="Arial" panose="020B0604020202020204" pitchFamily="34" charset="0"/>
                <a:cs typeface="Arial" panose="020B0604020202020204" pitchFamily="34" charset="0"/>
              </a:rPr>
              <a:t>(a.k.a. “data brick”)</a:t>
            </a:r>
          </a:p>
        </p:txBody>
      </p:sp>
      <p:sp>
        <p:nvSpPr>
          <p:cNvPr id="5128" name="Text Box 9"/>
          <p:cNvSpPr txBox="1">
            <a:spLocks noChangeArrowheads="1"/>
          </p:cNvSpPr>
          <p:nvPr/>
        </p:nvSpPr>
        <p:spPr bwMode="auto">
          <a:xfrm>
            <a:off x="6246180" y="5105400"/>
            <a:ext cx="256031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r>
              <a:rPr lang="en-US" altLang="en-US">
                <a:solidFill>
                  <a:srgbClr val="FFFBEB"/>
                </a:solidFill>
                <a:latin typeface="Arial" panose="020B0604020202020204" pitchFamily="34" charset="0"/>
                <a:cs typeface="Arial" panose="020B0604020202020204" pitchFamily="34" charset="0"/>
              </a:rPr>
              <a:t>Volume</a:t>
            </a:r>
          </a:p>
          <a:p>
            <a:pPr algn="ctr"/>
            <a:r>
              <a:rPr lang="en-US" altLang="en-US">
                <a:solidFill>
                  <a:srgbClr val="FFFBEB"/>
                </a:solidFill>
                <a:latin typeface="Arial" panose="020B0604020202020204" pitchFamily="34" charset="0"/>
                <a:cs typeface="Arial" panose="020B0604020202020204" pitchFamily="34" charset="0"/>
              </a:rPr>
              <a:t>Slice thickness ≠ </a:t>
            </a:r>
          </a:p>
          <a:p>
            <a:pPr algn="ctr"/>
            <a:r>
              <a:rPr lang="en-US" altLang="en-US">
                <a:solidFill>
                  <a:srgbClr val="FFFBEB"/>
                </a:solidFill>
                <a:latin typeface="Arial" panose="020B0604020202020204" pitchFamily="34" charset="0"/>
                <a:cs typeface="Arial" panose="020B0604020202020204" pitchFamily="34" charset="0"/>
              </a:rPr>
              <a:t>pixel spacing</a:t>
            </a:r>
          </a:p>
        </p:txBody>
      </p:sp>
    </p:spTree>
    <p:extLst>
      <p:ext uri="{BB962C8B-B14F-4D97-AF65-F5344CB8AC3E}">
        <p14:creationId xmlns:p14="http://schemas.microsoft.com/office/powerpoint/2010/main" val="17518225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altLang="en-US"/>
              <a:t>Quantification</a:t>
            </a:r>
          </a:p>
        </p:txBody>
      </p:sp>
      <p:sp>
        <p:nvSpPr>
          <p:cNvPr id="6147" name="Rectangle 3"/>
          <p:cNvSpPr>
            <a:spLocks noGrp="1" noChangeArrowheads="1"/>
          </p:cNvSpPr>
          <p:nvPr>
            <p:ph idx="1"/>
          </p:nvPr>
        </p:nvSpPr>
        <p:spPr/>
        <p:txBody>
          <a:bodyPr/>
          <a:lstStyle/>
          <a:p>
            <a:pPr marL="514350" indent="-514350">
              <a:buFont typeface="+mj-lt"/>
              <a:buAutoNum type="arabicPeriod"/>
            </a:pPr>
            <a:r>
              <a:rPr lang="en-US" altLang="en-US" dirty="0"/>
              <a:t>Large discrete things (Blob3D)</a:t>
            </a:r>
          </a:p>
          <a:p>
            <a:pPr lvl="1"/>
            <a:r>
              <a:rPr lang="en-US" altLang="en-US" dirty="0"/>
              <a:t>Objects spanning many voxels</a:t>
            </a:r>
          </a:p>
          <a:p>
            <a:pPr marL="514350" indent="-514350">
              <a:buFont typeface="+mj-lt"/>
              <a:buAutoNum type="arabicPeriod"/>
            </a:pPr>
            <a:r>
              <a:rPr lang="en-US" altLang="en-US" dirty="0"/>
              <a:t>Small discrete things (various)</a:t>
            </a:r>
          </a:p>
          <a:p>
            <a:pPr lvl="1"/>
            <a:r>
              <a:rPr lang="en-US" altLang="en-US" dirty="0"/>
              <a:t>Features at the few/partial voxel level (thin fractures, small pores or grains)</a:t>
            </a:r>
          </a:p>
          <a:p>
            <a:pPr lvl="1"/>
            <a:r>
              <a:rPr lang="en-US" altLang="en-US" dirty="0">
                <a:solidFill>
                  <a:schemeClr val="tx2">
                    <a:lumMod val="60000"/>
                    <a:lumOff val="40000"/>
                  </a:schemeClr>
                </a:solidFill>
              </a:rPr>
              <a:t>WARNING: these require special approaches</a:t>
            </a:r>
          </a:p>
          <a:p>
            <a:pPr marL="514350" indent="-514350">
              <a:buFont typeface="+mj-lt"/>
              <a:buAutoNum type="arabicPeriod"/>
            </a:pPr>
            <a:r>
              <a:rPr lang="en-US" altLang="en-US" dirty="0"/>
              <a:t>Fabrics (Quant3D)</a:t>
            </a:r>
          </a:p>
          <a:p>
            <a:pPr lvl="1"/>
            <a:r>
              <a:rPr lang="en-US" altLang="en-US" dirty="0"/>
              <a:t>Discontinuous or diffuse</a:t>
            </a:r>
          </a:p>
        </p:txBody>
      </p:sp>
    </p:spTree>
    <p:extLst>
      <p:ext uri="{BB962C8B-B14F-4D97-AF65-F5344CB8AC3E}">
        <p14:creationId xmlns:p14="http://schemas.microsoft.com/office/powerpoint/2010/main" val="38526172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36B7E9-0DAA-AAA1-44CF-491C0EFF7D5A}"/>
            </a:ext>
          </a:extLst>
        </p:cNvPr>
        <p:cNvGrpSpPr/>
        <p:nvPr/>
      </p:nvGrpSpPr>
      <p:grpSpPr>
        <a:xfrm>
          <a:off x="0" y="0"/>
          <a:ext cx="0" cy="0"/>
          <a:chOff x="0" y="0"/>
          <a:chExt cx="0" cy="0"/>
        </a:xfrm>
      </p:grpSpPr>
      <p:sp>
        <p:nvSpPr>
          <p:cNvPr id="28674" name="Rectangle 2">
            <a:extLst>
              <a:ext uri="{FF2B5EF4-FFF2-40B4-BE49-F238E27FC236}">
                <a16:creationId xmlns:a16="http://schemas.microsoft.com/office/drawing/2014/main" id="{AA24A5C6-2F74-B4D9-4676-B1AB6980306E}"/>
              </a:ext>
            </a:extLst>
          </p:cNvPr>
          <p:cNvSpPr>
            <a:spLocks noGrp="1" noChangeArrowheads="1"/>
          </p:cNvSpPr>
          <p:nvPr>
            <p:ph type="ctrTitle" sz="quarter"/>
          </p:nvPr>
        </p:nvSpPr>
        <p:spPr>
          <a:xfrm>
            <a:off x="2286000" y="1447800"/>
            <a:ext cx="6172200" cy="1143000"/>
          </a:xfrm>
          <a:noFill/>
        </p:spPr>
        <p:txBody>
          <a:bodyPr anchor="ctr"/>
          <a:lstStyle/>
          <a:p>
            <a:r>
              <a:rPr lang="en-US" altLang="en-US" dirty="0"/>
              <a:t>Part I: </a:t>
            </a:r>
            <a:br>
              <a:rPr lang="en-US" altLang="en-US" dirty="0"/>
            </a:br>
            <a:r>
              <a:rPr lang="en-US" altLang="en-US" dirty="0"/>
              <a:t>Blob3D</a:t>
            </a:r>
          </a:p>
        </p:txBody>
      </p:sp>
      <p:sp>
        <p:nvSpPr>
          <p:cNvPr id="28675" name="Rectangle 3">
            <a:extLst>
              <a:ext uri="{FF2B5EF4-FFF2-40B4-BE49-F238E27FC236}">
                <a16:creationId xmlns:a16="http://schemas.microsoft.com/office/drawing/2014/main" id="{955F498F-7493-D2E4-85A5-F80571117AEB}"/>
              </a:ext>
            </a:extLst>
          </p:cNvPr>
          <p:cNvSpPr>
            <a:spLocks noGrp="1" noChangeArrowheads="1"/>
          </p:cNvSpPr>
          <p:nvPr>
            <p:ph type="subTitle" sz="quarter" idx="1"/>
          </p:nvPr>
        </p:nvSpPr>
        <p:spPr>
          <a:noFill/>
        </p:spPr>
        <p:txBody>
          <a:bodyPr/>
          <a:lstStyle/>
          <a:p>
            <a:r>
              <a:rPr lang="en-US" altLang="en-US" dirty="0"/>
              <a:t>For measuring discrete objects, large or small.</a:t>
            </a:r>
          </a:p>
        </p:txBody>
      </p:sp>
    </p:spTree>
    <p:extLst>
      <p:ext uri="{BB962C8B-B14F-4D97-AF65-F5344CB8AC3E}">
        <p14:creationId xmlns:p14="http://schemas.microsoft.com/office/powerpoint/2010/main" val="34857950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E13991D-359C-8B0C-82B0-126E5B772FAD}"/>
              </a:ext>
            </a:extLst>
          </p:cNvPr>
          <p:cNvSpPr/>
          <p:nvPr/>
        </p:nvSpPr>
        <p:spPr bwMode="auto">
          <a:xfrm>
            <a:off x="1344168" y="1302259"/>
            <a:ext cx="6352032" cy="597185"/>
          </a:xfrm>
          <a:prstGeom prst="rect">
            <a:avLst/>
          </a:prstGeom>
          <a:solidFill>
            <a:srgbClr val="000000"/>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New Roman" pitchFamily="18" charset="0"/>
            </a:endParaRPr>
          </a:p>
        </p:txBody>
      </p:sp>
      <p:sp>
        <p:nvSpPr>
          <p:cNvPr id="7170" name="Rectangle 2"/>
          <p:cNvSpPr>
            <a:spLocks noGrp="1" noChangeArrowheads="1"/>
          </p:cNvSpPr>
          <p:nvPr>
            <p:ph type="title"/>
          </p:nvPr>
        </p:nvSpPr>
        <p:spPr/>
        <p:txBody>
          <a:bodyPr/>
          <a:lstStyle/>
          <a:p>
            <a:r>
              <a:rPr lang="en-US" altLang="en-US" sz="4000" dirty="0"/>
              <a:t>Qualitative Evaluation</a:t>
            </a:r>
          </a:p>
        </p:txBody>
      </p:sp>
      <p:pic>
        <p:nvPicPr>
          <p:cNvPr id="7171" name="Picture 3" descr="E:\CT Lab\ct presentation stuff\FHWA\11_2CAG.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344168" y="1644650"/>
            <a:ext cx="3276600" cy="262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2" name="Picture 4" descr="E:\CT Lab\ct presentation stuff\FHWA\35_5CAG1.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495800" y="1628490"/>
            <a:ext cx="3200400" cy="262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3" name="Picture 5" descr="E:\CT Lab\ct presentation stuff\FHWA\35_5CV1.jp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572000" y="4157663"/>
            <a:ext cx="3124200" cy="253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4" name="Picture 6" descr="E:\CT Lab\ct presentation stuff\FHWA\11_2CV1.jpg"/>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371600" y="4024313"/>
            <a:ext cx="3200400" cy="267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5" name="TextBox 1"/>
          <p:cNvSpPr txBox="1">
            <a:spLocks noChangeArrowheads="1"/>
          </p:cNvSpPr>
          <p:nvPr/>
        </p:nvSpPr>
        <p:spPr bwMode="auto">
          <a:xfrm>
            <a:off x="304800" y="2316163"/>
            <a:ext cx="12954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r>
              <a:rPr lang="en-US" altLang="en-US" sz="1800" dirty="0">
                <a:solidFill>
                  <a:srgbClr val="FFFBEB"/>
                </a:solidFill>
                <a:latin typeface="Arial" panose="020B0604020202020204" pitchFamily="34" charset="0"/>
                <a:cs typeface="Arial" panose="020B0604020202020204" pitchFamily="34" charset="0"/>
              </a:rPr>
              <a:t>Everything opaque</a:t>
            </a:r>
          </a:p>
        </p:txBody>
      </p:sp>
      <p:sp>
        <p:nvSpPr>
          <p:cNvPr id="7176" name="TextBox 7"/>
          <p:cNvSpPr txBox="1">
            <a:spLocks noChangeArrowheads="1"/>
          </p:cNvSpPr>
          <p:nvPr/>
        </p:nvSpPr>
        <p:spPr bwMode="auto">
          <a:xfrm>
            <a:off x="7543800" y="2430463"/>
            <a:ext cx="1371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r>
              <a:rPr lang="en-US" altLang="en-US" sz="1800" dirty="0">
                <a:solidFill>
                  <a:srgbClr val="FFFBEB"/>
                </a:solidFill>
                <a:latin typeface="Arial" panose="020B0604020202020204" pitchFamily="34" charset="0"/>
                <a:cs typeface="Arial" panose="020B0604020202020204" pitchFamily="34" charset="0"/>
              </a:rPr>
              <a:t>Binder transparent</a:t>
            </a:r>
          </a:p>
        </p:txBody>
      </p:sp>
      <p:sp>
        <p:nvSpPr>
          <p:cNvPr id="7177" name="TextBox 8"/>
          <p:cNvSpPr txBox="1">
            <a:spLocks noChangeArrowheads="1"/>
          </p:cNvSpPr>
          <p:nvPr/>
        </p:nvSpPr>
        <p:spPr bwMode="auto">
          <a:xfrm>
            <a:off x="76200" y="4762500"/>
            <a:ext cx="15240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r>
              <a:rPr lang="en-US" altLang="en-US" sz="1800" dirty="0">
                <a:solidFill>
                  <a:srgbClr val="FFFBEB"/>
                </a:solidFill>
                <a:latin typeface="Arial" panose="020B0604020202020204" pitchFamily="34" charset="0"/>
                <a:cs typeface="Arial" panose="020B0604020202020204" pitchFamily="34" charset="0"/>
              </a:rPr>
              <a:t>Solids transparent, voids opaque</a:t>
            </a:r>
          </a:p>
        </p:txBody>
      </p:sp>
      <p:sp>
        <p:nvSpPr>
          <p:cNvPr id="7178" name="TextBox 9"/>
          <p:cNvSpPr txBox="1">
            <a:spLocks noChangeArrowheads="1"/>
          </p:cNvSpPr>
          <p:nvPr/>
        </p:nvSpPr>
        <p:spPr bwMode="auto">
          <a:xfrm>
            <a:off x="7620000" y="4876800"/>
            <a:ext cx="12954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r>
              <a:rPr lang="en-US" altLang="en-US" sz="1800" dirty="0">
                <a:solidFill>
                  <a:srgbClr val="FFFBEB"/>
                </a:solidFill>
                <a:latin typeface="Arial" panose="020B0604020202020204" pitchFamily="34" charset="0"/>
                <a:cs typeface="Arial" panose="020B0604020202020204" pitchFamily="34" charset="0"/>
              </a:rPr>
              <a:t>Voids in different sample</a:t>
            </a:r>
          </a:p>
        </p:txBody>
      </p:sp>
      <p:sp>
        <p:nvSpPr>
          <p:cNvPr id="2" name="TextBox 1">
            <a:extLst>
              <a:ext uri="{FF2B5EF4-FFF2-40B4-BE49-F238E27FC236}">
                <a16:creationId xmlns:a16="http://schemas.microsoft.com/office/drawing/2014/main" id="{AD1E1790-3CD3-2CB3-24D3-8D00D620E51C}"/>
              </a:ext>
            </a:extLst>
          </p:cNvPr>
          <p:cNvSpPr txBox="1"/>
          <p:nvPr/>
        </p:nvSpPr>
        <p:spPr>
          <a:xfrm>
            <a:off x="3101340" y="1333627"/>
            <a:ext cx="2590800" cy="461665"/>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Asphalt concrete</a:t>
            </a:r>
          </a:p>
        </p:txBody>
      </p:sp>
    </p:spTree>
    <p:extLst>
      <p:ext uri="{BB962C8B-B14F-4D97-AF65-F5344CB8AC3E}">
        <p14:creationId xmlns:p14="http://schemas.microsoft.com/office/powerpoint/2010/main" val="28635512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ltLang="en-US"/>
              <a:t>Taking it the next step</a:t>
            </a:r>
          </a:p>
        </p:txBody>
      </p:sp>
      <p:sp>
        <p:nvSpPr>
          <p:cNvPr id="8195" name="Rectangle 3"/>
          <p:cNvSpPr>
            <a:spLocks noGrp="1" noChangeArrowheads="1"/>
          </p:cNvSpPr>
          <p:nvPr>
            <p:ph idx="1"/>
          </p:nvPr>
        </p:nvSpPr>
        <p:spPr/>
        <p:txBody>
          <a:bodyPr/>
          <a:lstStyle/>
          <a:p>
            <a:pPr>
              <a:lnSpc>
                <a:spcPct val="90000"/>
              </a:lnSpc>
            </a:pPr>
            <a:r>
              <a:rPr lang="en-US" altLang="en-US" dirty="0"/>
              <a:t>Qualitative visualization “easy”</a:t>
            </a:r>
          </a:p>
          <a:p>
            <a:pPr>
              <a:lnSpc>
                <a:spcPct val="90000"/>
              </a:lnSpc>
            </a:pPr>
            <a:r>
              <a:rPr lang="en-US" altLang="en-US" dirty="0"/>
              <a:t>Goal: Quantitative analysis</a:t>
            </a:r>
          </a:p>
          <a:p>
            <a:pPr lvl="1">
              <a:lnSpc>
                <a:spcPct val="90000"/>
              </a:lnSpc>
            </a:pPr>
            <a:r>
              <a:rPr lang="en-US" altLang="en-US" dirty="0"/>
              <a:t>Obtain complete “architecture” of concrete</a:t>
            </a:r>
          </a:p>
          <a:p>
            <a:pPr lvl="1">
              <a:lnSpc>
                <a:spcPct val="90000"/>
              </a:lnSpc>
            </a:pPr>
            <a:r>
              <a:rPr lang="en-US" altLang="en-US" dirty="0"/>
              <a:t>Characterize each particle (10</a:t>
            </a:r>
            <a:r>
              <a:rPr lang="en-US" altLang="en-US" baseline="30000" dirty="0"/>
              <a:t>5</a:t>
            </a:r>
            <a:r>
              <a:rPr lang="en-US" altLang="en-US" dirty="0"/>
              <a:t>-10</a:t>
            </a:r>
            <a:r>
              <a:rPr lang="en-US" altLang="en-US" baseline="30000" dirty="0"/>
              <a:t>6+?</a:t>
            </a:r>
            <a:r>
              <a:rPr lang="en-US" altLang="en-US" dirty="0"/>
              <a:t> per core!)</a:t>
            </a:r>
          </a:p>
          <a:p>
            <a:pPr lvl="2">
              <a:lnSpc>
                <a:spcPct val="90000"/>
              </a:lnSpc>
            </a:pPr>
            <a:r>
              <a:rPr lang="en-US" altLang="en-US" dirty="0"/>
              <a:t>Size distribution/grading</a:t>
            </a:r>
          </a:p>
          <a:p>
            <a:pPr lvl="2">
              <a:lnSpc>
                <a:spcPct val="90000"/>
              </a:lnSpc>
            </a:pPr>
            <a:r>
              <a:rPr lang="en-US" altLang="en-US" dirty="0"/>
              <a:t>Shape, orientation</a:t>
            </a:r>
          </a:p>
          <a:p>
            <a:pPr lvl="2">
              <a:lnSpc>
                <a:spcPct val="90000"/>
              </a:lnSpc>
            </a:pPr>
            <a:r>
              <a:rPr lang="en-US" altLang="en-US" dirty="0"/>
              <a:t>Spatial distribution, homogeneity</a:t>
            </a:r>
          </a:p>
          <a:p>
            <a:pPr lvl="3">
              <a:lnSpc>
                <a:spcPct val="90000"/>
              </a:lnSpc>
            </a:pPr>
            <a:r>
              <a:rPr lang="en-US" altLang="en-US" dirty="0"/>
              <a:t>Both aggregates and voids</a:t>
            </a:r>
          </a:p>
          <a:p>
            <a:pPr lvl="2">
              <a:lnSpc>
                <a:spcPct val="90000"/>
              </a:lnSpc>
            </a:pPr>
            <a:r>
              <a:rPr lang="en-US" altLang="en-US" dirty="0"/>
              <a:t>Contact contact surface areas and </a:t>
            </a:r>
            <a:r>
              <a:rPr lang="en-US" altLang="en-US" dirty="0" err="1"/>
              <a:t>normals</a:t>
            </a:r>
            <a:endParaRPr lang="en-US" altLang="en-US" dirty="0"/>
          </a:p>
        </p:txBody>
      </p:sp>
    </p:spTree>
    <p:extLst>
      <p:ext uri="{BB962C8B-B14F-4D97-AF65-F5344CB8AC3E}">
        <p14:creationId xmlns:p14="http://schemas.microsoft.com/office/powerpoint/2010/main" val="1395976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44488" y="2438400"/>
            <a:ext cx="2671762" cy="177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9219" name="Rectangle 3"/>
          <p:cNvSpPr>
            <a:spLocks noGrp="1" noChangeArrowheads="1"/>
          </p:cNvSpPr>
          <p:nvPr>
            <p:ph type="title"/>
          </p:nvPr>
        </p:nvSpPr>
        <p:spPr/>
        <p:txBody>
          <a:bodyPr/>
          <a:lstStyle/>
          <a:p>
            <a:r>
              <a:rPr lang="en-US" altLang="en-US"/>
              <a:t>Blob3D</a:t>
            </a:r>
          </a:p>
        </p:txBody>
      </p:sp>
      <p:sp>
        <p:nvSpPr>
          <p:cNvPr id="9220" name="Text Box 4"/>
          <p:cNvSpPr txBox="1">
            <a:spLocks noChangeArrowheads="1"/>
          </p:cNvSpPr>
          <p:nvPr/>
        </p:nvSpPr>
        <p:spPr bwMode="auto">
          <a:xfrm>
            <a:off x="755650" y="1625600"/>
            <a:ext cx="195919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2800" dirty="0">
                <a:solidFill>
                  <a:srgbClr val="FFFBEB"/>
                </a:solidFill>
                <a:latin typeface="Arial" panose="020B0604020202020204" pitchFamily="34" charset="0"/>
                <a:cs typeface="Arial" panose="020B0604020202020204" pitchFamily="34" charset="0"/>
              </a:rPr>
              <a:t>SEGMENT</a:t>
            </a:r>
          </a:p>
        </p:txBody>
      </p:sp>
      <p:sp>
        <p:nvSpPr>
          <p:cNvPr id="9221" name="Text Box 5"/>
          <p:cNvSpPr txBox="1">
            <a:spLocks noChangeArrowheads="1"/>
          </p:cNvSpPr>
          <p:nvPr/>
        </p:nvSpPr>
        <p:spPr bwMode="auto">
          <a:xfrm>
            <a:off x="3735388" y="1625600"/>
            <a:ext cx="204370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2800">
                <a:solidFill>
                  <a:srgbClr val="FFFBEB"/>
                </a:solidFill>
                <a:latin typeface="Arial" panose="020B0604020202020204" pitchFamily="34" charset="0"/>
                <a:cs typeface="Arial" panose="020B0604020202020204" pitchFamily="34" charset="0"/>
              </a:rPr>
              <a:t>SEPARATE</a:t>
            </a:r>
          </a:p>
        </p:txBody>
      </p:sp>
      <p:sp>
        <p:nvSpPr>
          <p:cNvPr id="9222" name="Text Box 6"/>
          <p:cNvSpPr txBox="1">
            <a:spLocks noChangeArrowheads="1"/>
          </p:cNvSpPr>
          <p:nvPr/>
        </p:nvSpPr>
        <p:spPr bwMode="auto">
          <a:xfrm>
            <a:off x="6616700" y="1625600"/>
            <a:ext cx="185980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2800">
                <a:solidFill>
                  <a:srgbClr val="FFFBEB"/>
                </a:solidFill>
                <a:latin typeface="Arial" panose="020B0604020202020204" pitchFamily="34" charset="0"/>
                <a:cs typeface="Arial" panose="020B0604020202020204" pitchFamily="34" charset="0"/>
              </a:rPr>
              <a:t>EXTRACT</a:t>
            </a:r>
          </a:p>
        </p:txBody>
      </p:sp>
      <p:pic>
        <p:nvPicPr>
          <p:cNvPr id="9223" name="Picture 7"/>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30200" y="4454525"/>
            <a:ext cx="2716213" cy="1930400"/>
          </a:xfrm>
          <a:prstGeom prst="rect">
            <a:avLst/>
          </a:prstGeom>
          <a:noFill/>
          <a:ln w="28575">
            <a:solidFill>
              <a:schemeClr val="hlink"/>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pic>
      <p:pic>
        <p:nvPicPr>
          <p:cNvPr id="9224" name="Picture 8"/>
          <p:cNvPicPr>
            <a:picLocks noChangeAspect="1" noChangeArrowheads="1"/>
          </p:cNvPicPr>
          <p:nvPr/>
        </p:nvPicPr>
        <p:blipFill>
          <a:blip r:embed="rId5" cstate="screen">
            <a:extLst>
              <a:ext uri="{28A0092B-C50C-407E-A947-70E740481C1C}">
                <a14:useLocalDpi xmlns:a14="http://schemas.microsoft.com/office/drawing/2010/main"/>
              </a:ext>
            </a:extLst>
          </a:blip>
          <a:srcRect t="18433" r="10367" b="14746"/>
          <a:stretch>
            <a:fillRect/>
          </a:stretch>
        </p:blipFill>
        <p:spPr bwMode="auto">
          <a:xfrm>
            <a:off x="3370263" y="2405063"/>
            <a:ext cx="2713037" cy="189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pic>
        <p:nvPicPr>
          <p:cNvPr id="9225" name="Picture 9"/>
          <p:cNvPicPr>
            <a:picLocks noChangeAspect="1" noChangeArrowheads="1"/>
          </p:cNvPicPr>
          <p:nvPr/>
        </p:nvPicPr>
        <p:blipFill>
          <a:blip r:embed="rId6" cstate="screen">
            <a:extLst>
              <a:ext uri="{28A0092B-C50C-407E-A947-70E740481C1C}">
                <a14:useLocalDpi xmlns:a14="http://schemas.microsoft.com/office/drawing/2010/main"/>
              </a:ext>
            </a:extLst>
          </a:blip>
          <a:srcRect t="18433" r="10367" b="14746"/>
          <a:stretch>
            <a:fillRect/>
          </a:stretch>
        </p:blipFill>
        <p:spPr bwMode="auto">
          <a:xfrm>
            <a:off x="3370263" y="4471988"/>
            <a:ext cx="2713037" cy="189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pic>
        <p:nvPicPr>
          <p:cNvPr id="9226" name="Picture 10"/>
          <p:cNvPicPr>
            <a:picLocks noChangeAspect="1" noChangeArrowheads="1"/>
          </p:cNvPicPr>
          <p:nvPr/>
        </p:nvPicPr>
        <p:blipFill>
          <a:blip r:embed="rId7" cstate="screen">
            <a:extLst>
              <a:ext uri="{28A0092B-C50C-407E-A947-70E740481C1C}">
                <a14:useLocalDpi xmlns:a14="http://schemas.microsoft.com/office/drawing/2010/main"/>
              </a:ext>
            </a:extLst>
          </a:blip>
          <a:srcRect t="11867" r="11124" b="3955"/>
          <a:stretch>
            <a:fillRect/>
          </a:stretch>
        </p:blipFill>
        <p:spPr bwMode="auto">
          <a:xfrm>
            <a:off x="6434138" y="2378075"/>
            <a:ext cx="2189162" cy="19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pic>
        <p:nvPicPr>
          <p:cNvPr id="9227" name="Picture 11"/>
          <p:cNvPicPr>
            <a:picLocks noChangeAspect="1" noChangeArrowheads="1"/>
          </p:cNvPicPr>
          <p:nvPr/>
        </p:nvPicPr>
        <p:blipFill>
          <a:blip r:embed="rId8" cstate="screen">
            <a:extLst>
              <a:ext uri="{28A0092B-C50C-407E-A947-70E740481C1C}">
                <a14:useLocalDpi xmlns:a14="http://schemas.microsoft.com/office/drawing/2010/main"/>
              </a:ext>
            </a:extLst>
          </a:blip>
          <a:srcRect t="11867" r="11124" b="3955"/>
          <a:stretch>
            <a:fillRect/>
          </a:stretch>
        </p:blipFill>
        <p:spPr bwMode="auto">
          <a:xfrm>
            <a:off x="6434138" y="4446588"/>
            <a:ext cx="2189162" cy="1944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9228" name="Rectangle 12"/>
          <p:cNvSpPr>
            <a:spLocks noChangeArrowheads="1"/>
          </p:cNvSpPr>
          <p:nvPr/>
        </p:nvSpPr>
        <p:spPr bwMode="auto">
          <a:xfrm>
            <a:off x="1517650" y="3308350"/>
            <a:ext cx="423863" cy="323850"/>
          </a:xfrm>
          <a:prstGeom prst="rect">
            <a:avLst/>
          </a:prstGeom>
          <a:noFill/>
          <a:ln w="38100">
            <a:solidFill>
              <a:schemeClr val="hlink"/>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9229" name="Line 13"/>
          <p:cNvSpPr>
            <a:spLocks noChangeShapeType="1"/>
          </p:cNvSpPr>
          <p:nvPr/>
        </p:nvSpPr>
        <p:spPr bwMode="auto">
          <a:xfrm flipH="1">
            <a:off x="320675" y="3325813"/>
            <a:ext cx="1204913" cy="1123950"/>
          </a:xfrm>
          <a:prstGeom prst="line">
            <a:avLst/>
          </a:prstGeom>
          <a:noFill/>
          <a:ln w="28575">
            <a:solidFill>
              <a:schemeClr val="hlink"/>
            </a:solidFill>
            <a:prstDash val="dash"/>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9230" name="Line 14"/>
          <p:cNvSpPr>
            <a:spLocks noChangeShapeType="1"/>
          </p:cNvSpPr>
          <p:nvPr/>
        </p:nvSpPr>
        <p:spPr bwMode="auto">
          <a:xfrm>
            <a:off x="1931988" y="3313113"/>
            <a:ext cx="1119187" cy="1128712"/>
          </a:xfrm>
          <a:prstGeom prst="line">
            <a:avLst/>
          </a:prstGeom>
          <a:noFill/>
          <a:ln w="28575">
            <a:solidFill>
              <a:schemeClr val="hlink"/>
            </a:solidFill>
            <a:prstDash val="dash"/>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9231" name="Text Box 15"/>
          <p:cNvSpPr txBox="1">
            <a:spLocks noChangeArrowheads="1"/>
          </p:cNvSpPr>
          <p:nvPr/>
        </p:nvSpPr>
        <p:spPr bwMode="auto">
          <a:xfrm>
            <a:off x="5486400" y="6381234"/>
            <a:ext cx="35317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1800" dirty="0">
                <a:solidFill>
                  <a:srgbClr val="FFFBEB"/>
                </a:solidFill>
                <a:latin typeface="Arial" panose="020B0604020202020204" pitchFamily="34" charset="0"/>
                <a:cs typeface="Arial" panose="020B0604020202020204" pitchFamily="34" charset="0"/>
              </a:rPr>
              <a:t>Garnet example by </a:t>
            </a:r>
            <a:r>
              <a:rPr lang="en-US" altLang="en-US" sz="1800" dirty="0" err="1">
                <a:solidFill>
                  <a:srgbClr val="FFFBEB"/>
                </a:solidFill>
                <a:latin typeface="Arial" panose="020B0604020202020204" pitchFamily="34" charset="0"/>
                <a:cs typeface="Arial" panose="020B0604020202020204" pitchFamily="34" charset="0"/>
              </a:rPr>
              <a:t>Charna</a:t>
            </a:r>
            <a:r>
              <a:rPr lang="en-US" altLang="en-US" sz="1800" dirty="0">
                <a:solidFill>
                  <a:srgbClr val="FFFBEB"/>
                </a:solidFill>
                <a:latin typeface="Arial" panose="020B0604020202020204" pitchFamily="34" charset="0"/>
                <a:cs typeface="Arial" panose="020B0604020202020204" pitchFamily="34" charset="0"/>
              </a:rPr>
              <a:t> Meth</a:t>
            </a:r>
          </a:p>
        </p:txBody>
      </p:sp>
    </p:spTree>
    <p:extLst>
      <p:ext uri="{BB962C8B-B14F-4D97-AF65-F5344CB8AC3E}">
        <p14:creationId xmlns:p14="http://schemas.microsoft.com/office/powerpoint/2010/main" val="4195417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altLang="en-US"/>
              <a:t>Blob3D Components</a:t>
            </a:r>
          </a:p>
        </p:txBody>
      </p:sp>
      <p:sp>
        <p:nvSpPr>
          <p:cNvPr id="10243" name="Rectangle 3"/>
          <p:cNvSpPr>
            <a:spLocks noGrp="1" noChangeArrowheads="1"/>
          </p:cNvSpPr>
          <p:nvPr>
            <p:ph idx="1"/>
          </p:nvPr>
        </p:nvSpPr>
        <p:spPr>
          <a:xfrm>
            <a:off x="2499360" y="1368552"/>
            <a:ext cx="5867400" cy="4572000"/>
          </a:xfrm>
        </p:spPr>
        <p:txBody>
          <a:bodyPr/>
          <a:lstStyle/>
          <a:p>
            <a:pPr marL="514350" indent="-514350">
              <a:spcBef>
                <a:spcPts val="1272"/>
              </a:spcBef>
              <a:buFont typeface="+mj-lt"/>
              <a:buAutoNum type="arabicPeriod"/>
            </a:pPr>
            <a:r>
              <a:rPr lang="en-US" altLang="en-US" sz="2800" dirty="0"/>
              <a:t>SEGMENT</a:t>
            </a:r>
          </a:p>
          <a:p>
            <a:pPr lvl="1">
              <a:spcBef>
                <a:spcPts val="1272"/>
              </a:spcBef>
            </a:pPr>
            <a:r>
              <a:rPr lang="en-US" altLang="en-US" sz="2400" dirty="0"/>
              <a:t>Determine which voxels correspond to which materials</a:t>
            </a:r>
            <a:br>
              <a:rPr lang="en-US" altLang="en-US" sz="2400" dirty="0"/>
            </a:br>
            <a:endParaRPr lang="en-US" altLang="en-US" sz="2400" dirty="0"/>
          </a:p>
          <a:p>
            <a:pPr marL="514350" indent="-514350">
              <a:spcBef>
                <a:spcPts val="1272"/>
              </a:spcBef>
              <a:buFont typeface="+mj-lt"/>
              <a:buAutoNum type="arabicPeriod"/>
            </a:pPr>
            <a:r>
              <a:rPr lang="en-US" altLang="en-US" sz="2800" dirty="0"/>
              <a:t>SEPARATE</a:t>
            </a:r>
          </a:p>
          <a:p>
            <a:pPr lvl="1">
              <a:spcBef>
                <a:spcPts val="1272"/>
              </a:spcBef>
            </a:pPr>
            <a:r>
              <a:rPr lang="en-US" altLang="en-US" sz="2400" dirty="0"/>
              <a:t>Separate all touching (or impinging) objects</a:t>
            </a:r>
            <a:br>
              <a:rPr lang="en-US" altLang="en-US" sz="2400" dirty="0"/>
            </a:br>
            <a:endParaRPr lang="en-US" altLang="en-US" sz="2400" dirty="0"/>
          </a:p>
          <a:p>
            <a:pPr marL="514350" indent="-514350">
              <a:spcBef>
                <a:spcPts val="1272"/>
              </a:spcBef>
              <a:buFont typeface="+mj-lt"/>
              <a:buAutoNum type="arabicPeriod"/>
            </a:pPr>
            <a:r>
              <a:rPr lang="en-US" altLang="en-US" sz="2800" dirty="0"/>
              <a:t>EXTRACT</a:t>
            </a:r>
          </a:p>
          <a:p>
            <a:pPr lvl="1">
              <a:spcBef>
                <a:spcPts val="1272"/>
              </a:spcBef>
            </a:pPr>
            <a:r>
              <a:rPr lang="en-US" altLang="en-US" sz="2400" dirty="0"/>
              <a:t>Calculate properties, statistics based on interpreted data volume</a:t>
            </a:r>
          </a:p>
        </p:txBody>
      </p:sp>
      <p:pic>
        <p:nvPicPr>
          <p:cNvPr id="2" name="Picture 7">
            <a:extLst>
              <a:ext uri="{FF2B5EF4-FFF2-40B4-BE49-F238E27FC236}">
                <a16:creationId xmlns:a16="http://schemas.microsoft.com/office/drawing/2014/main" id="{8B2F1477-9C0F-A883-C71D-8A3C87811EBC}"/>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04800" y="1371600"/>
            <a:ext cx="2057400" cy="1462185"/>
          </a:xfrm>
          <a:prstGeom prst="rect">
            <a:avLst/>
          </a:prstGeom>
          <a:noFill/>
          <a:ln w="28575">
            <a:solidFill>
              <a:schemeClr val="hlink"/>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pic>
      <p:pic>
        <p:nvPicPr>
          <p:cNvPr id="3" name="Picture 9">
            <a:extLst>
              <a:ext uri="{FF2B5EF4-FFF2-40B4-BE49-F238E27FC236}">
                <a16:creationId xmlns:a16="http://schemas.microsoft.com/office/drawing/2014/main" id="{6343D60F-7684-CCF6-6B74-314752DCE60B}"/>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t="18433" r="10367" b="14746"/>
          <a:stretch>
            <a:fillRect/>
          </a:stretch>
        </p:blipFill>
        <p:spPr bwMode="auto">
          <a:xfrm>
            <a:off x="152400" y="2986185"/>
            <a:ext cx="2286000" cy="1594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pic>
        <p:nvPicPr>
          <p:cNvPr id="4" name="Picture 11">
            <a:extLst>
              <a:ext uri="{FF2B5EF4-FFF2-40B4-BE49-F238E27FC236}">
                <a16:creationId xmlns:a16="http://schemas.microsoft.com/office/drawing/2014/main" id="{32C2ADA0-B355-F81C-38F5-6F4839B44C57}"/>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t="11867" r="11124" b="3955"/>
          <a:stretch>
            <a:fillRect/>
          </a:stretch>
        </p:blipFill>
        <p:spPr bwMode="auto">
          <a:xfrm>
            <a:off x="287338" y="4687314"/>
            <a:ext cx="2189162" cy="1944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Tree>
    <p:extLst>
      <p:ext uri="{BB962C8B-B14F-4D97-AF65-F5344CB8AC3E}">
        <p14:creationId xmlns:p14="http://schemas.microsoft.com/office/powerpoint/2010/main" val="37637111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US" altLang="en-US"/>
              <a:t>Segmentation</a:t>
            </a:r>
          </a:p>
        </p:txBody>
      </p:sp>
      <p:sp>
        <p:nvSpPr>
          <p:cNvPr id="11267" name="Content Placeholder 2"/>
          <p:cNvSpPr>
            <a:spLocks noGrp="1"/>
          </p:cNvSpPr>
          <p:nvPr>
            <p:ph idx="1"/>
          </p:nvPr>
        </p:nvSpPr>
        <p:spPr>
          <a:xfrm>
            <a:off x="685800" y="1600200"/>
            <a:ext cx="8229600" cy="4572000"/>
          </a:xfrm>
        </p:spPr>
        <p:txBody>
          <a:bodyPr/>
          <a:lstStyle/>
          <a:p>
            <a:r>
              <a:rPr lang="en-US" altLang="en-US" dirty="0"/>
              <a:t>Objective: Classify voxels</a:t>
            </a:r>
          </a:p>
          <a:p>
            <a:pPr lvl="1"/>
            <a:r>
              <a:rPr lang="en-US" altLang="en-US" dirty="0"/>
              <a:t>Select which ones contain the component of interest</a:t>
            </a:r>
          </a:p>
          <a:p>
            <a:r>
              <a:rPr lang="en-US" altLang="en-US" dirty="0"/>
              <a:t>Filters available</a:t>
            </a:r>
          </a:p>
          <a:p>
            <a:pPr lvl="1"/>
            <a:r>
              <a:rPr lang="en-US" altLang="en-US" dirty="0"/>
              <a:t>Grayscale to grayscale</a:t>
            </a:r>
          </a:p>
          <a:p>
            <a:pPr lvl="2"/>
            <a:r>
              <a:rPr lang="en-US" altLang="en-US" dirty="0"/>
              <a:t>Noise reduction, edge enhancement</a:t>
            </a:r>
          </a:p>
          <a:p>
            <a:pPr lvl="1"/>
            <a:r>
              <a:rPr lang="en-US" altLang="en-US" dirty="0"/>
              <a:t>Grayscale to binary</a:t>
            </a:r>
          </a:p>
          <a:p>
            <a:pPr lvl="2"/>
            <a:r>
              <a:rPr lang="en-US" altLang="en-US" dirty="0"/>
              <a:t>Threshold, seeding, expand/contract</a:t>
            </a:r>
          </a:p>
          <a:p>
            <a:pPr lvl="1"/>
            <a:r>
              <a:rPr lang="en-US" altLang="en-US" dirty="0"/>
              <a:t>Binary to binary</a:t>
            </a:r>
          </a:p>
          <a:p>
            <a:pPr lvl="2"/>
            <a:r>
              <a:rPr lang="en-US" altLang="en-US" dirty="0"/>
              <a:t>Final tweaking: remove holes, islands, noise, etc.</a:t>
            </a:r>
          </a:p>
        </p:txBody>
      </p:sp>
    </p:spTree>
    <p:extLst>
      <p:ext uri="{BB962C8B-B14F-4D97-AF65-F5344CB8AC3E}">
        <p14:creationId xmlns:p14="http://schemas.microsoft.com/office/powerpoint/2010/main" val="34649864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altLang="en-US"/>
              <a:t>SEGMENT in action</a:t>
            </a:r>
          </a:p>
        </p:txBody>
      </p:sp>
      <p:pic>
        <p:nvPicPr>
          <p:cNvPr id="12291" name="Picture 3" descr="E:\CT Lab\grants\IDEA project\final report\report images\alf20_seg1.tif"/>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14400" y="2438400"/>
            <a:ext cx="36576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2" name="Picture 4" descr="E:\CT Lab\grants\IDEA project\final report\report images\alf20_seg2.tif"/>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953000" y="2438400"/>
            <a:ext cx="36576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71265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altLang="en-US"/>
              <a:t>Segmentation challenges</a:t>
            </a:r>
          </a:p>
        </p:txBody>
      </p:sp>
      <p:sp>
        <p:nvSpPr>
          <p:cNvPr id="13315" name="Rectangle 3"/>
          <p:cNvSpPr>
            <a:spLocks noGrp="1" noChangeArrowheads="1"/>
          </p:cNvSpPr>
          <p:nvPr>
            <p:ph idx="1"/>
          </p:nvPr>
        </p:nvSpPr>
        <p:spPr>
          <a:xfrm>
            <a:off x="685800" y="1600200"/>
            <a:ext cx="7696200" cy="5029200"/>
          </a:xfrm>
        </p:spPr>
        <p:txBody>
          <a:bodyPr/>
          <a:lstStyle/>
          <a:p>
            <a:r>
              <a:rPr lang="en-US" altLang="en-US" sz="2800" dirty="0"/>
              <a:t>Multiple components</a:t>
            </a:r>
          </a:p>
          <a:p>
            <a:pPr lvl="1"/>
            <a:r>
              <a:rPr lang="en-US" altLang="en-US" sz="2400" dirty="0"/>
              <a:t>Allow sequential, exclusive processing of each identifiable type</a:t>
            </a:r>
          </a:p>
          <a:p>
            <a:r>
              <a:rPr lang="en-US" altLang="en-US" sz="2800" dirty="0"/>
              <a:t>Large data sets (100’s-1000’s MB)</a:t>
            </a:r>
          </a:p>
          <a:p>
            <a:pPr lvl="1"/>
            <a:r>
              <a:rPr lang="en-US" altLang="en-US" sz="2400" dirty="0"/>
              <a:t>Process reduced “test” portion interactively first</a:t>
            </a:r>
          </a:p>
          <a:p>
            <a:r>
              <a:rPr lang="en-US" altLang="en-US" sz="2800" dirty="0"/>
              <a:t>Complex, overlapping grayscales for different phases</a:t>
            </a:r>
          </a:p>
          <a:p>
            <a:pPr lvl="1"/>
            <a:r>
              <a:rPr lang="en-US" altLang="en-US" sz="2400" dirty="0"/>
              <a:t>Use both grayscale and neighborhood/connectivity data</a:t>
            </a:r>
          </a:p>
          <a:p>
            <a:pPr lvl="1"/>
            <a:r>
              <a:rPr lang="en-US" altLang="en-US" sz="2400" dirty="0"/>
              <a:t>Use manual or ML approaches pre-Blob</a:t>
            </a:r>
          </a:p>
          <a:p>
            <a:pPr lvl="1"/>
            <a:endParaRPr lang="en-US" altLang="en-US" sz="2400" dirty="0"/>
          </a:p>
        </p:txBody>
      </p:sp>
    </p:spTree>
    <p:extLst>
      <p:ext uri="{BB962C8B-B14F-4D97-AF65-F5344CB8AC3E}">
        <p14:creationId xmlns:p14="http://schemas.microsoft.com/office/powerpoint/2010/main" val="18939134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altLang="en-US" sz="3600" dirty="0"/>
              <a:t>Seed / Threshold / Expand</a:t>
            </a:r>
          </a:p>
        </p:txBody>
      </p:sp>
      <p:pic>
        <p:nvPicPr>
          <p:cNvPr id="14339" name="Picture 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57200" y="3352800"/>
            <a:ext cx="3792538" cy="329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pic>
        <p:nvPicPr>
          <p:cNvPr id="14340" name="Picture 4"/>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570562" y="1413808"/>
            <a:ext cx="4429125" cy="5062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14341" name="TextBox 6"/>
          <p:cNvSpPr txBox="1">
            <a:spLocks noChangeArrowheads="1"/>
          </p:cNvSpPr>
          <p:nvPr/>
        </p:nvSpPr>
        <p:spPr bwMode="auto">
          <a:xfrm>
            <a:off x="140898" y="1413808"/>
            <a:ext cx="44196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r>
              <a:rPr lang="en-US" altLang="en-US" sz="2000" dirty="0">
                <a:solidFill>
                  <a:srgbClr val="FFFBEB"/>
                </a:solidFill>
                <a:latin typeface="Arial" panose="020B0604020202020204" pitchFamily="34" charset="0"/>
                <a:cs typeface="Arial" panose="020B0604020202020204" pitchFamily="34" charset="0"/>
              </a:rPr>
              <a:t>“Correct” garnet threshold is halfway between garnet and surrounding matrix (mostly </a:t>
            </a:r>
            <a:r>
              <a:rPr lang="en-US" altLang="en-US" sz="2000" dirty="0" err="1">
                <a:solidFill>
                  <a:srgbClr val="FFFBEB"/>
                </a:solidFill>
                <a:latin typeface="Arial" panose="020B0604020202020204" pitchFamily="34" charset="0"/>
                <a:cs typeface="Arial" panose="020B0604020202020204" pitchFamily="34" charset="0"/>
              </a:rPr>
              <a:t>qtz+plag</a:t>
            </a:r>
            <a:r>
              <a:rPr lang="en-US" altLang="en-US" sz="2000" dirty="0">
                <a:solidFill>
                  <a:srgbClr val="FFFBEB"/>
                </a:solidFill>
                <a:latin typeface="Arial" panose="020B0604020202020204" pitchFamily="34" charset="0"/>
                <a:cs typeface="Arial" panose="020B0604020202020204" pitchFamily="34" charset="0"/>
              </a:rPr>
              <a:t>)</a:t>
            </a:r>
          </a:p>
          <a:p>
            <a:pPr algn="ctr"/>
            <a:endParaRPr lang="en-US" altLang="en-US" sz="2000" dirty="0">
              <a:solidFill>
                <a:srgbClr val="FFFBEB"/>
              </a:solidFill>
              <a:latin typeface="Arial" panose="020B0604020202020204" pitchFamily="34" charset="0"/>
              <a:cs typeface="Arial" panose="020B0604020202020204" pitchFamily="34" charset="0"/>
            </a:endParaRPr>
          </a:p>
          <a:p>
            <a:pPr algn="ctr"/>
            <a:r>
              <a:rPr lang="en-US" altLang="en-US" sz="2000" dirty="0">
                <a:solidFill>
                  <a:srgbClr val="FFFBEB"/>
                </a:solidFill>
                <a:latin typeface="Arial" panose="020B0604020202020204" pitchFamily="34" charset="0"/>
                <a:cs typeface="Arial" panose="020B0604020202020204" pitchFamily="34" charset="0"/>
              </a:rPr>
              <a:t>BUT, </a:t>
            </a:r>
            <a:r>
              <a:rPr lang="en-US" altLang="en-US" sz="2000" dirty="0" err="1">
                <a:solidFill>
                  <a:srgbClr val="FFFBEB"/>
                </a:solidFill>
                <a:latin typeface="Arial" panose="020B0604020202020204" pitchFamily="34" charset="0"/>
                <a:cs typeface="Arial" panose="020B0604020202020204" pitchFamily="34" charset="0"/>
              </a:rPr>
              <a:t>biotite</a:t>
            </a:r>
            <a:r>
              <a:rPr lang="en-US" altLang="en-US" sz="2000" dirty="0">
                <a:solidFill>
                  <a:srgbClr val="FFFBEB"/>
                </a:solidFill>
                <a:latin typeface="Arial" panose="020B0604020202020204" pitchFamily="34" charset="0"/>
                <a:cs typeface="Arial" panose="020B0604020202020204" pitchFamily="34" charset="0"/>
              </a:rPr>
              <a:t> and </a:t>
            </a:r>
            <a:r>
              <a:rPr lang="en-US" altLang="en-US" sz="2000" dirty="0" err="1">
                <a:solidFill>
                  <a:srgbClr val="FFFBEB"/>
                </a:solidFill>
                <a:latin typeface="Arial" panose="020B0604020202020204" pitchFamily="34" charset="0"/>
                <a:cs typeface="Arial" panose="020B0604020202020204" pitchFamily="34" charset="0"/>
              </a:rPr>
              <a:t>kyanite</a:t>
            </a:r>
            <a:r>
              <a:rPr lang="en-US" altLang="en-US" sz="2000" dirty="0">
                <a:solidFill>
                  <a:srgbClr val="FFFBEB"/>
                </a:solidFill>
                <a:latin typeface="Arial" panose="020B0604020202020204" pitchFamily="34" charset="0"/>
                <a:cs typeface="Arial" panose="020B0604020202020204" pitchFamily="34" charset="0"/>
              </a:rPr>
              <a:t> have intermediate CT numbers</a:t>
            </a:r>
          </a:p>
        </p:txBody>
      </p:sp>
      <p:sp>
        <p:nvSpPr>
          <p:cNvPr id="2" name="TextBox 1">
            <a:extLst>
              <a:ext uri="{FF2B5EF4-FFF2-40B4-BE49-F238E27FC236}">
                <a16:creationId xmlns:a16="http://schemas.microsoft.com/office/drawing/2014/main" id="{21BA7EFC-FDC9-C048-AE62-3E5EA6B9D487}"/>
              </a:ext>
            </a:extLst>
          </p:cNvPr>
          <p:cNvSpPr txBox="1"/>
          <p:nvPr/>
        </p:nvSpPr>
        <p:spPr>
          <a:xfrm>
            <a:off x="4259802" y="6476346"/>
            <a:ext cx="1645002" cy="338554"/>
          </a:xfrm>
          <a:prstGeom prst="rect">
            <a:avLst/>
          </a:prstGeom>
          <a:noFill/>
        </p:spPr>
        <p:txBody>
          <a:bodyPr wrap="none" rtlCol="0">
            <a:spAutoFit/>
          </a:bodyPr>
          <a:lstStyle/>
          <a:p>
            <a:r>
              <a:rPr lang="en-US" sz="1600" dirty="0">
                <a:solidFill>
                  <a:srgbClr val="FFFBEB"/>
                </a:solidFill>
                <a:latin typeface="Arial" panose="020B0604020202020204" pitchFamily="34" charset="0"/>
                <a:cs typeface="Arial" panose="020B0604020202020204" pitchFamily="34" charset="0"/>
              </a:rPr>
              <a:t>Ketcham (2005)</a:t>
            </a:r>
          </a:p>
        </p:txBody>
      </p:sp>
      <p:sp>
        <p:nvSpPr>
          <p:cNvPr id="3" name="Rounded Rectangle 2">
            <a:extLst>
              <a:ext uri="{FF2B5EF4-FFF2-40B4-BE49-F238E27FC236}">
                <a16:creationId xmlns:a16="http://schemas.microsoft.com/office/drawing/2014/main" id="{8F42FD30-41DA-7D4E-8F8E-C24368FB3624}"/>
              </a:ext>
            </a:extLst>
          </p:cNvPr>
          <p:cNvSpPr/>
          <p:nvPr/>
        </p:nvSpPr>
        <p:spPr bwMode="auto">
          <a:xfrm>
            <a:off x="457200" y="5562600"/>
            <a:ext cx="3802602" cy="76200"/>
          </a:xfrm>
          <a:prstGeom prst="roundRect">
            <a:avLst/>
          </a:prstGeom>
          <a:solidFill>
            <a:srgbClr val="FF0000">
              <a:alpha val="27059"/>
            </a:srgbClr>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cxnSp>
        <p:nvCxnSpPr>
          <p:cNvPr id="5" name="Straight Arrow Connector 4">
            <a:extLst>
              <a:ext uri="{FF2B5EF4-FFF2-40B4-BE49-F238E27FC236}">
                <a16:creationId xmlns:a16="http://schemas.microsoft.com/office/drawing/2014/main" id="{473234E5-7FC4-934F-93BB-0A451EE31BA3}"/>
              </a:ext>
            </a:extLst>
          </p:cNvPr>
          <p:cNvCxnSpPr>
            <a:cxnSpLocks/>
          </p:cNvCxnSpPr>
          <p:nvPr/>
        </p:nvCxnSpPr>
        <p:spPr bwMode="auto">
          <a:xfrm>
            <a:off x="2819400" y="5181600"/>
            <a:ext cx="381000" cy="0"/>
          </a:xfrm>
          <a:prstGeom prst="straightConnector1">
            <a:avLst/>
          </a:prstGeom>
          <a:solidFill>
            <a:schemeClr val="accent1"/>
          </a:solidFill>
          <a:ln w="12700" cap="flat" cmpd="sng" algn="ctr">
            <a:solidFill>
              <a:srgbClr val="FF0000"/>
            </a:solidFill>
            <a:prstDash val="solid"/>
            <a:round/>
            <a:headEnd type="none" w="sm" len="sm"/>
            <a:tailEnd type="triangle"/>
          </a:ln>
          <a:effectLst/>
        </p:spPr>
      </p:cxnSp>
      <p:cxnSp>
        <p:nvCxnSpPr>
          <p:cNvPr id="10" name="Straight Arrow Connector 9">
            <a:extLst>
              <a:ext uri="{FF2B5EF4-FFF2-40B4-BE49-F238E27FC236}">
                <a16:creationId xmlns:a16="http://schemas.microsoft.com/office/drawing/2014/main" id="{8D06975D-F85E-6D4A-B618-1FCD03E94C4E}"/>
              </a:ext>
            </a:extLst>
          </p:cNvPr>
          <p:cNvCxnSpPr>
            <a:cxnSpLocks/>
          </p:cNvCxnSpPr>
          <p:nvPr/>
        </p:nvCxnSpPr>
        <p:spPr bwMode="auto">
          <a:xfrm>
            <a:off x="2895600" y="5334000"/>
            <a:ext cx="304800" cy="0"/>
          </a:xfrm>
          <a:prstGeom prst="straightConnector1">
            <a:avLst/>
          </a:prstGeom>
          <a:solidFill>
            <a:schemeClr val="accent1"/>
          </a:solidFill>
          <a:ln w="12700" cap="flat" cmpd="sng" algn="ctr">
            <a:solidFill>
              <a:srgbClr val="FF0000"/>
            </a:solidFill>
            <a:prstDash val="solid"/>
            <a:round/>
            <a:headEnd type="none" w="sm" len="sm"/>
            <a:tailEnd type="triangle"/>
          </a:ln>
          <a:effectLst/>
        </p:spPr>
      </p:cxnSp>
      <p:cxnSp>
        <p:nvCxnSpPr>
          <p:cNvPr id="12" name="Straight Arrow Connector 11">
            <a:extLst>
              <a:ext uri="{FF2B5EF4-FFF2-40B4-BE49-F238E27FC236}">
                <a16:creationId xmlns:a16="http://schemas.microsoft.com/office/drawing/2014/main" id="{D31380F4-B7B9-F546-8432-5FCF86B60426}"/>
              </a:ext>
            </a:extLst>
          </p:cNvPr>
          <p:cNvCxnSpPr>
            <a:cxnSpLocks/>
          </p:cNvCxnSpPr>
          <p:nvPr/>
        </p:nvCxnSpPr>
        <p:spPr bwMode="auto">
          <a:xfrm>
            <a:off x="2819400" y="5486400"/>
            <a:ext cx="304800" cy="0"/>
          </a:xfrm>
          <a:prstGeom prst="straightConnector1">
            <a:avLst/>
          </a:prstGeom>
          <a:solidFill>
            <a:schemeClr val="accent1"/>
          </a:solidFill>
          <a:ln w="12700" cap="flat" cmpd="sng" algn="ctr">
            <a:solidFill>
              <a:srgbClr val="FF0000"/>
            </a:solidFill>
            <a:prstDash val="solid"/>
            <a:round/>
            <a:headEnd type="none" w="sm" len="sm"/>
            <a:tailEnd type="triangle"/>
          </a:ln>
          <a:effectLst/>
        </p:spPr>
      </p:cxnSp>
      <p:cxnSp>
        <p:nvCxnSpPr>
          <p:cNvPr id="14" name="Straight Arrow Connector 13">
            <a:extLst>
              <a:ext uri="{FF2B5EF4-FFF2-40B4-BE49-F238E27FC236}">
                <a16:creationId xmlns:a16="http://schemas.microsoft.com/office/drawing/2014/main" id="{7B724A5A-C2C6-6449-814F-514686CECBFC}"/>
              </a:ext>
            </a:extLst>
          </p:cNvPr>
          <p:cNvCxnSpPr>
            <a:cxnSpLocks/>
          </p:cNvCxnSpPr>
          <p:nvPr/>
        </p:nvCxnSpPr>
        <p:spPr bwMode="auto">
          <a:xfrm flipH="1">
            <a:off x="1752600" y="5181600"/>
            <a:ext cx="685800" cy="0"/>
          </a:xfrm>
          <a:prstGeom prst="straightConnector1">
            <a:avLst/>
          </a:prstGeom>
          <a:solidFill>
            <a:schemeClr val="accent1"/>
          </a:solidFill>
          <a:ln w="12700" cap="flat" cmpd="sng" algn="ctr">
            <a:solidFill>
              <a:srgbClr val="FF0000"/>
            </a:solidFill>
            <a:prstDash val="solid"/>
            <a:round/>
            <a:headEnd type="none" w="sm" len="sm"/>
            <a:tailEnd type="triangle"/>
          </a:ln>
          <a:effectLst/>
        </p:spPr>
      </p:cxnSp>
      <p:cxnSp>
        <p:nvCxnSpPr>
          <p:cNvPr id="15" name="Straight Arrow Connector 14">
            <a:extLst>
              <a:ext uri="{FF2B5EF4-FFF2-40B4-BE49-F238E27FC236}">
                <a16:creationId xmlns:a16="http://schemas.microsoft.com/office/drawing/2014/main" id="{A37F7447-DE94-C44A-A138-F5F260233D9D}"/>
              </a:ext>
            </a:extLst>
          </p:cNvPr>
          <p:cNvCxnSpPr>
            <a:cxnSpLocks/>
          </p:cNvCxnSpPr>
          <p:nvPr/>
        </p:nvCxnSpPr>
        <p:spPr bwMode="auto">
          <a:xfrm flipH="1">
            <a:off x="1752600" y="5334000"/>
            <a:ext cx="605901" cy="0"/>
          </a:xfrm>
          <a:prstGeom prst="straightConnector1">
            <a:avLst/>
          </a:prstGeom>
          <a:solidFill>
            <a:schemeClr val="accent1"/>
          </a:solidFill>
          <a:ln w="12700" cap="flat" cmpd="sng" algn="ctr">
            <a:solidFill>
              <a:srgbClr val="FF0000"/>
            </a:solidFill>
            <a:prstDash val="solid"/>
            <a:round/>
            <a:headEnd type="none" w="sm" len="sm"/>
            <a:tailEnd type="triangle"/>
          </a:ln>
          <a:effectLst/>
        </p:spPr>
      </p:cxnSp>
      <p:cxnSp>
        <p:nvCxnSpPr>
          <p:cNvPr id="16" name="Straight Arrow Connector 15">
            <a:extLst>
              <a:ext uri="{FF2B5EF4-FFF2-40B4-BE49-F238E27FC236}">
                <a16:creationId xmlns:a16="http://schemas.microsoft.com/office/drawing/2014/main" id="{0C55A31C-1AC5-6B4E-BA80-B75D2DE93C73}"/>
              </a:ext>
            </a:extLst>
          </p:cNvPr>
          <p:cNvCxnSpPr>
            <a:cxnSpLocks/>
          </p:cNvCxnSpPr>
          <p:nvPr/>
        </p:nvCxnSpPr>
        <p:spPr bwMode="auto">
          <a:xfrm flipH="1">
            <a:off x="1828800" y="5486400"/>
            <a:ext cx="529701" cy="0"/>
          </a:xfrm>
          <a:prstGeom prst="straightConnector1">
            <a:avLst/>
          </a:prstGeom>
          <a:solidFill>
            <a:schemeClr val="accent1"/>
          </a:solidFill>
          <a:ln w="12700" cap="flat" cmpd="sng" algn="ctr">
            <a:solidFill>
              <a:srgbClr val="FF0000"/>
            </a:solidFill>
            <a:prstDash val="solid"/>
            <a:round/>
            <a:headEnd type="none" w="sm" len="sm"/>
            <a:tailEnd type="triangle"/>
          </a:ln>
          <a:effectLst/>
        </p:spPr>
      </p:cxnSp>
    </p:spTree>
    <p:extLst>
      <p:ext uri="{BB962C8B-B14F-4D97-AF65-F5344CB8AC3E}">
        <p14:creationId xmlns:p14="http://schemas.microsoft.com/office/powerpoint/2010/main" val="606862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altLang="en-US"/>
              <a:t>SEPARATE in action</a:t>
            </a:r>
          </a:p>
        </p:txBody>
      </p:sp>
      <p:pic>
        <p:nvPicPr>
          <p:cNvPr id="15363" name="Picture 3" descr="E:\CT Lab\grants\IDEA project\final report\report images\sep1.bmp"/>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81200" y="1524000"/>
            <a:ext cx="24384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4" name="Picture 4" descr="E:\CT Lab\grants\IDEA project\final report\report images\sep2.bmp"/>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876800" y="1524000"/>
            <a:ext cx="24384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5" name="Picture 5" descr="E:\CT Lab\grants\IDEA project\final report\report images\sep3.bmp"/>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981200" y="4114800"/>
            <a:ext cx="24384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6" name="Picture 6" descr="E:\CT Lab\grants\IDEA project\final report\report images\sep4.bmp"/>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4876800" y="4114800"/>
            <a:ext cx="24384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44444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altLang="en-US"/>
              <a:t>Separation challenges</a:t>
            </a:r>
          </a:p>
        </p:txBody>
      </p:sp>
      <p:sp>
        <p:nvSpPr>
          <p:cNvPr id="16387" name="Rectangle 3"/>
          <p:cNvSpPr>
            <a:spLocks noGrp="1" noChangeArrowheads="1"/>
          </p:cNvSpPr>
          <p:nvPr>
            <p:ph idx="1"/>
          </p:nvPr>
        </p:nvSpPr>
        <p:spPr/>
        <p:txBody>
          <a:bodyPr/>
          <a:lstStyle/>
          <a:p>
            <a:r>
              <a:rPr lang="en-US" altLang="en-US" dirty="0"/>
              <a:t>Methodology</a:t>
            </a:r>
          </a:p>
          <a:p>
            <a:pPr lvl="1"/>
            <a:r>
              <a:rPr lang="en-US" altLang="en-US" dirty="0"/>
              <a:t>Manual and semi-automated methods</a:t>
            </a:r>
          </a:p>
          <a:p>
            <a:pPr lvl="2"/>
            <a:r>
              <a:rPr lang="en-US" altLang="en-US" dirty="0"/>
              <a:t>Erode/dilate, plane cutting, watershed</a:t>
            </a:r>
          </a:p>
          <a:p>
            <a:pPr marL="914400" lvl="2" indent="0">
              <a:buNone/>
            </a:pPr>
            <a:endParaRPr lang="en-US" altLang="en-US" dirty="0"/>
          </a:p>
          <a:p>
            <a:r>
              <a:rPr lang="en-US" altLang="en-US" dirty="0"/>
              <a:t>Oversized blobs</a:t>
            </a:r>
          </a:p>
          <a:p>
            <a:pPr lvl="1"/>
            <a:r>
              <a:rPr lang="en-US" altLang="en-US" dirty="0"/>
              <a:t>User-settable size cutoff</a:t>
            </a:r>
          </a:p>
        </p:txBody>
      </p:sp>
      <p:pic>
        <p:nvPicPr>
          <p:cNvPr id="4" name="Picture 3" descr="E:\CT Lab\grants\IDEA project\final report\report images\large_sep_cutfaces1.bmp">
            <a:extLst>
              <a:ext uri="{FF2B5EF4-FFF2-40B4-BE49-F238E27FC236}">
                <a16:creationId xmlns:a16="http://schemas.microsoft.com/office/drawing/2014/main" id="{D201DD7B-B4D1-4D4A-9DA7-D75E1BABEF06}"/>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571202" y="3276600"/>
            <a:ext cx="3572798" cy="3560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39672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altLang="en-US"/>
              <a:t>SEPARATE in action</a:t>
            </a:r>
          </a:p>
        </p:txBody>
      </p:sp>
      <p:pic>
        <p:nvPicPr>
          <p:cNvPr id="17411" name="Picture 3" descr="E:\CT Lab\grants\IDEA project\final report\report images\large_sep_cutfaces1.bmp"/>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57200" y="1828800"/>
            <a:ext cx="4191000" cy="417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2" name="Picture 4" descr="E:\CT Lab\grants\IDEA project\final report\report images\large_sep_cutfaces2.bmp"/>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757738" y="1828800"/>
            <a:ext cx="4176712"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04010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altLang="en-US"/>
              <a:t>EXTRACT in action</a:t>
            </a:r>
          </a:p>
        </p:txBody>
      </p:sp>
      <p:pic>
        <p:nvPicPr>
          <p:cNvPr id="18435" name="Picture 4" descr="E:\CT Lab\ct presentation stuff\FHWA\3extract1.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57200" y="2057400"/>
            <a:ext cx="4022725" cy="402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6" name="Picture 5" descr="E:\CT Lab\ct presentation stuff\FHWA\extract2.jp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800600" y="2057400"/>
            <a:ext cx="4022725" cy="402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32674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3D Quantification</a:t>
            </a:r>
          </a:p>
        </p:txBody>
      </p:sp>
      <p:pic>
        <p:nvPicPr>
          <p:cNvPr id="4" name="media1_Quantification">
            <a:hlinkClick r:id="" action="ppaction://media"/>
            <a:extLst>
              <a:ext uri="{FF2B5EF4-FFF2-40B4-BE49-F238E27FC236}">
                <a16:creationId xmlns:a16="http://schemas.microsoft.com/office/drawing/2014/main" id="{127F5D18-C607-7D4E-8F81-62934885CE8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371600"/>
            <a:ext cx="9144000" cy="5668963"/>
          </a:xfrm>
          <a:prstGeom prst="rect">
            <a:avLst/>
          </a:prstGeom>
        </p:spPr>
      </p:pic>
    </p:spTree>
    <p:extLst>
      <p:ext uri="{BB962C8B-B14F-4D97-AF65-F5344CB8AC3E}">
        <p14:creationId xmlns:p14="http://schemas.microsoft.com/office/powerpoint/2010/main" val="2853875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766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altLang="en-US"/>
              <a:t>Resolution effects</a:t>
            </a:r>
          </a:p>
        </p:txBody>
      </p:sp>
      <p:grpSp>
        <p:nvGrpSpPr>
          <p:cNvPr id="19459" name="Group 1"/>
          <p:cNvGrpSpPr>
            <a:grpSpLocks/>
          </p:cNvGrpSpPr>
          <p:nvPr/>
        </p:nvGrpSpPr>
        <p:grpSpPr bwMode="auto">
          <a:xfrm>
            <a:off x="1235075" y="1798638"/>
            <a:ext cx="6400800" cy="3810000"/>
            <a:chOff x="1219200" y="2286000"/>
            <a:chExt cx="6400800" cy="3810000"/>
          </a:xfrm>
        </p:grpSpPr>
        <p:sp>
          <p:nvSpPr>
            <p:cNvPr id="19461" name="Rectangle 15"/>
            <p:cNvSpPr>
              <a:spLocks noChangeArrowheads="1"/>
            </p:cNvSpPr>
            <p:nvPr/>
          </p:nvSpPr>
          <p:spPr bwMode="auto">
            <a:xfrm>
              <a:off x="1219200" y="2286000"/>
              <a:ext cx="6400800" cy="3810000"/>
            </a:xfrm>
            <a:prstGeom prst="rect">
              <a:avLst/>
            </a:prstGeom>
            <a:solidFill>
              <a:schemeClr val="tx1"/>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grpSp>
          <p:nvGrpSpPr>
            <p:cNvPr id="19462" name="Group 14"/>
            <p:cNvGrpSpPr>
              <a:grpSpLocks/>
            </p:cNvGrpSpPr>
            <p:nvPr/>
          </p:nvGrpSpPr>
          <p:grpSpPr bwMode="auto">
            <a:xfrm>
              <a:off x="1309688" y="2468563"/>
              <a:ext cx="6153150" cy="3417887"/>
              <a:chOff x="825" y="1555"/>
              <a:chExt cx="3876" cy="2153"/>
            </a:xfrm>
          </p:grpSpPr>
          <p:pic>
            <p:nvPicPr>
              <p:cNvPr id="1946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3" y="2544"/>
                <a:ext cx="1167" cy="1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4" name="Picture 4"/>
              <p:cNvPicPr>
                <a:picLocks noChangeAspect="1" noChangeArrowheads="1"/>
              </p:cNvPicPr>
              <p:nvPr/>
            </p:nvPicPr>
            <p:blipFill>
              <a:blip r:embed="rId4">
                <a:extLst>
                  <a:ext uri="{28A0092B-C50C-407E-A947-70E740481C1C}">
                    <a14:useLocalDpi xmlns:a14="http://schemas.microsoft.com/office/drawing/2010/main" val="0"/>
                  </a:ext>
                </a:extLst>
              </a:blip>
              <a:srcRect r="12500"/>
              <a:stretch>
                <a:fillRect/>
              </a:stretch>
            </p:blipFill>
            <p:spPr bwMode="auto">
              <a:xfrm>
                <a:off x="825" y="1555"/>
                <a:ext cx="1210" cy="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5"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08" y="2544"/>
                <a:ext cx="1169" cy="1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6"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32" y="2534"/>
                <a:ext cx="1169" cy="1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7"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68" y="1555"/>
                <a:ext cx="1268" cy="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9468" name="Group 8"/>
              <p:cNvGrpSpPr>
                <a:grpSpLocks/>
              </p:cNvGrpSpPr>
              <p:nvPr/>
            </p:nvGrpSpPr>
            <p:grpSpPr bwMode="auto">
              <a:xfrm>
                <a:off x="1286" y="1612"/>
                <a:ext cx="1440" cy="807"/>
                <a:chOff x="3024" y="5323"/>
                <a:chExt cx="3600" cy="2016"/>
              </a:xfrm>
            </p:grpSpPr>
            <p:sp>
              <p:nvSpPr>
                <p:cNvPr id="19469" name="Rectangle 9"/>
                <p:cNvSpPr>
                  <a:spLocks noChangeArrowheads="1"/>
                </p:cNvSpPr>
                <p:nvPr/>
              </p:nvSpPr>
              <p:spPr bwMode="auto">
                <a:xfrm>
                  <a:off x="3024" y="6187"/>
                  <a:ext cx="576" cy="432"/>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a:p>
              </p:txBody>
            </p:sp>
            <p:sp>
              <p:nvSpPr>
                <p:cNvPr id="19470" name="Line 10"/>
                <p:cNvSpPr>
                  <a:spLocks noChangeShapeType="1"/>
                </p:cNvSpPr>
                <p:nvPr/>
              </p:nvSpPr>
              <p:spPr bwMode="auto">
                <a:xfrm flipV="1">
                  <a:off x="3600" y="5899"/>
                  <a:ext cx="1152" cy="288"/>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471" name="Line 11"/>
                <p:cNvSpPr>
                  <a:spLocks noChangeShapeType="1"/>
                </p:cNvSpPr>
                <p:nvPr/>
              </p:nvSpPr>
              <p:spPr bwMode="auto">
                <a:xfrm>
                  <a:off x="3600" y="6619"/>
                  <a:ext cx="1152" cy="288"/>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472" name="Line 12"/>
                <p:cNvSpPr>
                  <a:spLocks noChangeShapeType="1"/>
                </p:cNvSpPr>
                <p:nvPr/>
              </p:nvSpPr>
              <p:spPr bwMode="auto">
                <a:xfrm flipV="1">
                  <a:off x="4752" y="5323"/>
                  <a:ext cx="1872" cy="576"/>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9473" name="Line 13"/>
                <p:cNvSpPr>
                  <a:spLocks noChangeShapeType="1"/>
                </p:cNvSpPr>
                <p:nvPr/>
              </p:nvSpPr>
              <p:spPr bwMode="auto">
                <a:xfrm>
                  <a:off x="4752" y="6907"/>
                  <a:ext cx="1872" cy="4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grpSp>
      <p:sp>
        <p:nvSpPr>
          <p:cNvPr id="19460" name="TextBox 2"/>
          <p:cNvSpPr txBox="1">
            <a:spLocks noChangeArrowheads="1"/>
          </p:cNvSpPr>
          <p:nvPr/>
        </p:nvSpPr>
        <p:spPr bwMode="auto">
          <a:xfrm>
            <a:off x="381000" y="5638800"/>
            <a:ext cx="845135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r>
              <a:rPr lang="en-US" altLang="en-US" dirty="0">
                <a:solidFill>
                  <a:srgbClr val="FFFBEB"/>
                </a:solidFill>
                <a:latin typeface="Arial" panose="020B0604020202020204" pitchFamily="34" charset="0"/>
                <a:cs typeface="Arial" panose="020B0604020202020204" pitchFamily="34" charset="0"/>
              </a:rPr>
              <a:t>Surface areas of complex objects are a function of resolution</a:t>
            </a:r>
          </a:p>
          <a:p>
            <a:pPr algn="ctr"/>
            <a:r>
              <a:rPr lang="en-US" altLang="en-US" dirty="0">
                <a:solidFill>
                  <a:srgbClr val="FFFBEB"/>
                </a:solidFill>
                <a:latin typeface="Arial" panose="020B0604020202020204" pitchFamily="34" charset="0"/>
                <a:cs typeface="Arial" panose="020B0604020202020204" pitchFamily="34" charset="0"/>
              </a:rPr>
              <a:t>Absolute measurement tricky; relative more achievable</a:t>
            </a:r>
          </a:p>
        </p:txBody>
      </p:sp>
    </p:spTree>
    <p:extLst>
      <p:ext uri="{BB962C8B-B14F-4D97-AF65-F5344CB8AC3E}">
        <p14:creationId xmlns:p14="http://schemas.microsoft.com/office/powerpoint/2010/main" val="32274832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altLang="en-US"/>
              <a:t>Voxel aspect ratio effects</a:t>
            </a:r>
          </a:p>
        </p:txBody>
      </p:sp>
      <p:pic>
        <p:nvPicPr>
          <p:cNvPr id="20483" name="Picture 3" descr="E:\CT Lab\grants\IDEA project\final report\report images\dataxy.tif"/>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57200" y="1918422"/>
            <a:ext cx="4038600"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4" name="Picture 4" descr="E:\CT Lab\grants\IDEA project\final report\report images\dataz.tif"/>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648200" y="2057400"/>
            <a:ext cx="42672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5" name="Text Box 5"/>
          <p:cNvSpPr txBox="1">
            <a:spLocks noChangeArrowheads="1"/>
          </p:cNvSpPr>
          <p:nvPr/>
        </p:nvSpPr>
        <p:spPr bwMode="auto">
          <a:xfrm>
            <a:off x="2133600" y="1425575"/>
            <a:ext cx="66236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2800" b="1" dirty="0">
                <a:solidFill>
                  <a:srgbClr val="FFFBEB"/>
                </a:solidFill>
                <a:latin typeface="Arial" panose="020B0604020202020204" pitchFamily="34" charset="0"/>
                <a:cs typeface="Arial" panose="020B0604020202020204" pitchFamily="34" charset="0"/>
              </a:rPr>
              <a:t>XY</a:t>
            </a:r>
          </a:p>
        </p:txBody>
      </p:sp>
      <p:sp>
        <p:nvSpPr>
          <p:cNvPr id="20486" name="Text Box 6"/>
          <p:cNvSpPr txBox="1">
            <a:spLocks noChangeArrowheads="1"/>
          </p:cNvSpPr>
          <p:nvPr/>
        </p:nvSpPr>
        <p:spPr bwMode="auto">
          <a:xfrm>
            <a:off x="6324600" y="2592796"/>
            <a:ext cx="6431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2800" b="1" dirty="0">
                <a:solidFill>
                  <a:srgbClr val="FFFBEB"/>
                </a:solidFill>
                <a:latin typeface="Arial" panose="020B0604020202020204" pitchFamily="34" charset="0"/>
                <a:cs typeface="Arial" panose="020B0604020202020204" pitchFamily="34" charset="0"/>
              </a:rPr>
              <a:t>XZ</a:t>
            </a:r>
          </a:p>
        </p:txBody>
      </p:sp>
      <p:sp>
        <p:nvSpPr>
          <p:cNvPr id="20487" name="Text Box 7"/>
          <p:cNvSpPr txBox="1">
            <a:spLocks noChangeArrowheads="1"/>
          </p:cNvSpPr>
          <p:nvPr/>
        </p:nvSpPr>
        <p:spPr bwMode="auto">
          <a:xfrm>
            <a:off x="5410200" y="5410200"/>
            <a:ext cx="275908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b="1" dirty="0">
                <a:solidFill>
                  <a:srgbClr val="FFFBEB"/>
                </a:solidFill>
                <a:latin typeface="Arial" panose="020B0604020202020204" pitchFamily="34" charset="0"/>
                <a:cs typeface="Arial" panose="020B0604020202020204" pitchFamily="34" charset="0"/>
              </a:rPr>
              <a:t>Aspect ratio = 3:1</a:t>
            </a:r>
          </a:p>
        </p:txBody>
      </p:sp>
      <p:sp>
        <p:nvSpPr>
          <p:cNvPr id="20488" name="TextBox 9"/>
          <p:cNvSpPr txBox="1">
            <a:spLocks noChangeArrowheads="1"/>
          </p:cNvSpPr>
          <p:nvPr/>
        </p:nvSpPr>
        <p:spPr bwMode="auto">
          <a:xfrm>
            <a:off x="637098" y="6190565"/>
            <a:ext cx="78005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2000" dirty="0">
                <a:solidFill>
                  <a:srgbClr val="FFFBEB"/>
                </a:solidFill>
                <a:latin typeface="Arial" panose="020B0604020202020204" pitchFamily="34" charset="0"/>
                <a:cs typeface="Arial" panose="020B0604020202020204" pitchFamily="34" charset="0"/>
              </a:rPr>
              <a:t>Blob3D accounts for this, but it can lead to “anisotropy of detection”</a:t>
            </a:r>
          </a:p>
        </p:txBody>
      </p:sp>
    </p:spTree>
    <p:extLst>
      <p:ext uri="{BB962C8B-B14F-4D97-AF65-F5344CB8AC3E}">
        <p14:creationId xmlns:p14="http://schemas.microsoft.com/office/powerpoint/2010/main" val="2829154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edia2_Quantification">
            <a:hlinkClick r:id="" action="ppaction://media"/>
            <a:extLst>
              <a:ext uri="{FF2B5EF4-FFF2-40B4-BE49-F238E27FC236}">
                <a16:creationId xmlns:a16="http://schemas.microsoft.com/office/drawing/2014/main" id="{FE6600BC-11AA-8349-A67A-8AAE675102E6}"/>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76200" y="141783"/>
            <a:ext cx="4724400" cy="3906107"/>
          </a:xfrm>
          <a:prstGeom prst="rect">
            <a:avLst/>
          </a:prstGeom>
        </p:spPr>
      </p:pic>
      <p:grpSp>
        <p:nvGrpSpPr>
          <p:cNvPr id="11268" name="Group 7"/>
          <p:cNvGrpSpPr>
            <a:grpSpLocks/>
          </p:cNvGrpSpPr>
          <p:nvPr/>
        </p:nvGrpSpPr>
        <p:grpSpPr bwMode="auto">
          <a:xfrm>
            <a:off x="583406" y="3581400"/>
            <a:ext cx="625475" cy="336550"/>
            <a:chOff x="558920" y="6084229"/>
            <a:chExt cx="625475" cy="336550"/>
          </a:xfrm>
        </p:grpSpPr>
        <p:sp>
          <p:nvSpPr>
            <p:cNvPr id="11274" name="Text Box 13"/>
            <p:cNvSpPr txBox="1">
              <a:spLocks noChangeArrowheads="1"/>
            </p:cNvSpPr>
            <p:nvPr/>
          </p:nvSpPr>
          <p:spPr bwMode="auto">
            <a:xfrm>
              <a:off x="558920" y="6084229"/>
              <a:ext cx="6254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spcBef>
                  <a:spcPct val="20000"/>
                </a:spcBef>
                <a:buClr>
                  <a:schemeClr val="tx2"/>
                </a:buClr>
                <a:buChar char="•"/>
                <a:defRPr sz="3200">
                  <a:solidFill>
                    <a:schemeClr val="tx1"/>
                  </a:solidFill>
                  <a:latin typeface="Times New Roman" pitchFamily="18" charset="0"/>
                </a:defRPr>
              </a:lvl1pPr>
              <a:lvl2pPr marL="742950" indent="-285750">
                <a:spcBef>
                  <a:spcPct val="20000"/>
                </a:spcBef>
                <a:buClr>
                  <a:schemeClr val="tx2"/>
                </a:buClr>
                <a:buChar char="–"/>
                <a:defRPr sz="2800">
                  <a:solidFill>
                    <a:schemeClr val="tx1"/>
                  </a:solidFill>
                  <a:latin typeface="Times New Roman" pitchFamily="18" charset="0"/>
                </a:defRPr>
              </a:lvl2pPr>
              <a:lvl3pPr marL="1143000" indent="-228600">
                <a:spcBef>
                  <a:spcPct val="20000"/>
                </a:spcBef>
                <a:buClr>
                  <a:schemeClr val="tx2"/>
                </a:buClr>
                <a:buChar char="•"/>
                <a:defRPr sz="2400">
                  <a:solidFill>
                    <a:schemeClr val="tx1"/>
                  </a:solidFill>
                  <a:latin typeface="Times New Roman" pitchFamily="18" charset="0"/>
                </a:defRPr>
              </a:lvl3pPr>
              <a:lvl4pPr marL="1600200" indent="-228600">
                <a:spcBef>
                  <a:spcPct val="20000"/>
                </a:spcBef>
                <a:buClr>
                  <a:schemeClr val="tx2"/>
                </a:buClr>
                <a:buChar char="–"/>
                <a:defRPr sz="2000">
                  <a:solidFill>
                    <a:schemeClr val="tx1"/>
                  </a:solidFill>
                  <a:latin typeface="Times New Roman" pitchFamily="18" charset="0"/>
                </a:defRPr>
              </a:lvl4pPr>
              <a:lvl5pPr marL="2057400" indent="-22860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r>
                <a:rPr lang="en-US" altLang="en-US" sz="1600" dirty="0">
                  <a:latin typeface="Arial" charset="0"/>
                </a:rPr>
                <a:t>2 cm</a:t>
              </a:r>
            </a:p>
          </p:txBody>
        </p:sp>
        <p:cxnSp>
          <p:nvCxnSpPr>
            <p:cNvPr id="11275" name="Straight Connector 5"/>
            <p:cNvCxnSpPr>
              <a:cxnSpLocks noChangeShapeType="1"/>
            </p:cNvCxnSpPr>
            <p:nvPr/>
          </p:nvCxnSpPr>
          <p:spPr bwMode="auto">
            <a:xfrm>
              <a:off x="577970" y="6116128"/>
              <a:ext cx="569343" cy="0"/>
            </a:xfrm>
            <a:prstGeom prst="line">
              <a:avLst/>
            </a:prstGeom>
            <a:noFill/>
            <a:ln w="38100" algn="ctr">
              <a:solidFill>
                <a:schemeClr val="tx1"/>
              </a:solidFill>
              <a:round/>
              <a:headEnd type="none" w="sm" len="sm"/>
              <a:tailEnd type="none" w="sm" len="sm"/>
            </a:ln>
            <a:extLst>
              <a:ext uri="{909E8E84-426E-40DD-AFC4-6F175D3DCCD1}">
                <a14:hiddenFill xmlns:a14="http://schemas.microsoft.com/office/drawing/2010/main">
                  <a:noFill/>
                </a14:hiddenFill>
              </a:ext>
            </a:extLst>
          </p:spPr>
        </p:cxnSp>
      </p:grpSp>
      <p:sp>
        <p:nvSpPr>
          <p:cNvPr id="11269" name="TextBox 6"/>
          <p:cNvSpPr txBox="1">
            <a:spLocks noChangeArrowheads="1"/>
          </p:cNvSpPr>
          <p:nvPr/>
        </p:nvSpPr>
        <p:spPr bwMode="auto">
          <a:xfrm>
            <a:off x="886532" y="4393932"/>
            <a:ext cx="310373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2"/>
              </a:buClr>
              <a:buChar char="•"/>
              <a:defRPr sz="3200">
                <a:solidFill>
                  <a:schemeClr val="tx1"/>
                </a:solidFill>
                <a:latin typeface="Times New Roman" pitchFamily="18" charset="0"/>
              </a:defRPr>
            </a:lvl1pPr>
            <a:lvl2pPr marL="742950" indent="-285750">
              <a:spcBef>
                <a:spcPct val="20000"/>
              </a:spcBef>
              <a:buClr>
                <a:schemeClr val="tx2"/>
              </a:buClr>
              <a:buChar char="–"/>
              <a:defRPr sz="2800">
                <a:solidFill>
                  <a:schemeClr val="tx1"/>
                </a:solidFill>
                <a:latin typeface="Times New Roman" pitchFamily="18" charset="0"/>
              </a:defRPr>
            </a:lvl2pPr>
            <a:lvl3pPr marL="1143000" indent="-228600">
              <a:spcBef>
                <a:spcPct val="20000"/>
              </a:spcBef>
              <a:buClr>
                <a:schemeClr val="tx2"/>
              </a:buClr>
              <a:buChar char="•"/>
              <a:defRPr sz="2400">
                <a:solidFill>
                  <a:schemeClr val="tx1"/>
                </a:solidFill>
                <a:latin typeface="Times New Roman" pitchFamily="18" charset="0"/>
              </a:defRPr>
            </a:lvl3pPr>
            <a:lvl4pPr marL="1600200" indent="-228600">
              <a:spcBef>
                <a:spcPct val="20000"/>
              </a:spcBef>
              <a:buClr>
                <a:schemeClr val="tx2"/>
              </a:buClr>
              <a:buChar char="–"/>
              <a:defRPr sz="2000">
                <a:solidFill>
                  <a:schemeClr val="tx1"/>
                </a:solidFill>
                <a:latin typeface="Times New Roman" pitchFamily="18" charset="0"/>
              </a:defRPr>
            </a:lvl4pPr>
            <a:lvl5pPr marL="2057400" indent="-22860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spcBef>
                <a:spcPct val="0"/>
              </a:spcBef>
              <a:buClrTx/>
              <a:buFontTx/>
              <a:buNone/>
            </a:pPr>
            <a:r>
              <a:rPr lang="en-US" altLang="en-US" sz="1600" dirty="0">
                <a:solidFill>
                  <a:srgbClr val="FFFBEB"/>
                </a:solidFill>
                <a:latin typeface="Arial" panose="020B0604020202020204" pitchFamily="34" charset="0"/>
                <a:cs typeface="Arial" panose="020B0604020202020204" pitchFamily="34" charset="0"/>
              </a:rPr>
              <a:t>From </a:t>
            </a:r>
            <a:r>
              <a:rPr lang="en-US" altLang="en-US" sz="1600" dirty="0" err="1">
                <a:solidFill>
                  <a:srgbClr val="FFFBEB"/>
                </a:solidFill>
                <a:latin typeface="Arial" panose="020B0604020202020204" pitchFamily="34" charset="0"/>
                <a:cs typeface="Arial" panose="020B0604020202020204" pitchFamily="34" charset="0"/>
              </a:rPr>
              <a:t>Benedix</a:t>
            </a:r>
            <a:r>
              <a:rPr lang="en-US" altLang="en-US" sz="1600" dirty="0">
                <a:solidFill>
                  <a:srgbClr val="FFFBEB"/>
                </a:solidFill>
                <a:latin typeface="Arial" panose="020B0604020202020204" pitchFamily="34" charset="0"/>
                <a:cs typeface="Arial" panose="020B0604020202020204" pitchFamily="34" charset="0"/>
              </a:rPr>
              <a:t> et al. (2008) </a:t>
            </a:r>
          </a:p>
          <a:p>
            <a:pPr>
              <a:spcBef>
                <a:spcPct val="0"/>
              </a:spcBef>
              <a:buClrTx/>
              <a:buFontTx/>
              <a:buNone/>
            </a:pPr>
            <a:r>
              <a:rPr lang="en-US" altLang="en-US" sz="1600" dirty="0">
                <a:solidFill>
                  <a:srgbClr val="FFFBEB"/>
                </a:solidFill>
                <a:latin typeface="Arial" panose="020B0604020202020204" pitchFamily="34" charset="0"/>
                <a:cs typeface="Arial" panose="020B0604020202020204" pitchFamily="34" charset="0"/>
              </a:rPr>
              <a:t>and Hanna and Ketcham (2017)</a:t>
            </a:r>
          </a:p>
        </p:txBody>
      </p:sp>
      <p:pic>
        <p:nvPicPr>
          <p:cNvPr id="3" name="Picture 2">
            <a:extLst>
              <a:ext uri="{FF2B5EF4-FFF2-40B4-BE49-F238E27FC236}">
                <a16:creationId xmlns:a16="http://schemas.microsoft.com/office/drawing/2014/main" id="{829DC841-3550-464D-BEF8-4DEE9A7712A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419600" y="4268453"/>
            <a:ext cx="4547709" cy="2502641"/>
          </a:xfrm>
          <a:prstGeom prst="rect">
            <a:avLst/>
          </a:prstGeom>
        </p:spPr>
      </p:pic>
      <p:sp>
        <p:nvSpPr>
          <p:cNvPr id="13" name="Rectangle 2">
            <a:extLst>
              <a:ext uri="{FF2B5EF4-FFF2-40B4-BE49-F238E27FC236}">
                <a16:creationId xmlns:a16="http://schemas.microsoft.com/office/drawing/2014/main" id="{77248972-ED3E-E44D-B1CE-5ABFBC4AEF93}"/>
              </a:ext>
            </a:extLst>
          </p:cNvPr>
          <p:cNvSpPr txBox="1">
            <a:spLocks noChangeArrowheads="1"/>
          </p:cNvSpPr>
          <p:nvPr/>
        </p:nvSpPr>
        <p:spPr bwMode="auto">
          <a:xfrm>
            <a:off x="1066800" y="777090"/>
            <a:ext cx="77724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b" anchorCtr="0" compatLnSpc="1">
            <a:prstTxWarp prst="textNoShape">
              <a:avLst/>
            </a:prstTxWarp>
          </a:bodyPr>
          <a:lstStyle>
            <a:lvl1pPr algn="r" rtl="0" eaLnBrk="0" fontAlgn="base" hangingPunct="0">
              <a:spcBef>
                <a:spcPct val="0"/>
              </a:spcBef>
              <a:spcAft>
                <a:spcPct val="0"/>
              </a:spcAft>
              <a:defRPr sz="4400" i="1">
                <a:solidFill>
                  <a:schemeClr val="tx2"/>
                </a:solidFill>
                <a:latin typeface="+mj-lt"/>
                <a:ea typeface="+mj-ea"/>
                <a:cs typeface="+mj-cs"/>
              </a:defRPr>
            </a:lvl1pPr>
            <a:lvl2pPr algn="r" rtl="0" eaLnBrk="0" fontAlgn="base" hangingPunct="0">
              <a:spcBef>
                <a:spcPct val="0"/>
              </a:spcBef>
              <a:spcAft>
                <a:spcPct val="0"/>
              </a:spcAft>
              <a:defRPr sz="4400" i="1">
                <a:solidFill>
                  <a:schemeClr val="tx2"/>
                </a:solidFill>
                <a:latin typeface="Times New Roman" pitchFamily="18" charset="0"/>
              </a:defRPr>
            </a:lvl2pPr>
            <a:lvl3pPr algn="r" rtl="0" eaLnBrk="0" fontAlgn="base" hangingPunct="0">
              <a:spcBef>
                <a:spcPct val="0"/>
              </a:spcBef>
              <a:spcAft>
                <a:spcPct val="0"/>
              </a:spcAft>
              <a:defRPr sz="4400" i="1">
                <a:solidFill>
                  <a:schemeClr val="tx2"/>
                </a:solidFill>
                <a:latin typeface="Times New Roman" pitchFamily="18" charset="0"/>
              </a:defRPr>
            </a:lvl3pPr>
            <a:lvl4pPr algn="r" rtl="0" eaLnBrk="0" fontAlgn="base" hangingPunct="0">
              <a:spcBef>
                <a:spcPct val="0"/>
              </a:spcBef>
              <a:spcAft>
                <a:spcPct val="0"/>
              </a:spcAft>
              <a:defRPr sz="4400" i="1">
                <a:solidFill>
                  <a:schemeClr val="tx2"/>
                </a:solidFill>
                <a:latin typeface="Times New Roman" pitchFamily="18" charset="0"/>
              </a:defRPr>
            </a:lvl4pPr>
            <a:lvl5pPr algn="r" rtl="0" eaLnBrk="0" fontAlgn="base" hangingPunct="0">
              <a:spcBef>
                <a:spcPct val="0"/>
              </a:spcBef>
              <a:spcAft>
                <a:spcPct val="0"/>
              </a:spcAft>
              <a:defRPr sz="4400" i="1">
                <a:solidFill>
                  <a:schemeClr val="tx2"/>
                </a:solidFill>
                <a:latin typeface="Times New Roman" pitchFamily="18" charset="0"/>
              </a:defRPr>
            </a:lvl5pPr>
            <a:lvl6pPr marL="457200" algn="r" rtl="0" eaLnBrk="0" fontAlgn="base" hangingPunct="0">
              <a:spcBef>
                <a:spcPct val="0"/>
              </a:spcBef>
              <a:spcAft>
                <a:spcPct val="0"/>
              </a:spcAft>
              <a:defRPr sz="4400" i="1">
                <a:solidFill>
                  <a:schemeClr val="tx2"/>
                </a:solidFill>
                <a:latin typeface="Times New Roman" pitchFamily="18" charset="0"/>
              </a:defRPr>
            </a:lvl6pPr>
            <a:lvl7pPr marL="914400" algn="r" rtl="0" eaLnBrk="0" fontAlgn="base" hangingPunct="0">
              <a:spcBef>
                <a:spcPct val="0"/>
              </a:spcBef>
              <a:spcAft>
                <a:spcPct val="0"/>
              </a:spcAft>
              <a:defRPr sz="4400" i="1">
                <a:solidFill>
                  <a:schemeClr val="tx2"/>
                </a:solidFill>
                <a:latin typeface="Times New Roman" pitchFamily="18" charset="0"/>
              </a:defRPr>
            </a:lvl7pPr>
            <a:lvl8pPr marL="1371600" algn="r" rtl="0" eaLnBrk="0" fontAlgn="base" hangingPunct="0">
              <a:spcBef>
                <a:spcPct val="0"/>
              </a:spcBef>
              <a:spcAft>
                <a:spcPct val="0"/>
              </a:spcAft>
              <a:defRPr sz="4400" i="1">
                <a:solidFill>
                  <a:schemeClr val="tx2"/>
                </a:solidFill>
                <a:latin typeface="Times New Roman" pitchFamily="18" charset="0"/>
              </a:defRPr>
            </a:lvl8pPr>
            <a:lvl9pPr marL="1828800" algn="r" rtl="0" eaLnBrk="0" fontAlgn="base" hangingPunct="0">
              <a:spcBef>
                <a:spcPct val="0"/>
              </a:spcBef>
              <a:spcAft>
                <a:spcPct val="0"/>
              </a:spcAft>
              <a:defRPr sz="4400" i="1">
                <a:solidFill>
                  <a:schemeClr val="tx2"/>
                </a:solidFill>
                <a:latin typeface="Times New Roman" pitchFamily="18" charset="0"/>
              </a:defRPr>
            </a:lvl9pPr>
          </a:lstStyle>
          <a:p>
            <a:endParaRPr lang="en-US" altLang="en-US" kern="0" dirty="0"/>
          </a:p>
        </p:txBody>
      </p:sp>
      <p:sp>
        <p:nvSpPr>
          <p:cNvPr id="6" name="TextBox 5">
            <a:extLst>
              <a:ext uri="{FF2B5EF4-FFF2-40B4-BE49-F238E27FC236}">
                <a16:creationId xmlns:a16="http://schemas.microsoft.com/office/drawing/2014/main" id="{A57863F2-9BB6-F043-85D4-D317740B78DF}"/>
              </a:ext>
            </a:extLst>
          </p:cNvPr>
          <p:cNvSpPr txBox="1"/>
          <p:nvPr/>
        </p:nvSpPr>
        <p:spPr>
          <a:xfrm>
            <a:off x="5307806" y="1661426"/>
            <a:ext cx="3645087" cy="2462213"/>
          </a:xfrm>
          <a:prstGeom prst="rect">
            <a:avLst/>
          </a:prstGeom>
          <a:noFill/>
        </p:spPr>
        <p:txBody>
          <a:bodyPr wrap="square" rtlCol="0">
            <a:spAutoFit/>
          </a:bodyPr>
          <a:lstStyle/>
          <a:p>
            <a:pPr marL="342900" indent="-342900">
              <a:buFont typeface="Arial" panose="020B0604020202020204" pitchFamily="34" charset="0"/>
              <a:buChar char="•"/>
            </a:pPr>
            <a:r>
              <a:rPr lang="en-US" sz="2200" dirty="0">
                <a:solidFill>
                  <a:srgbClr val="FFFBEB"/>
                </a:solidFill>
                <a:latin typeface="Arial" panose="020B0604020202020204" pitchFamily="34" charset="0"/>
                <a:cs typeface="Arial" panose="020B0604020202020204" pitchFamily="34" charset="0"/>
              </a:rPr>
              <a:t>Impact melt sheet cooled on asteroid</a:t>
            </a:r>
          </a:p>
          <a:p>
            <a:pPr marL="342900" indent="-342900">
              <a:buFont typeface="Arial" panose="020B0604020202020204" pitchFamily="34" charset="0"/>
              <a:buChar char="•"/>
            </a:pPr>
            <a:r>
              <a:rPr lang="en-US" sz="2200" dirty="0">
                <a:solidFill>
                  <a:srgbClr val="FFFBEB"/>
                </a:solidFill>
                <a:latin typeface="Arial" panose="020B0604020202020204" pitchFamily="34" charset="0"/>
                <a:cs typeface="Arial" panose="020B0604020202020204" pitchFamily="34" charset="0"/>
              </a:rPr>
              <a:t>Metal-sulfide contacts record gravitational field</a:t>
            </a:r>
          </a:p>
          <a:p>
            <a:pPr marL="342900" indent="-342900">
              <a:buFont typeface="Arial" panose="020B0604020202020204" pitchFamily="34" charset="0"/>
              <a:buChar char="•"/>
            </a:pPr>
            <a:r>
              <a:rPr lang="en-US" sz="2200" dirty="0">
                <a:solidFill>
                  <a:srgbClr val="FFFBEB"/>
                </a:solidFill>
                <a:latin typeface="Arial" panose="020B0604020202020204" pitchFamily="34" charset="0"/>
                <a:cs typeface="Arial" panose="020B0604020202020204" pitchFamily="34" charset="0"/>
              </a:rPr>
              <a:t>Vesicles elongated due to flow</a:t>
            </a:r>
          </a:p>
          <a:p>
            <a:pPr marL="342900" indent="-342900">
              <a:buFont typeface="Arial" panose="020B0604020202020204" pitchFamily="34" charset="0"/>
              <a:buChar char="•"/>
            </a:pPr>
            <a:endParaRPr lang="en-US" sz="2200" dirty="0">
              <a:solidFill>
                <a:srgbClr val="FFFBEB"/>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610EBB1F-D84F-2841-8C72-4903B01DFF84}"/>
              </a:ext>
            </a:extLst>
          </p:cNvPr>
          <p:cNvSpPr>
            <a:spLocks noGrp="1"/>
          </p:cNvSpPr>
          <p:nvPr>
            <p:ph type="title"/>
          </p:nvPr>
        </p:nvSpPr>
        <p:spPr>
          <a:xfrm>
            <a:off x="1143000" y="304800"/>
            <a:ext cx="7772400" cy="1143000"/>
          </a:xfrm>
        </p:spPr>
        <p:txBody>
          <a:bodyPr/>
          <a:lstStyle/>
          <a:p>
            <a:r>
              <a:rPr lang="en-US" altLang="en-US" dirty="0"/>
              <a:t>Orientations </a:t>
            </a:r>
            <a:br>
              <a:rPr lang="en-US" altLang="en-US" dirty="0"/>
            </a:br>
            <a:r>
              <a:rPr lang="en-US" altLang="en-US" dirty="0"/>
              <a:t>with Blob3D</a:t>
            </a:r>
            <a:endParaRPr lang="en-US" dirty="0"/>
          </a:p>
        </p:txBody>
      </p:sp>
    </p:spTree>
    <p:extLst>
      <p:ext uri="{BB962C8B-B14F-4D97-AF65-F5344CB8AC3E}">
        <p14:creationId xmlns:p14="http://schemas.microsoft.com/office/powerpoint/2010/main" val="1451919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16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p:cNvSpPr>
            <a:spLocks noGrp="1" noChangeArrowheads="1"/>
          </p:cNvSpPr>
          <p:nvPr>
            <p:ph type="title"/>
          </p:nvPr>
        </p:nvSpPr>
        <p:spPr/>
        <p:txBody>
          <a:bodyPr/>
          <a:lstStyle/>
          <a:p>
            <a:r>
              <a:rPr lang="en-US" altLang="en-US" dirty="0"/>
              <a:t>Orientations with Blob3D</a:t>
            </a:r>
          </a:p>
        </p:txBody>
      </p:sp>
      <p:sp>
        <p:nvSpPr>
          <p:cNvPr id="3" name="Content Placeholder 2"/>
          <p:cNvSpPr>
            <a:spLocks noGrp="1"/>
          </p:cNvSpPr>
          <p:nvPr>
            <p:ph idx="1"/>
          </p:nvPr>
        </p:nvSpPr>
        <p:spPr/>
        <p:txBody>
          <a:bodyPr/>
          <a:lstStyle/>
          <a:p>
            <a:r>
              <a:rPr lang="en-US" sz="2800" dirty="0"/>
              <a:t>Manual segmentation of CM Murchison chondrules in </a:t>
            </a:r>
            <a:r>
              <a:rPr lang="en-US" sz="2800" dirty="0" err="1"/>
              <a:t>Avizo</a:t>
            </a:r>
            <a:r>
              <a:rPr lang="en-US" sz="2800" dirty="0"/>
              <a:t> using orthogonal planes</a:t>
            </a:r>
          </a:p>
          <a:p>
            <a:r>
              <a:rPr lang="en-US" sz="2800" dirty="0"/>
              <a:t>Segmented chondrules measured in Blob3D</a:t>
            </a:r>
          </a:p>
        </p:txBody>
      </p:sp>
      <p:pic>
        <p:nvPicPr>
          <p:cNvPr id="6" name="Picture 5" descr="Avizo_blobsSlice117.tif">
            <a:extLst>
              <a:ext uri="{FF2B5EF4-FFF2-40B4-BE49-F238E27FC236}">
                <a16:creationId xmlns:a16="http://schemas.microsoft.com/office/drawing/2014/main" id="{E83F5A43-24E0-1746-A0C5-88A453C5EE95}"/>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410199" y="2976273"/>
            <a:ext cx="3375991" cy="3697888"/>
          </a:xfrm>
          <a:prstGeom prst="rect">
            <a:avLst/>
          </a:prstGeom>
        </p:spPr>
      </p:pic>
      <p:pic>
        <p:nvPicPr>
          <p:cNvPr id="7" name="Picture 6" descr="Blob2_ellipsoidFit2.tif">
            <a:extLst>
              <a:ext uri="{FF2B5EF4-FFF2-40B4-BE49-F238E27FC236}">
                <a16:creationId xmlns:a16="http://schemas.microsoft.com/office/drawing/2014/main" id="{1E622F91-7184-EA4B-B7E8-4B8BCF467287}"/>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276337" y="3581400"/>
            <a:ext cx="2996158" cy="2984500"/>
          </a:xfrm>
          <a:prstGeom prst="rect">
            <a:avLst/>
          </a:prstGeom>
        </p:spPr>
      </p:pic>
      <p:cxnSp>
        <p:nvCxnSpPr>
          <p:cNvPr id="8" name="Straight Arrow Connector 7">
            <a:extLst>
              <a:ext uri="{FF2B5EF4-FFF2-40B4-BE49-F238E27FC236}">
                <a16:creationId xmlns:a16="http://schemas.microsoft.com/office/drawing/2014/main" id="{0D88AC76-9CDC-A846-B19F-2A471CCCF21F}"/>
              </a:ext>
            </a:extLst>
          </p:cNvPr>
          <p:cNvCxnSpPr>
            <a:cxnSpLocks/>
          </p:cNvCxnSpPr>
          <p:nvPr/>
        </p:nvCxnSpPr>
        <p:spPr>
          <a:xfrm flipV="1">
            <a:off x="4272495" y="4419600"/>
            <a:ext cx="2509305" cy="844422"/>
          </a:xfrm>
          <a:prstGeom prst="straightConnector1">
            <a:avLst/>
          </a:prstGeom>
          <a:ln w="38100" cmpd="sng">
            <a:solidFill>
              <a:schemeClr val="tx2"/>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181731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p:cNvSpPr>
            <a:spLocks noGrp="1" noChangeArrowheads="1"/>
          </p:cNvSpPr>
          <p:nvPr>
            <p:ph type="title"/>
          </p:nvPr>
        </p:nvSpPr>
        <p:spPr/>
        <p:txBody>
          <a:bodyPr/>
          <a:lstStyle/>
          <a:p>
            <a:r>
              <a:rPr lang="en-US" altLang="en-US" dirty="0"/>
              <a:t>Orientations with Blob3D</a:t>
            </a:r>
          </a:p>
        </p:txBody>
      </p:sp>
      <p:sp>
        <p:nvSpPr>
          <p:cNvPr id="3" name="Content Placeholder 2"/>
          <p:cNvSpPr>
            <a:spLocks noGrp="1"/>
          </p:cNvSpPr>
          <p:nvPr>
            <p:ph idx="1"/>
          </p:nvPr>
        </p:nvSpPr>
        <p:spPr>
          <a:xfrm>
            <a:off x="685800" y="1576179"/>
            <a:ext cx="7772400" cy="1852821"/>
          </a:xfrm>
        </p:spPr>
        <p:txBody>
          <a:bodyPr/>
          <a:lstStyle/>
          <a:p>
            <a:r>
              <a:rPr lang="en-US" sz="2600" dirty="0"/>
              <a:t>Deformed </a:t>
            </a:r>
            <a:r>
              <a:rPr lang="en-US" sz="2600" dirty="0" err="1"/>
              <a:t>chondrules</a:t>
            </a:r>
            <a:r>
              <a:rPr lang="en-US" sz="2600" dirty="0"/>
              <a:t> define foliation with weak lineation</a:t>
            </a:r>
          </a:p>
          <a:p>
            <a:r>
              <a:rPr lang="en-US" sz="2600" dirty="0"/>
              <a:t>Macroscale fabric compared to microstructures in thin section</a:t>
            </a:r>
          </a:p>
        </p:txBody>
      </p:sp>
      <p:sp>
        <p:nvSpPr>
          <p:cNvPr id="5" name="TextBox 6"/>
          <p:cNvSpPr txBox="1">
            <a:spLocks noChangeArrowheads="1"/>
          </p:cNvSpPr>
          <p:nvPr/>
        </p:nvSpPr>
        <p:spPr bwMode="auto">
          <a:xfrm>
            <a:off x="6096000" y="6486733"/>
            <a:ext cx="24785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Times New Roman" pitchFamily="18" charset="0"/>
              </a:defRPr>
            </a:lvl1pPr>
            <a:lvl2pPr marL="742950" indent="-285750">
              <a:spcBef>
                <a:spcPct val="20000"/>
              </a:spcBef>
              <a:buFont typeface="Arial" charset="0"/>
              <a:buChar char="–"/>
              <a:defRPr sz="2800">
                <a:solidFill>
                  <a:schemeClr val="tx1"/>
                </a:solidFill>
                <a:latin typeface="Times New Roman" pitchFamily="18" charset="0"/>
              </a:defRPr>
            </a:lvl2pPr>
            <a:lvl3pPr marL="1143000" indent="-228600">
              <a:spcBef>
                <a:spcPct val="20000"/>
              </a:spcBef>
              <a:buFont typeface="Arial" charset="0"/>
              <a:buChar char="•"/>
              <a:defRPr sz="2400">
                <a:solidFill>
                  <a:schemeClr val="tx1"/>
                </a:solidFill>
                <a:latin typeface="Times New Roman" pitchFamily="18" charset="0"/>
              </a:defRPr>
            </a:lvl3pPr>
            <a:lvl4pPr marL="1600200" indent="-228600">
              <a:spcBef>
                <a:spcPct val="20000"/>
              </a:spcBef>
              <a:buFont typeface="Arial" charset="0"/>
              <a:buChar char="–"/>
              <a:defRPr sz="2000">
                <a:solidFill>
                  <a:schemeClr val="tx1"/>
                </a:solidFill>
                <a:latin typeface="Times New Roman" pitchFamily="18" charset="0"/>
              </a:defRPr>
            </a:lvl4pPr>
            <a:lvl5pPr marL="2057400" indent="-228600">
              <a:spcBef>
                <a:spcPct val="20000"/>
              </a:spcBef>
              <a:buFont typeface="Arial" charset="0"/>
              <a:buChar char="»"/>
              <a:defRPr sz="2000">
                <a:solidFill>
                  <a:schemeClr val="tx1"/>
                </a:solidFill>
                <a:latin typeface="Times New Roman" pitchFamily="18" charset="0"/>
              </a:defRPr>
            </a:lvl5pPr>
            <a:lvl6pPr marL="2514600" indent="-228600" eaLnBrk="0" fontAlgn="base" hangingPunct="0">
              <a:spcBef>
                <a:spcPct val="20000"/>
              </a:spcBef>
              <a:spcAft>
                <a:spcPct val="0"/>
              </a:spcAft>
              <a:buFont typeface="Arial" charset="0"/>
              <a:buChar char="»"/>
              <a:defRPr sz="2000">
                <a:solidFill>
                  <a:schemeClr val="tx1"/>
                </a:solidFill>
                <a:latin typeface="Times New Roman" pitchFamily="18" charset="0"/>
              </a:defRPr>
            </a:lvl6pPr>
            <a:lvl7pPr marL="2971800" indent="-228600" eaLnBrk="0" fontAlgn="base" hangingPunct="0">
              <a:spcBef>
                <a:spcPct val="20000"/>
              </a:spcBef>
              <a:spcAft>
                <a:spcPct val="0"/>
              </a:spcAft>
              <a:buFont typeface="Arial" charset="0"/>
              <a:buChar char="»"/>
              <a:defRPr sz="2000">
                <a:solidFill>
                  <a:schemeClr val="tx1"/>
                </a:solidFill>
                <a:latin typeface="Times New Roman" pitchFamily="18" charset="0"/>
              </a:defRPr>
            </a:lvl7pPr>
            <a:lvl8pPr marL="3429000" indent="-228600" eaLnBrk="0" fontAlgn="base" hangingPunct="0">
              <a:spcBef>
                <a:spcPct val="20000"/>
              </a:spcBef>
              <a:spcAft>
                <a:spcPct val="0"/>
              </a:spcAft>
              <a:buFont typeface="Arial" charset="0"/>
              <a:buChar char="»"/>
              <a:defRPr sz="2000">
                <a:solidFill>
                  <a:schemeClr val="tx1"/>
                </a:solidFill>
                <a:latin typeface="Times New Roman" pitchFamily="18" charset="0"/>
              </a:defRPr>
            </a:lvl8pPr>
            <a:lvl9pPr marL="3886200" indent="-228600" eaLnBrk="0" fontAlgn="base" hangingPunct="0">
              <a:spcBef>
                <a:spcPct val="20000"/>
              </a:spcBef>
              <a:spcAft>
                <a:spcPct val="0"/>
              </a:spcAft>
              <a:buFont typeface="Arial" charset="0"/>
              <a:buChar char="»"/>
              <a:defRPr sz="2000">
                <a:solidFill>
                  <a:schemeClr val="tx1"/>
                </a:solidFill>
                <a:latin typeface="Times New Roman" pitchFamily="18" charset="0"/>
              </a:defRPr>
            </a:lvl9pPr>
          </a:lstStyle>
          <a:p>
            <a:pPr>
              <a:spcBef>
                <a:spcPct val="0"/>
              </a:spcBef>
              <a:buFontTx/>
              <a:buNone/>
            </a:pPr>
            <a:r>
              <a:rPr lang="en-US" altLang="en-US" sz="1600" dirty="0">
                <a:solidFill>
                  <a:srgbClr val="FFFBEB"/>
                </a:solidFill>
                <a:latin typeface="Arial" panose="020B0604020202020204" pitchFamily="34" charset="0"/>
                <a:cs typeface="Arial" panose="020B0604020202020204" pitchFamily="34" charset="0"/>
              </a:rPr>
              <a:t>From Hanna et al. (2015)</a:t>
            </a:r>
          </a:p>
        </p:txBody>
      </p:sp>
      <p:pic>
        <p:nvPicPr>
          <p:cNvPr id="2" name="Picture 1">
            <a:extLst>
              <a:ext uri="{FF2B5EF4-FFF2-40B4-BE49-F238E27FC236}">
                <a16:creationId xmlns:a16="http://schemas.microsoft.com/office/drawing/2014/main" id="{0FBC755E-6C15-BB45-860B-EF78D073DC4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733800"/>
            <a:ext cx="5209976" cy="2532472"/>
          </a:xfrm>
          <a:prstGeom prst="rect">
            <a:avLst/>
          </a:prstGeom>
        </p:spPr>
      </p:pic>
      <p:pic>
        <p:nvPicPr>
          <p:cNvPr id="7" name="Picture 6">
            <a:extLst>
              <a:ext uri="{FF2B5EF4-FFF2-40B4-BE49-F238E27FC236}">
                <a16:creationId xmlns:a16="http://schemas.microsoft.com/office/drawing/2014/main" id="{166544CC-DF79-4F43-A100-24DC508FB39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257800" y="3191366"/>
            <a:ext cx="3815066" cy="3295367"/>
          </a:xfrm>
          <a:prstGeom prst="rect">
            <a:avLst/>
          </a:prstGeom>
        </p:spPr>
      </p:pic>
    </p:spTree>
    <p:extLst>
      <p:ext uri="{BB962C8B-B14F-4D97-AF65-F5344CB8AC3E}">
        <p14:creationId xmlns:p14="http://schemas.microsoft.com/office/powerpoint/2010/main" val="4424221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1143000" y="152400"/>
            <a:ext cx="7772400" cy="1143000"/>
          </a:xfrm>
        </p:spPr>
        <p:txBody>
          <a:bodyPr/>
          <a:lstStyle/>
          <a:p>
            <a:r>
              <a:rPr lang="en-US" altLang="en-US" sz="4000" dirty="0"/>
              <a:t>Defining geographic</a:t>
            </a:r>
            <a:br>
              <a:rPr lang="en-US" altLang="en-US" sz="4000" dirty="0"/>
            </a:br>
            <a:r>
              <a:rPr lang="en-US" altLang="en-US" sz="4000" dirty="0"/>
              <a:t>coordinate frame in Blob3D</a:t>
            </a:r>
          </a:p>
        </p:txBody>
      </p:sp>
      <p:sp>
        <p:nvSpPr>
          <p:cNvPr id="22531" name="Content Placeholder 2"/>
          <p:cNvSpPr>
            <a:spLocks noGrp="1"/>
          </p:cNvSpPr>
          <p:nvPr>
            <p:ph idx="1"/>
          </p:nvPr>
        </p:nvSpPr>
        <p:spPr/>
        <p:txBody>
          <a:bodyPr/>
          <a:lstStyle/>
          <a:p>
            <a:r>
              <a:rPr lang="en-US" altLang="en-US" sz="2600" dirty="0"/>
              <a:t>One way: put strike and dip marker on sample</a:t>
            </a:r>
          </a:p>
          <a:p>
            <a:pPr lvl="1"/>
            <a:r>
              <a:rPr lang="en-US" altLang="en-US" sz="2400" dirty="0"/>
              <a:t>Paperclip, staple</a:t>
            </a:r>
          </a:p>
          <a:p>
            <a:pPr lvl="1"/>
            <a:r>
              <a:rPr lang="en-US" altLang="en-US" sz="2400" dirty="0"/>
              <a:t>Al rods nicer for scan</a:t>
            </a:r>
          </a:p>
        </p:txBody>
      </p:sp>
      <p:pic>
        <p:nvPicPr>
          <p:cNvPr id="22532"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509133" y="2209800"/>
            <a:ext cx="4393567" cy="39591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pic>
        <p:nvPicPr>
          <p:cNvPr id="22533" name="Picture 3"/>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226513" y="3107893"/>
            <a:ext cx="2838120" cy="3061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1071814" y="6168947"/>
            <a:ext cx="7989688" cy="461665"/>
          </a:xfrm>
          <a:prstGeom prst="rect">
            <a:avLst/>
          </a:prstGeom>
          <a:noFill/>
        </p:spPr>
        <p:txBody>
          <a:bodyPr wrap="none" rtlCol="0">
            <a:spAutoFit/>
          </a:bodyPr>
          <a:lstStyle/>
          <a:p>
            <a:r>
              <a:rPr lang="en-US" dirty="0">
                <a:solidFill>
                  <a:srgbClr val="FFFBEB"/>
                </a:solidFill>
                <a:latin typeface="Arial" panose="020B0604020202020204" pitchFamily="34" charset="0"/>
                <a:cs typeface="Arial" panose="020B0604020202020204" pitchFamily="34" charset="0"/>
              </a:rPr>
              <a:t>Lets you put each grain in your rock into regional context!</a:t>
            </a:r>
          </a:p>
        </p:txBody>
      </p:sp>
    </p:spTree>
    <p:extLst>
      <p:ext uri="{BB962C8B-B14F-4D97-AF65-F5344CB8AC3E}">
        <p14:creationId xmlns:p14="http://schemas.microsoft.com/office/powerpoint/2010/main" val="29703870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E76698-F0DE-A7ED-DB9E-8FDF2D439279}"/>
            </a:ext>
          </a:extLst>
        </p:cNvPr>
        <p:cNvGrpSpPr/>
        <p:nvPr/>
      </p:nvGrpSpPr>
      <p:grpSpPr>
        <a:xfrm>
          <a:off x="0" y="0"/>
          <a:ext cx="0" cy="0"/>
          <a:chOff x="0" y="0"/>
          <a:chExt cx="0" cy="0"/>
        </a:xfrm>
      </p:grpSpPr>
      <p:sp>
        <p:nvSpPr>
          <p:cNvPr id="28674" name="Rectangle 2">
            <a:extLst>
              <a:ext uri="{FF2B5EF4-FFF2-40B4-BE49-F238E27FC236}">
                <a16:creationId xmlns:a16="http://schemas.microsoft.com/office/drawing/2014/main" id="{7215EFB8-67BD-1961-DC4C-3253C74254DA}"/>
              </a:ext>
            </a:extLst>
          </p:cNvPr>
          <p:cNvSpPr>
            <a:spLocks noGrp="1" noChangeArrowheads="1"/>
          </p:cNvSpPr>
          <p:nvPr>
            <p:ph type="ctrTitle" sz="quarter"/>
          </p:nvPr>
        </p:nvSpPr>
        <p:spPr>
          <a:xfrm>
            <a:off x="2286000" y="1447800"/>
            <a:ext cx="6172200" cy="1143000"/>
          </a:xfrm>
          <a:noFill/>
        </p:spPr>
        <p:txBody>
          <a:bodyPr anchor="ctr"/>
          <a:lstStyle/>
          <a:p>
            <a:r>
              <a:rPr lang="en-US" altLang="en-US" dirty="0"/>
              <a:t>Part II: </a:t>
            </a:r>
            <a:br>
              <a:rPr lang="en-US" altLang="en-US" dirty="0"/>
            </a:br>
            <a:r>
              <a:rPr lang="en-US" altLang="en-US" dirty="0"/>
              <a:t>Quant3D</a:t>
            </a:r>
          </a:p>
        </p:txBody>
      </p:sp>
      <p:sp>
        <p:nvSpPr>
          <p:cNvPr id="28675" name="Rectangle 3">
            <a:extLst>
              <a:ext uri="{FF2B5EF4-FFF2-40B4-BE49-F238E27FC236}">
                <a16:creationId xmlns:a16="http://schemas.microsoft.com/office/drawing/2014/main" id="{C292F5DF-CBC8-8756-AFE9-B32162990618}"/>
              </a:ext>
            </a:extLst>
          </p:cNvPr>
          <p:cNvSpPr>
            <a:spLocks noGrp="1" noChangeArrowheads="1"/>
          </p:cNvSpPr>
          <p:nvPr>
            <p:ph type="subTitle" sz="quarter" idx="1"/>
          </p:nvPr>
        </p:nvSpPr>
        <p:spPr>
          <a:noFill/>
        </p:spPr>
        <p:txBody>
          <a:bodyPr/>
          <a:lstStyle/>
          <a:p>
            <a:r>
              <a:rPr lang="en-US" altLang="en-US" dirty="0"/>
              <a:t>For measuring diffuse fabrics (but also discrete objects)</a:t>
            </a:r>
          </a:p>
        </p:txBody>
      </p:sp>
    </p:spTree>
    <p:extLst>
      <p:ext uri="{BB962C8B-B14F-4D97-AF65-F5344CB8AC3E}">
        <p14:creationId xmlns:p14="http://schemas.microsoft.com/office/powerpoint/2010/main" val="1899802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r>
              <a:rPr lang="en-US" altLang="en-US"/>
              <a:t>Fabric measurement</a:t>
            </a:r>
          </a:p>
        </p:txBody>
      </p:sp>
      <p:sp>
        <p:nvSpPr>
          <p:cNvPr id="4099" name="Content Placeholder 2"/>
          <p:cNvSpPr>
            <a:spLocks noGrp="1"/>
          </p:cNvSpPr>
          <p:nvPr>
            <p:ph idx="1"/>
          </p:nvPr>
        </p:nvSpPr>
        <p:spPr/>
        <p:txBody>
          <a:bodyPr/>
          <a:lstStyle/>
          <a:p>
            <a:r>
              <a:rPr lang="en-US" altLang="en-US" dirty="0"/>
              <a:t>Continuum features</a:t>
            </a:r>
          </a:p>
          <a:p>
            <a:pPr lvl="1"/>
            <a:r>
              <a:rPr lang="en-US" altLang="en-US" dirty="0"/>
              <a:t>Foliation</a:t>
            </a:r>
          </a:p>
          <a:p>
            <a:pPr lvl="1"/>
            <a:r>
              <a:rPr lang="en-US" altLang="en-US" dirty="0"/>
              <a:t>Lineation</a:t>
            </a:r>
          </a:p>
          <a:p>
            <a:pPr lvl="1"/>
            <a:r>
              <a:rPr lang="en-US" altLang="en-US" dirty="0"/>
              <a:t>Preferred orientation</a:t>
            </a:r>
          </a:p>
          <a:p>
            <a:r>
              <a:rPr lang="en-US" altLang="en-US" dirty="0"/>
              <a:t>Does not require identifying individual objects</a:t>
            </a:r>
          </a:p>
          <a:p>
            <a:pPr lvl="1"/>
            <a:r>
              <a:rPr lang="en-US" altLang="en-US" dirty="0"/>
              <a:t>Just segment material of interest versus everything else</a:t>
            </a:r>
          </a:p>
        </p:txBody>
      </p:sp>
    </p:spTree>
    <p:extLst>
      <p:ext uri="{BB962C8B-B14F-4D97-AF65-F5344CB8AC3E}">
        <p14:creationId xmlns:p14="http://schemas.microsoft.com/office/powerpoint/2010/main" val="14874995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altLang="en-US"/>
              <a:t>Fabric Measures</a:t>
            </a:r>
          </a:p>
        </p:txBody>
      </p:sp>
      <p:sp>
        <p:nvSpPr>
          <p:cNvPr id="5123" name="Rectangle 3"/>
          <p:cNvSpPr>
            <a:spLocks noGrp="1" noChangeArrowheads="1"/>
          </p:cNvSpPr>
          <p:nvPr>
            <p:ph idx="1"/>
          </p:nvPr>
        </p:nvSpPr>
        <p:spPr/>
        <p:txBody>
          <a:bodyPr/>
          <a:lstStyle/>
          <a:p>
            <a:r>
              <a:rPr lang="en-US" altLang="en-US" sz="2400" dirty="0"/>
              <a:t>Star Length Distribution (SLD): L*(</a:t>
            </a:r>
            <a:r>
              <a:rPr lang="en-US" altLang="en-US" sz="2400" dirty="0">
                <a:sym typeface="Symbol" panose="05050102010706020507" pitchFamily="18" charset="2"/>
              </a:rPr>
              <a:t></a:t>
            </a:r>
            <a:r>
              <a:rPr lang="en-US" altLang="en-US" sz="2400" dirty="0"/>
              <a:t>) = </a:t>
            </a:r>
            <a:r>
              <a:rPr lang="en-US" altLang="en-US" sz="2400" dirty="0">
                <a:sym typeface="Symbol" panose="05050102010706020507" pitchFamily="18" charset="2"/>
              </a:rPr>
              <a:t> </a:t>
            </a:r>
            <a:r>
              <a:rPr lang="en-US" altLang="en-US" sz="2400" dirty="0"/>
              <a:t>L</a:t>
            </a:r>
            <a:r>
              <a:rPr lang="en-US" altLang="en-US" sz="2400" baseline="30000" dirty="0"/>
              <a:t> </a:t>
            </a:r>
            <a:r>
              <a:rPr lang="en-US" altLang="en-US" sz="2400" dirty="0"/>
              <a:t>(</a:t>
            </a:r>
            <a:r>
              <a:rPr lang="en-US" altLang="en-US" sz="2400" dirty="0">
                <a:sym typeface="Symbol" panose="05050102010706020507" pitchFamily="18" charset="2"/>
              </a:rPr>
              <a:t></a:t>
            </a:r>
            <a:r>
              <a:rPr lang="en-US" altLang="en-US" sz="2400" dirty="0"/>
              <a:t>)</a:t>
            </a:r>
          </a:p>
          <a:p>
            <a:r>
              <a:rPr lang="en-US" altLang="en-US" sz="2400" dirty="0"/>
              <a:t>Star Volume Distribution (SVD): V*(</a:t>
            </a:r>
            <a:r>
              <a:rPr lang="en-US" altLang="en-US" sz="2400" dirty="0">
                <a:sym typeface="Symbol" panose="05050102010706020507" pitchFamily="18" charset="2"/>
              </a:rPr>
              <a:t></a:t>
            </a:r>
            <a:r>
              <a:rPr lang="en-US" altLang="en-US" sz="2400" dirty="0"/>
              <a:t>) = (</a:t>
            </a:r>
            <a:r>
              <a:rPr lang="en-US" altLang="en-US" sz="2400" dirty="0">
                <a:sym typeface="Symbol" panose="05050102010706020507" pitchFamily="18" charset="2"/>
              </a:rPr>
              <a:t></a:t>
            </a:r>
            <a:r>
              <a:rPr lang="en-US" altLang="en-US" sz="2400" dirty="0"/>
              <a:t>/3) </a:t>
            </a:r>
            <a:r>
              <a:rPr lang="en-US" altLang="en-US" dirty="0">
                <a:sym typeface="Symbol" panose="05050102010706020507" pitchFamily="18" charset="2"/>
              </a:rPr>
              <a:t> </a:t>
            </a:r>
            <a:r>
              <a:rPr lang="en-US" altLang="en-US" sz="2400" dirty="0"/>
              <a:t>L</a:t>
            </a:r>
            <a:r>
              <a:rPr lang="en-US" altLang="en-US" sz="2400" baseline="30000" dirty="0"/>
              <a:t>3</a:t>
            </a:r>
            <a:r>
              <a:rPr lang="en-US" altLang="en-US" sz="2400" dirty="0"/>
              <a:t>(</a:t>
            </a:r>
            <a:r>
              <a:rPr lang="en-US" altLang="en-US" sz="2400" dirty="0">
                <a:sym typeface="Symbol" panose="05050102010706020507" pitchFamily="18" charset="2"/>
              </a:rPr>
              <a:t></a:t>
            </a:r>
            <a:r>
              <a:rPr lang="en-US" altLang="en-US" sz="2400" dirty="0"/>
              <a:t>)</a:t>
            </a:r>
          </a:p>
          <a:p>
            <a:pPr lvl="1"/>
            <a:r>
              <a:rPr lang="en-US" altLang="en-US" sz="2000" dirty="0"/>
              <a:t>Star volume = volume for convex solid</a:t>
            </a:r>
          </a:p>
        </p:txBody>
      </p:sp>
      <p:pic>
        <p:nvPicPr>
          <p:cNvPr id="5124" name="Picture 4" descr="fem1"/>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62000" y="3352800"/>
            <a:ext cx="4410075" cy="299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5" name="Picture 5" descr="fem2"/>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562600" y="3352800"/>
            <a:ext cx="2841625" cy="296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6" name="Line 6"/>
          <p:cNvSpPr>
            <a:spLocks noChangeShapeType="1"/>
          </p:cNvSpPr>
          <p:nvPr/>
        </p:nvSpPr>
        <p:spPr bwMode="auto">
          <a:xfrm>
            <a:off x="2667000" y="4038600"/>
            <a:ext cx="762000" cy="533400"/>
          </a:xfrm>
          <a:prstGeom prst="line">
            <a:avLst/>
          </a:prstGeom>
          <a:noFill/>
          <a:ln w="28575">
            <a:solidFill>
              <a:srgbClr val="CC0000"/>
            </a:solidFill>
            <a:round/>
            <a:headEnd type="none" w="sm" len="sm"/>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127" name="Text Box 7"/>
          <p:cNvSpPr txBox="1">
            <a:spLocks noChangeArrowheads="1"/>
          </p:cNvSpPr>
          <p:nvPr/>
        </p:nvSpPr>
        <p:spPr bwMode="auto">
          <a:xfrm>
            <a:off x="1905000" y="3657600"/>
            <a:ext cx="9810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spcBef>
                <a:spcPct val="20000"/>
              </a:spcBef>
              <a:buClr>
                <a:schemeClr val="tx2"/>
              </a:buClr>
              <a:buChar char="•"/>
              <a:defRPr sz="3200">
                <a:solidFill>
                  <a:schemeClr val="tx1"/>
                </a:solidFill>
                <a:latin typeface="Times New Roman" panose="02020603050405020304" pitchFamily="18" charset="0"/>
              </a:defRPr>
            </a:lvl1pPr>
            <a:lvl2pPr marL="742950" indent="-285750">
              <a:spcBef>
                <a:spcPct val="20000"/>
              </a:spcBef>
              <a:buClr>
                <a:schemeClr val="tx2"/>
              </a:buClr>
              <a:buChar char="–"/>
              <a:defRPr sz="2800">
                <a:solidFill>
                  <a:schemeClr val="tx1"/>
                </a:solidFill>
                <a:latin typeface="Times New Roman" panose="02020603050405020304" pitchFamily="18" charset="0"/>
              </a:defRPr>
            </a:lvl2pPr>
            <a:lvl3pPr marL="1143000" indent="-228600">
              <a:spcBef>
                <a:spcPct val="20000"/>
              </a:spcBef>
              <a:buClr>
                <a:schemeClr val="tx2"/>
              </a:buClr>
              <a:buChar char="•"/>
              <a:defRPr sz="2400">
                <a:solidFill>
                  <a:schemeClr val="tx1"/>
                </a:solidFill>
                <a:latin typeface="Times New Roman" panose="02020603050405020304" pitchFamily="18" charset="0"/>
              </a:defRPr>
            </a:lvl3pPr>
            <a:lvl4pPr marL="1600200" indent="-228600">
              <a:spcBef>
                <a:spcPct val="20000"/>
              </a:spcBef>
              <a:buClr>
                <a:schemeClr val="tx2"/>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FontTx/>
              <a:buNone/>
            </a:pPr>
            <a:r>
              <a:rPr lang="en-US" altLang="en-US" sz="2400" b="1">
                <a:solidFill>
                  <a:srgbClr val="CC0000"/>
                </a:solidFill>
                <a:latin typeface="Arial" panose="020B0604020202020204" pitchFamily="34" charset="0"/>
              </a:rPr>
              <a:t>3 mm</a:t>
            </a:r>
          </a:p>
        </p:txBody>
      </p:sp>
      <p:sp>
        <p:nvSpPr>
          <p:cNvPr id="5128" name="Text Box 8"/>
          <p:cNvSpPr txBox="1">
            <a:spLocks noChangeArrowheads="1"/>
          </p:cNvSpPr>
          <p:nvPr/>
        </p:nvSpPr>
        <p:spPr bwMode="auto">
          <a:xfrm>
            <a:off x="941926" y="6372135"/>
            <a:ext cx="74622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spcBef>
                <a:spcPct val="20000"/>
              </a:spcBef>
              <a:buClr>
                <a:schemeClr val="tx2"/>
              </a:buClr>
              <a:buChar char="•"/>
              <a:defRPr sz="3200">
                <a:solidFill>
                  <a:schemeClr val="tx1"/>
                </a:solidFill>
                <a:latin typeface="Times New Roman" panose="02020603050405020304" pitchFamily="18" charset="0"/>
              </a:defRPr>
            </a:lvl1pPr>
            <a:lvl2pPr marL="742950" indent="-285750">
              <a:spcBef>
                <a:spcPct val="20000"/>
              </a:spcBef>
              <a:buClr>
                <a:schemeClr val="tx2"/>
              </a:buClr>
              <a:buChar char="–"/>
              <a:defRPr sz="2800">
                <a:solidFill>
                  <a:schemeClr val="tx1"/>
                </a:solidFill>
                <a:latin typeface="Times New Roman" panose="02020603050405020304" pitchFamily="18" charset="0"/>
              </a:defRPr>
            </a:lvl2pPr>
            <a:lvl3pPr marL="1143000" indent="-228600">
              <a:spcBef>
                <a:spcPct val="20000"/>
              </a:spcBef>
              <a:buClr>
                <a:schemeClr val="tx2"/>
              </a:buClr>
              <a:buChar char="•"/>
              <a:defRPr sz="2400">
                <a:solidFill>
                  <a:schemeClr val="tx1"/>
                </a:solidFill>
                <a:latin typeface="Times New Roman" panose="02020603050405020304" pitchFamily="18" charset="0"/>
              </a:defRPr>
            </a:lvl3pPr>
            <a:lvl4pPr marL="1600200" indent="-228600">
              <a:spcBef>
                <a:spcPct val="20000"/>
              </a:spcBef>
              <a:buClr>
                <a:schemeClr val="tx2"/>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FontTx/>
              <a:buNone/>
            </a:pPr>
            <a:r>
              <a:rPr lang="en-US" altLang="en-US" sz="2000" dirty="0">
                <a:solidFill>
                  <a:srgbClr val="FFFBEB"/>
                </a:solidFill>
                <a:latin typeface="Arial" panose="020B0604020202020204" pitchFamily="34" charset="0"/>
                <a:cs typeface="Arial" panose="020B0604020202020204" pitchFamily="34" charset="0"/>
              </a:rPr>
              <a:t>Based on Ryan and Ketcham (2002); Ketcham and Ryan (2004)</a:t>
            </a:r>
          </a:p>
        </p:txBody>
      </p:sp>
    </p:spTree>
    <p:extLst>
      <p:ext uri="{BB962C8B-B14F-4D97-AF65-F5344CB8AC3E}">
        <p14:creationId xmlns:p14="http://schemas.microsoft.com/office/powerpoint/2010/main" val="21275328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altLang="en-US"/>
              <a:t>Fabric Measures</a:t>
            </a:r>
          </a:p>
        </p:txBody>
      </p:sp>
      <p:sp>
        <p:nvSpPr>
          <p:cNvPr id="6147" name="Rectangle 3"/>
          <p:cNvSpPr>
            <a:spLocks noGrp="1" noChangeArrowheads="1"/>
          </p:cNvSpPr>
          <p:nvPr>
            <p:ph idx="1"/>
          </p:nvPr>
        </p:nvSpPr>
        <p:spPr/>
        <p:txBody>
          <a:bodyPr/>
          <a:lstStyle/>
          <a:p>
            <a:r>
              <a:rPr lang="en-US" altLang="en-US"/>
              <a:t>Mean Intercept Length (MIL)</a:t>
            </a:r>
          </a:p>
        </p:txBody>
      </p:sp>
      <p:pic>
        <p:nvPicPr>
          <p:cNvPr id="6148" name="Picture 4"/>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14400" y="2971800"/>
            <a:ext cx="3527425" cy="342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pic>
        <p:nvPicPr>
          <p:cNvPr id="6149" name="Picture 5"/>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105400" y="2971800"/>
            <a:ext cx="3482975" cy="344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Tree>
    <p:extLst>
      <p:ext uri="{BB962C8B-B14F-4D97-AF65-F5344CB8AC3E}">
        <p14:creationId xmlns:p14="http://schemas.microsoft.com/office/powerpoint/2010/main" val="30907891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US" altLang="en-US"/>
              <a:t>Measurement Comparison</a:t>
            </a:r>
          </a:p>
        </p:txBody>
      </p:sp>
      <p:sp>
        <p:nvSpPr>
          <p:cNvPr id="7171" name="Rectangle 3"/>
          <p:cNvSpPr>
            <a:spLocks noGrp="1" noChangeArrowheads="1"/>
          </p:cNvSpPr>
          <p:nvPr>
            <p:ph idx="1"/>
          </p:nvPr>
        </p:nvSpPr>
        <p:spPr/>
        <p:txBody>
          <a:bodyPr/>
          <a:lstStyle/>
          <a:p>
            <a:pPr>
              <a:lnSpc>
                <a:spcPct val="90000"/>
              </a:lnSpc>
            </a:pPr>
            <a:r>
              <a:rPr lang="en-US" altLang="en-US" sz="2800" dirty="0"/>
              <a:t>MIL</a:t>
            </a:r>
          </a:p>
          <a:p>
            <a:pPr lvl="1">
              <a:lnSpc>
                <a:spcPct val="90000"/>
              </a:lnSpc>
            </a:pPr>
            <a:r>
              <a:rPr lang="en-US" altLang="en-US" sz="2400" dirty="0"/>
              <a:t>Measures both materials (e.g., bone and matrix)</a:t>
            </a:r>
          </a:p>
          <a:p>
            <a:pPr lvl="1">
              <a:lnSpc>
                <a:spcPct val="90000"/>
              </a:lnSpc>
            </a:pPr>
            <a:r>
              <a:rPr lang="en-US" altLang="en-US" sz="2400" dirty="0"/>
              <a:t>Sensitive to alignment of multiple elements</a:t>
            </a:r>
          </a:p>
          <a:p>
            <a:pPr lvl="1">
              <a:lnSpc>
                <a:spcPct val="90000"/>
              </a:lnSpc>
            </a:pPr>
            <a:r>
              <a:rPr lang="en-US" altLang="en-US" sz="2400" dirty="0"/>
              <a:t>All elements equally likely to be measured</a:t>
            </a:r>
          </a:p>
          <a:p>
            <a:pPr>
              <a:lnSpc>
                <a:spcPct val="90000"/>
              </a:lnSpc>
            </a:pPr>
            <a:r>
              <a:rPr lang="en-US" altLang="en-US" sz="2800" dirty="0"/>
              <a:t>SLD</a:t>
            </a:r>
          </a:p>
          <a:p>
            <a:pPr lvl="1">
              <a:lnSpc>
                <a:spcPct val="90000"/>
              </a:lnSpc>
            </a:pPr>
            <a:r>
              <a:rPr lang="en-US" altLang="en-US" sz="2400" dirty="0"/>
              <a:t>Only measures one material</a:t>
            </a:r>
          </a:p>
          <a:p>
            <a:pPr lvl="1">
              <a:lnSpc>
                <a:spcPct val="90000"/>
              </a:lnSpc>
            </a:pPr>
            <a:r>
              <a:rPr lang="en-US" altLang="en-US" sz="2400" dirty="0"/>
              <a:t>Elements isolated; volume biasing</a:t>
            </a:r>
          </a:p>
          <a:p>
            <a:pPr>
              <a:lnSpc>
                <a:spcPct val="90000"/>
              </a:lnSpc>
            </a:pPr>
            <a:r>
              <a:rPr lang="en-US" altLang="en-US" sz="2800" dirty="0"/>
              <a:t>SVD</a:t>
            </a:r>
          </a:p>
          <a:p>
            <a:pPr lvl="1">
              <a:lnSpc>
                <a:spcPct val="90000"/>
              </a:lnSpc>
            </a:pPr>
            <a:r>
              <a:rPr lang="en-US" altLang="en-US" sz="2400" dirty="0"/>
              <a:t>Same as SLD, with measurements cubed</a:t>
            </a:r>
          </a:p>
          <a:p>
            <a:pPr lvl="1">
              <a:lnSpc>
                <a:spcPct val="90000"/>
              </a:lnSpc>
            </a:pPr>
            <a:r>
              <a:rPr lang="en-US" altLang="en-US" sz="2400" dirty="0"/>
              <a:t>Anisotropy enhanced, but more noisy</a:t>
            </a:r>
          </a:p>
          <a:p>
            <a:pPr>
              <a:lnSpc>
                <a:spcPct val="90000"/>
              </a:lnSpc>
            </a:pPr>
            <a:r>
              <a:rPr lang="en-US" altLang="en-US" sz="2800" dirty="0"/>
              <a:t>Results similar… but different</a:t>
            </a:r>
          </a:p>
        </p:txBody>
      </p:sp>
    </p:spTree>
    <p:extLst>
      <p:ext uri="{BB962C8B-B14F-4D97-AF65-F5344CB8AC3E}">
        <p14:creationId xmlns:p14="http://schemas.microsoft.com/office/powerpoint/2010/main" val="10660099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90ADF-0F09-4F6B-8D66-45D07ADF0D47}"/>
              </a:ext>
            </a:extLst>
          </p:cNvPr>
          <p:cNvSpPr>
            <a:spLocks noGrp="1"/>
          </p:cNvSpPr>
          <p:nvPr>
            <p:ph type="title"/>
          </p:nvPr>
        </p:nvSpPr>
        <p:spPr>
          <a:xfrm>
            <a:off x="1366520" y="38100"/>
            <a:ext cx="7772400" cy="1143000"/>
          </a:xfrm>
        </p:spPr>
        <p:txBody>
          <a:bodyPr/>
          <a:lstStyle/>
          <a:p>
            <a:r>
              <a:rPr lang="en-US" dirty="0"/>
              <a:t>Quant3D Input Parameters</a:t>
            </a:r>
          </a:p>
        </p:txBody>
      </p:sp>
      <p:pic>
        <p:nvPicPr>
          <p:cNvPr id="2050" name="Picture 2">
            <a:extLst>
              <a:ext uri="{FF2B5EF4-FFF2-40B4-BE49-F238E27FC236}">
                <a16:creationId xmlns:a16="http://schemas.microsoft.com/office/drawing/2014/main" id="{C098EC14-C2B1-4083-B601-A280D7051FB1}"/>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429000" y="1524000"/>
            <a:ext cx="5556938"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8FF0364B-1518-474C-8916-CD767DD76C5F}"/>
              </a:ext>
            </a:extLst>
          </p:cNvPr>
          <p:cNvSpPr txBox="1"/>
          <p:nvPr/>
        </p:nvSpPr>
        <p:spPr>
          <a:xfrm>
            <a:off x="1376680" y="2487593"/>
            <a:ext cx="1499855" cy="954107"/>
          </a:xfrm>
          <a:prstGeom prst="rect">
            <a:avLst/>
          </a:prstGeom>
          <a:noFill/>
        </p:spPr>
        <p:txBody>
          <a:bodyPr wrap="square" rtlCol="0">
            <a:spAutoFit/>
          </a:bodyPr>
          <a:lstStyle/>
          <a:p>
            <a:pPr algn="ctr"/>
            <a:r>
              <a:rPr lang="en-US" sz="2800" dirty="0">
                <a:latin typeface="Arial" panose="020B0604020202020204" pitchFamily="34" charset="0"/>
                <a:cs typeface="Arial" panose="020B0604020202020204" pitchFamily="34" charset="0"/>
              </a:rPr>
              <a:t>Data to Analyze</a:t>
            </a:r>
          </a:p>
        </p:txBody>
      </p:sp>
      <p:sp>
        <p:nvSpPr>
          <p:cNvPr id="8" name="TextBox 7">
            <a:extLst>
              <a:ext uri="{FF2B5EF4-FFF2-40B4-BE49-F238E27FC236}">
                <a16:creationId xmlns:a16="http://schemas.microsoft.com/office/drawing/2014/main" id="{40490670-EF9F-4C36-912F-33B48E395E0F}"/>
              </a:ext>
            </a:extLst>
          </p:cNvPr>
          <p:cNvSpPr txBox="1"/>
          <p:nvPr/>
        </p:nvSpPr>
        <p:spPr>
          <a:xfrm>
            <a:off x="869713" y="4047782"/>
            <a:ext cx="2532242" cy="954107"/>
          </a:xfrm>
          <a:prstGeom prst="rect">
            <a:avLst/>
          </a:prstGeom>
          <a:noFill/>
        </p:spPr>
        <p:txBody>
          <a:bodyPr wrap="square" rtlCol="0">
            <a:spAutoFit/>
          </a:bodyPr>
          <a:lstStyle/>
          <a:p>
            <a:pPr algn="ctr"/>
            <a:r>
              <a:rPr lang="en-US" sz="2800" dirty="0">
                <a:latin typeface="Arial" panose="020B0604020202020204" pitchFamily="34" charset="0"/>
                <a:cs typeface="Arial" panose="020B0604020202020204" pitchFamily="34" charset="0"/>
              </a:rPr>
              <a:t>Measurement Orientations</a:t>
            </a:r>
          </a:p>
        </p:txBody>
      </p:sp>
      <p:sp>
        <p:nvSpPr>
          <p:cNvPr id="11" name="TextBox 10">
            <a:extLst>
              <a:ext uri="{FF2B5EF4-FFF2-40B4-BE49-F238E27FC236}">
                <a16:creationId xmlns:a16="http://schemas.microsoft.com/office/drawing/2014/main" id="{33A85A2F-4B85-4990-B3D1-AA864609579A}"/>
              </a:ext>
            </a:extLst>
          </p:cNvPr>
          <p:cNvSpPr txBox="1"/>
          <p:nvPr/>
        </p:nvSpPr>
        <p:spPr>
          <a:xfrm>
            <a:off x="860899" y="5001889"/>
            <a:ext cx="2532242" cy="954107"/>
          </a:xfrm>
          <a:prstGeom prst="rect">
            <a:avLst/>
          </a:prstGeom>
          <a:noFill/>
        </p:spPr>
        <p:txBody>
          <a:bodyPr wrap="square" rtlCol="0">
            <a:spAutoFit/>
          </a:bodyPr>
          <a:lstStyle/>
          <a:p>
            <a:pPr algn="ctr"/>
            <a:r>
              <a:rPr lang="en-US" sz="2800" dirty="0">
                <a:latin typeface="Arial" panose="020B0604020202020204" pitchFamily="34" charset="0"/>
                <a:cs typeface="Arial" panose="020B0604020202020204" pitchFamily="34" charset="0"/>
              </a:rPr>
              <a:t>Measurement Type</a:t>
            </a:r>
          </a:p>
        </p:txBody>
      </p:sp>
      <p:sp>
        <p:nvSpPr>
          <p:cNvPr id="7" name="Rectangle 6">
            <a:extLst>
              <a:ext uri="{FF2B5EF4-FFF2-40B4-BE49-F238E27FC236}">
                <a16:creationId xmlns:a16="http://schemas.microsoft.com/office/drawing/2014/main" id="{8D855A63-AFAC-4C29-86BD-AA838A789707}"/>
              </a:ext>
            </a:extLst>
          </p:cNvPr>
          <p:cNvSpPr/>
          <p:nvPr/>
        </p:nvSpPr>
        <p:spPr bwMode="auto">
          <a:xfrm>
            <a:off x="876437" y="2057399"/>
            <a:ext cx="7810361" cy="1985750"/>
          </a:xfrm>
          <a:prstGeom prst="rect">
            <a:avLst/>
          </a:prstGeom>
          <a:noFill/>
          <a:ln w="38100" cap="flat" cmpd="sng" algn="ctr">
            <a:solidFill>
              <a:schemeClr val="accent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13" name="Rectangle 12">
            <a:extLst>
              <a:ext uri="{FF2B5EF4-FFF2-40B4-BE49-F238E27FC236}">
                <a16:creationId xmlns:a16="http://schemas.microsoft.com/office/drawing/2014/main" id="{BC8DBAD6-1D43-4FD2-A2D2-ECB3BA53714B}"/>
              </a:ext>
            </a:extLst>
          </p:cNvPr>
          <p:cNvSpPr/>
          <p:nvPr/>
        </p:nvSpPr>
        <p:spPr bwMode="auto">
          <a:xfrm>
            <a:off x="876437" y="4090915"/>
            <a:ext cx="7810362" cy="897341"/>
          </a:xfrm>
          <a:prstGeom prst="rect">
            <a:avLst/>
          </a:prstGeom>
          <a:noFill/>
          <a:ln w="38100" cap="flat" cmpd="sng" algn="ctr">
            <a:solidFill>
              <a:schemeClr val="accent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
        <p:nvSpPr>
          <p:cNvPr id="14" name="Rectangle 13">
            <a:extLst>
              <a:ext uri="{FF2B5EF4-FFF2-40B4-BE49-F238E27FC236}">
                <a16:creationId xmlns:a16="http://schemas.microsoft.com/office/drawing/2014/main" id="{EA11CBFB-1E5D-4F61-88F0-7F3F995BCCB9}"/>
              </a:ext>
            </a:extLst>
          </p:cNvPr>
          <p:cNvSpPr/>
          <p:nvPr/>
        </p:nvSpPr>
        <p:spPr bwMode="auto">
          <a:xfrm>
            <a:off x="876437" y="5039437"/>
            <a:ext cx="7825603" cy="897341"/>
          </a:xfrm>
          <a:prstGeom prst="rect">
            <a:avLst/>
          </a:prstGeom>
          <a:noFill/>
          <a:ln w="38100" cap="flat" cmpd="sng" algn="ctr">
            <a:solidFill>
              <a:schemeClr val="accent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9509800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A0953-BFE7-43C5-BB62-A5F378AD0911}"/>
              </a:ext>
            </a:extLst>
          </p:cNvPr>
          <p:cNvSpPr>
            <a:spLocks noGrp="1"/>
          </p:cNvSpPr>
          <p:nvPr>
            <p:ph type="title"/>
          </p:nvPr>
        </p:nvSpPr>
        <p:spPr>
          <a:xfrm>
            <a:off x="1295400" y="114300"/>
            <a:ext cx="7772400" cy="1143000"/>
          </a:xfrm>
        </p:spPr>
        <p:txBody>
          <a:bodyPr/>
          <a:lstStyle/>
          <a:p>
            <a:r>
              <a:rPr lang="en-US" dirty="0"/>
              <a:t>Measurement Orientations</a:t>
            </a:r>
          </a:p>
        </p:txBody>
      </p:sp>
      <p:pic>
        <p:nvPicPr>
          <p:cNvPr id="5" name="Content Placeholder 4">
            <a:extLst>
              <a:ext uri="{FF2B5EF4-FFF2-40B4-BE49-F238E27FC236}">
                <a16:creationId xmlns:a16="http://schemas.microsoft.com/office/drawing/2014/main" id="{5523FC30-6EC0-4236-A4FE-3B4EB6C393D6}"/>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1246809" y="4062122"/>
            <a:ext cx="2514600" cy="2514600"/>
          </a:xfrm>
        </p:spPr>
      </p:pic>
      <p:sp>
        <p:nvSpPr>
          <p:cNvPr id="7" name="Content Placeholder 2">
            <a:extLst>
              <a:ext uri="{FF2B5EF4-FFF2-40B4-BE49-F238E27FC236}">
                <a16:creationId xmlns:a16="http://schemas.microsoft.com/office/drawing/2014/main" id="{EE5B3A4B-2E75-40E4-B0FF-6269B2621F33}"/>
              </a:ext>
            </a:extLst>
          </p:cNvPr>
          <p:cNvSpPr txBox="1">
            <a:spLocks/>
          </p:cNvSpPr>
          <p:nvPr/>
        </p:nvSpPr>
        <p:spPr bwMode="auto">
          <a:xfrm>
            <a:off x="3886200" y="1600200"/>
            <a:ext cx="49530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lvl1pPr marL="342900" indent="-342900" algn="l" rtl="0" eaLnBrk="1" fontAlgn="base" hangingPunct="1">
              <a:spcBef>
                <a:spcPct val="20000"/>
              </a:spcBef>
              <a:spcAft>
                <a:spcPct val="0"/>
              </a:spcAft>
              <a:buClr>
                <a:schemeClr val="tx2"/>
              </a:buClr>
              <a:buChar char="•"/>
              <a:defRPr sz="3200">
                <a:solidFill>
                  <a:srgbClr val="FFFBEA"/>
                </a:solidFill>
                <a:latin typeface="Arial" panose="020B0604020202020204" pitchFamily="34" charset="0"/>
                <a:ea typeface="+mn-ea"/>
                <a:cs typeface="Arial" panose="020B0604020202020204" pitchFamily="34" charset="0"/>
              </a:defRPr>
            </a:lvl1pPr>
            <a:lvl2pPr marL="742950" indent="-285750" algn="l" rtl="0" eaLnBrk="1" fontAlgn="base" hangingPunct="1">
              <a:spcBef>
                <a:spcPct val="20000"/>
              </a:spcBef>
              <a:spcAft>
                <a:spcPct val="0"/>
              </a:spcAft>
              <a:buClr>
                <a:schemeClr val="tx2"/>
              </a:buClr>
              <a:buChar char="–"/>
              <a:defRPr sz="2800">
                <a:solidFill>
                  <a:srgbClr val="FFFBEA"/>
                </a:solidFill>
                <a:latin typeface="Arial" panose="020B0604020202020204" pitchFamily="34" charset="0"/>
                <a:cs typeface="Arial" panose="020B0604020202020204" pitchFamily="34" charset="0"/>
              </a:defRPr>
            </a:lvl2pPr>
            <a:lvl3pPr marL="1143000" indent="-228600" algn="l" rtl="0" eaLnBrk="1" fontAlgn="base" hangingPunct="1">
              <a:spcBef>
                <a:spcPct val="20000"/>
              </a:spcBef>
              <a:spcAft>
                <a:spcPct val="0"/>
              </a:spcAft>
              <a:buClr>
                <a:schemeClr val="tx2"/>
              </a:buClr>
              <a:buChar char="•"/>
              <a:defRPr sz="2400">
                <a:solidFill>
                  <a:srgbClr val="FFFBEA"/>
                </a:solidFill>
                <a:latin typeface="Arial" panose="020B0604020202020204" pitchFamily="34" charset="0"/>
                <a:cs typeface="Arial" panose="020B0604020202020204" pitchFamily="34" charset="0"/>
              </a:defRPr>
            </a:lvl3pPr>
            <a:lvl4pPr marL="1600200" indent="-228600" algn="l" rtl="0" eaLnBrk="1" fontAlgn="base" hangingPunct="1">
              <a:spcBef>
                <a:spcPct val="20000"/>
              </a:spcBef>
              <a:spcAft>
                <a:spcPct val="0"/>
              </a:spcAft>
              <a:buClr>
                <a:schemeClr val="tx2"/>
              </a:buClr>
              <a:buChar char="–"/>
              <a:defRPr sz="2000">
                <a:solidFill>
                  <a:srgbClr val="FFFBEA"/>
                </a:solidFill>
                <a:latin typeface="Arial" panose="020B0604020202020204" pitchFamily="34" charset="0"/>
                <a:cs typeface="Arial" panose="020B0604020202020204" pitchFamily="34" charset="0"/>
              </a:defRPr>
            </a:lvl4pPr>
            <a:lvl5pPr marL="2057400" indent="-228600" algn="l" rtl="0" eaLnBrk="1" fontAlgn="base" hangingPunct="1">
              <a:spcBef>
                <a:spcPct val="20000"/>
              </a:spcBef>
              <a:spcAft>
                <a:spcPct val="0"/>
              </a:spcAft>
              <a:buClr>
                <a:schemeClr val="tx2"/>
              </a:buClr>
              <a:buChar char="•"/>
              <a:defRPr sz="2000">
                <a:solidFill>
                  <a:srgbClr val="FFFBEA"/>
                </a:solidFill>
                <a:latin typeface="Arial" panose="020B0604020202020204" pitchFamily="34" charset="0"/>
                <a:cs typeface="Arial" panose="020B0604020202020204" pitchFamily="34" charset="0"/>
              </a:defRPr>
            </a:lvl5pPr>
            <a:lvl6pPr marL="2514600" indent="-228600" algn="l" rtl="0" eaLnBrk="1" fontAlgn="base" hangingPunct="1">
              <a:spcBef>
                <a:spcPct val="20000"/>
              </a:spcBef>
              <a:spcAft>
                <a:spcPct val="0"/>
              </a:spcAft>
              <a:buClr>
                <a:schemeClr val="tx2"/>
              </a:buClr>
              <a:buChar char="•"/>
              <a:defRPr sz="2000">
                <a:solidFill>
                  <a:schemeClr val="tx1"/>
                </a:solidFill>
                <a:latin typeface="+mn-lt"/>
              </a:defRPr>
            </a:lvl6pPr>
            <a:lvl7pPr marL="2971800" indent="-228600" algn="l" rtl="0" eaLnBrk="1" fontAlgn="base" hangingPunct="1">
              <a:spcBef>
                <a:spcPct val="20000"/>
              </a:spcBef>
              <a:spcAft>
                <a:spcPct val="0"/>
              </a:spcAft>
              <a:buClr>
                <a:schemeClr val="tx2"/>
              </a:buClr>
              <a:buChar char="•"/>
              <a:defRPr sz="2000">
                <a:solidFill>
                  <a:schemeClr val="tx1"/>
                </a:solidFill>
                <a:latin typeface="+mn-lt"/>
              </a:defRPr>
            </a:lvl7pPr>
            <a:lvl8pPr marL="3429000" indent="-228600" algn="l" rtl="0" eaLnBrk="1" fontAlgn="base" hangingPunct="1">
              <a:spcBef>
                <a:spcPct val="20000"/>
              </a:spcBef>
              <a:spcAft>
                <a:spcPct val="0"/>
              </a:spcAft>
              <a:buClr>
                <a:schemeClr val="tx2"/>
              </a:buClr>
              <a:buChar char="•"/>
              <a:defRPr sz="2000">
                <a:solidFill>
                  <a:schemeClr val="tx1"/>
                </a:solidFill>
                <a:latin typeface="+mn-lt"/>
              </a:defRPr>
            </a:lvl8pPr>
            <a:lvl9pPr marL="3886200" indent="-228600" algn="l" rtl="0" eaLnBrk="1" fontAlgn="base" hangingPunct="1">
              <a:spcBef>
                <a:spcPct val="20000"/>
              </a:spcBef>
              <a:spcAft>
                <a:spcPct val="0"/>
              </a:spcAft>
              <a:buClr>
                <a:schemeClr val="tx2"/>
              </a:buClr>
              <a:buChar char="•"/>
              <a:defRPr sz="2000">
                <a:solidFill>
                  <a:schemeClr val="tx1"/>
                </a:solidFill>
                <a:latin typeface="+mn-lt"/>
              </a:defRPr>
            </a:lvl9pPr>
          </a:lstStyle>
          <a:p>
            <a:pPr>
              <a:spcBef>
                <a:spcPts val="600"/>
              </a:spcBef>
            </a:pPr>
            <a:r>
              <a:rPr lang="en-US" altLang="en-US" sz="2000" kern="0" dirty="0"/>
              <a:t>Distributed on a unit sphere </a:t>
            </a:r>
          </a:p>
          <a:p>
            <a:pPr>
              <a:spcBef>
                <a:spcPts val="600"/>
              </a:spcBef>
            </a:pPr>
            <a:r>
              <a:rPr lang="en-US" altLang="en-US" sz="2000" kern="0" dirty="0"/>
              <a:t>Center of sphere is the measurement data point</a:t>
            </a:r>
          </a:p>
          <a:p>
            <a:pPr>
              <a:spcBef>
                <a:spcPts val="600"/>
              </a:spcBef>
            </a:pPr>
            <a:r>
              <a:rPr lang="en-US" altLang="en-US" sz="2000" kern="0" dirty="0"/>
              <a:t>Random orientations</a:t>
            </a:r>
          </a:p>
          <a:p>
            <a:pPr lvl="1">
              <a:spcBef>
                <a:spcPts val="600"/>
              </a:spcBef>
            </a:pPr>
            <a:r>
              <a:rPr lang="en-US" altLang="en-US" sz="1600" kern="0" dirty="0"/>
              <a:t>Fabric tensor (orientation matrix) can be skewed by under- or over-sampling in particular orientations</a:t>
            </a:r>
          </a:p>
          <a:p>
            <a:pPr lvl="1">
              <a:spcBef>
                <a:spcPts val="600"/>
              </a:spcBef>
            </a:pPr>
            <a:r>
              <a:rPr lang="en-US" altLang="en-US" sz="1600" kern="0" dirty="0"/>
              <a:t>Can cause reproducibility issues</a:t>
            </a:r>
          </a:p>
          <a:p>
            <a:pPr>
              <a:spcBef>
                <a:spcPts val="600"/>
              </a:spcBef>
            </a:pPr>
            <a:r>
              <a:rPr lang="en-US" altLang="en-US" sz="2000" kern="0" dirty="0"/>
              <a:t>Uniform orientations</a:t>
            </a:r>
          </a:p>
          <a:p>
            <a:pPr lvl="1">
              <a:spcBef>
                <a:spcPts val="600"/>
              </a:spcBef>
            </a:pPr>
            <a:r>
              <a:rPr lang="en-US" altLang="en-US" sz="1600" kern="0" dirty="0"/>
              <a:t>Required for generating 3D rose diagrams</a:t>
            </a:r>
          </a:p>
          <a:p>
            <a:pPr lvl="1">
              <a:spcBef>
                <a:spcPts val="600"/>
              </a:spcBef>
            </a:pPr>
            <a:r>
              <a:rPr lang="en-US" altLang="en-US" sz="1600" kern="0" dirty="0"/>
              <a:t>Random rotations and dense vectors overcome biases caused by cubic voxels (discrete points on a rectangular grid)</a:t>
            </a:r>
            <a:endParaRPr lang="en-US" altLang="en-US" sz="1400" kern="0" dirty="0"/>
          </a:p>
        </p:txBody>
      </p:sp>
      <p:pic>
        <p:nvPicPr>
          <p:cNvPr id="11" name="Picture 10">
            <a:extLst>
              <a:ext uri="{FF2B5EF4-FFF2-40B4-BE49-F238E27FC236}">
                <a16:creationId xmlns:a16="http://schemas.microsoft.com/office/drawing/2014/main" id="{DC714F0A-C021-408C-82F8-5752C578910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1331512"/>
            <a:ext cx="2590800" cy="2590800"/>
          </a:xfrm>
          <a:prstGeom prst="rect">
            <a:avLst/>
          </a:prstGeom>
        </p:spPr>
      </p:pic>
      <p:sp>
        <p:nvSpPr>
          <p:cNvPr id="12" name="TextBox 11">
            <a:extLst>
              <a:ext uri="{FF2B5EF4-FFF2-40B4-BE49-F238E27FC236}">
                <a16:creationId xmlns:a16="http://schemas.microsoft.com/office/drawing/2014/main" id="{33CDB8D2-A822-4F6E-98CA-F48516F28B80}"/>
              </a:ext>
            </a:extLst>
          </p:cNvPr>
          <p:cNvSpPr txBox="1"/>
          <p:nvPr/>
        </p:nvSpPr>
        <p:spPr>
          <a:xfrm>
            <a:off x="421640" y="1322898"/>
            <a:ext cx="1899920" cy="400110"/>
          </a:xfrm>
          <a:prstGeom prst="rect">
            <a:avLst/>
          </a:prstGeom>
          <a:noFill/>
        </p:spPr>
        <p:txBody>
          <a:bodyPr wrap="square" rtlCol="0">
            <a:spAutoFit/>
          </a:bodyPr>
          <a:lstStyle/>
          <a:p>
            <a:pPr algn="ctr"/>
            <a:r>
              <a:rPr lang="en-US" sz="2000" dirty="0">
                <a:latin typeface="Arial" panose="020B0604020202020204" pitchFamily="34" charset="0"/>
                <a:cs typeface="Arial" panose="020B0604020202020204" pitchFamily="34" charset="0"/>
              </a:rPr>
              <a:t>“Random”</a:t>
            </a:r>
          </a:p>
        </p:txBody>
      </p:sp>
      <p:sp>
        <p:nvSpPr>
          <p:cNvPr id="13" name="TextBox 12">
            <a:extLst>
              <a:ext uri="{FF2B5EF4-FFF2-40B4-BE49-F238E27FC236}">
                <a16:creationId xmlns:a16="http://schemas.microsoft.com/office/drawing/2014/main" id="{81AA0AC5-1538-4818-9FCF-E6CDB2211F7F}"/>
              </a:ext>
            </a:extLst>
          </p:cNvPr>
          <p:cNvSpPr txBox="1"/>
          <p:nvPr/>
        </p:nvSpPr>
        <p:spPr>
          <a:xfrm>
            <a:off x="1554149" y="3996524"/>
            <a:ext cx="1899920" cy="400110"/>
          </a:xfrm>
          <a:prstGeom prst="rect">
            <a:avLst/>
          </a:prstGeom>
          <a:noFill/>
        </p:spPr>
        <p:txBody>
          <a:bodyPr wrap="square" rtlCol="0">
            <a:spAutoFit/>
          </a:bodyPr>
          <a:lstStyle/>
          <a:p>
            <a:pPr algn="ctr"/>
            <a:r>
              <a:rPr lang="en-US" sz="2000" dirty="0">
                <a:latin typeface="Arial" panose="020B0604020202020204" pitchFamily="34" charset="0"/>
                <a:cs typeface="Arial" panose="020B0604020202020204" pitchFamily="34" charset="0"/>
              </a:rPr>
              <a:t>Uniform</a:t>
            </a:r>
          </a:p>
        </p:txBody>
      </p:sp>
    </p:spTree>
    <p:extLst>
      <p:ext uri="{BB962C8B-B14F-4D97-AF65-F5344CB8AC3E}">
        <p14:creationId xmlns:p14="http://schemas.microsoft.com/office/powerpoint/2010/main" val="18236184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8071C-DB6F-4D3B-8CA7-C1E3B79F80AB}"/>
              </a:ext>
            </a:extLst>
          </p:cNvPr>
          <p:cNvSpPr>
            <a:spLocks noGrp="1"/>
          </p:cNvSpPr>
          <p:nvPr>
            <p:ph type="title"/>
          </p:nvPr>
        </p:nvSpPr>
        <p:spPr/>
        <p:txBody>
          <a:bodyPr/>
          <a:lstStyle/>
          <a:p>
            <a:r>
              <a:rPr lang="en-US" dirty="0"/>
              <a:t>Measurement Type</a:t>
            </a:r>
          </a:p>
        </p:txBody>
      </p:sp>
      <p:sp>
        <p:nvSpPr>
          <p:cNvPr id="3" name="Content Placeholder 2">
            <a:extLst>
              <a:ext uri="{FF2B5EF4-FFF2-40B4-BE49-F238E27FC236}">
                <a16:creationId xmlns:a16="http://schemas.microsoft.com/office/drawing/2014/main" id="{45821B9D-4E01-4846-9DBD-BB0D650A9D3B}"/>
              </a:ext>
            </a:extLst>
          </p:cNvPr>
          <p:cNvSpPr>
            <a:spLocks noGrp="1"/>
          </p:cNvSpPr>
          <p:nvPr>
            <p:ph idx="1"/>
          </p:nvPr>
        </p:nvSpPr>
        <p:spPr>
          <a:xfrm>
            <a:off x="685800" y="3048000"/>
            <a:ext cx="7772400" cy="3505200"/>
          </a:xfrm>
        </p:spPr>
        <p:txBody>
          <a:bodyPr/>
          <a:lstStyle/>
          <a:p>
            <a:r>
              <a:rPr lang="en-US" sz="2000" dirty="0"/>
              <a:t>Number of points = number of spheres</a:t>
            </a:r>
          </a:p>
          <a:p>
            <a:r>
              <a:rPr lang="en-US" sz="2000" dirty="0"/>
              <a:t>Placed only inside material of interest (</a:t>
            </a:r>
            <a:r>
              <a:rPr lang="en-US" sz="2000" dirty="0" err="1"/>
              <a:t>thresholded</a:t>
            </a:r>
            <a:r>
              <a:rPr lang="en-US" sz="2000" dirty="0"/>
              <a:t>/segmented data)</a:t>
            </a:r>
          </a:p>
          <a:p>
            <a:r>
              <a:rPr lang="en-US" sz="2000" dirty="0"/>
              <a:t>Number of points ~= 0.1% of material voxels</a:t>
            </a:r>
          </a:p>
          <a:p>
            <a:r>
              <a:rPr lang="en-US" sz="2000" dirty="0"/>
              <a:t>If material is very small part of sample, ignore calculation and use minimum of 1000</a:t>
            </a:r>
          </a:p>
          <a:p>
            <a:r>
              <a:rPr lang="en-US" sz="2000" dirty="0"/>
              <a:t>More points = longer calculation (especially MIL) but less noise</a:t>
            </a:r>
          </a:p>
          <a:p>
            <a:r>
              <a:rPr lang="en-US" sz="2000" dirty="0"/>
              <a:t>MIL requires ~1/10 the points for statistically comparable results to SVD/SLD because crosses multiple materials (lines extend to edge of volume)</a:t>
            </a:r>
          </a:p>
          <a:p>
            <a:endParaRPr lang="en-US" sz="2000" dirty="0"/>
          </a:p>
          <a:p>
            <a:endParaRPr lang="en-US" sz="2000" dirty="0"/>
          </a:p>
        </p:txBody>
      </p:sp>
      <p:pic>
        <p:nvPicPr>
          <p:cNvPr id="4" name="Picture 2">
            <a:extLst>
              <a:ext uri="{FF2B5EF4-FFF2-40B4-BE49-F238E27FC236}">
                <a16:creationId xmlns:a16="http://schemas.microsoft.com/office/drawing/2014/main" id="{9F2B16F6-2906-4D4F-9C40-23F5EA6AA1BE}"/>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533400" y="1828469"/>
            <a:ext cx="3752702"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c2-12-419starcalc">
            <a:extLst>
              <a:ext uri="{FF2B5EF4-FFF2-40B4-BE49-F238E27FC236}">
                <a16:creationId xmlns:a16="http://schemas.microsoft.com/office/drawing/2014/main" id="{1B9898DC-1391-4D12-BCF8-CB571120E0BD}"/>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572000" y="1362986"/>
            <a:ext cx="3752702"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45211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ltLang="en-US"/>
              <a:t>Anisotropy</a:t>
            </a:r>
          </a:p>
        </p:txBody>
      </p:sp>
      <p:sp>
        <p:nvSpPr>
          <p:cNvPr id="8195" name="Rectangle 3"/>
          <p:cNvSpPr>
            <a:spLocks noGrp="1" noChangeArrowheads="1"/>
          </p:cNvSpPr>
          <p:nvPr>
            <p:ph idx="1"/>
          </p:nvPr>
        </p:nvSpPr>
        <p:spPr>
          <a:xfrm>
            <a:off x="685800" y="1600200"/>
            <a:ext cx="8077200" cy="4572000"/>
          </a:xfrm>
        </p:spPr>
        <p:txBody>
          <a:bodyPr/>
          <a:lstStyle/>
          <a:p>
            <a:r>
              <a:rPr lang="en-US" altLang="en-US" sz="2800" dirty="0"/>
              <a:t>Based on eigenvalues of fabric tensor (orientation matrix): </a:t>
            </a:r>
            <a:r>
              <a:rPr lang="en-US" altLang="en-US" sz="2800" dirty="0">
                <a:latin typeface="Symbol" panose="05050102010706020507" pitchFamily="18" charset="2"/>
              </a:rPr>
              <a:t>t</a:t>
            </a:r>
            <a:r>
              <a:rPr lang="en-US" altLang="en-US" sz="2800" baseline="-25000" dirty="0"/>
              <a:t>1</a:t>
            </a:r>
            <a:r>
              <a:rPr lang="en-US" altLang="en-US" sz="2800" dirty="0"/>
              <a:t>, </a:t>
            </a:r>
            <a:r>
              <a:rPr lang="en-US" altLang="en-US" sz="2800" dirty="0">
                <a:latin typeface="Symbol" panose="05050102010706020507" pitchFamily="18" charset="2"/>
              </a:rPr>
              <a:t>t</a:t>
            </a:r>
            <a:r>
              <a:rPr lang="en-US" altLang="en-US" sz="2800" baseline="-25000" dirty="0"/>
              <a:t>2</a:t>
            </a:r>
            <a:r>
              <a:rPr lang="en-US" altLang="en-US" sz="2800" dirty="0"/>
              <a:t> , </a:t>
            </a:r>
            <a:r>
              <a:rPr lang="en-US" altLang="en-US" sz="2800" dirty="0">
                <a:latin typeface="Symbol" panose="05050102010706020507" pitchFamily="18" charset="2"/>
              </a:rPr>
              <a:t>t</a:t>
            </a:r>
            <a:r>
              <a:rPr lang="en-US" altLang="en-US" sz="2800" baseline="-25000" dirty="0"/>
              <a:t>3</a:t>
            </a:r>
            <a:r>
              <a:rPr lang="en-US" altLang="en-US" sz="2800" dirty="0"/>
              <a:t>.</a:t>
            </a:r>
          </a:p>
          <a:p>
            <a:pPr lvl="1"/>
            <a:r>
              <a:rPr lang="en-US" altLang="en-US" sz="2400" dirty="0"/>
              <a:t>Strongest </a:t>
            </a:r>
            <a:r>
              <a:rPr lang="en-US" altLang="en-US" sz="2400" dirty="0">
                <a:latin typeface="Symbol" panose="05050102010706020507" pitchFamily="18" charset="2"/>
              </a:rPr>
              <a:t>t</a:t>
            </a:r>
            <a:r>
              <a:rPr lang="en-US" altLang="en-US" sz="2400" baseline="-25000" dirty="0"/>
              <a:t>1</a:t>
            </a:r>
            <a:r>
              <a:rPr lang="en-US" altLang="en-US" sz="2400" dirty="0"/>
              <a:t>, weakest </a:t>
            </a:r>
            <a:r>
              <a:rPr lang="en-US" altLang="en-US" sz="2400" dirty="0">
                <a:latin typeface="Symbol" panose="05050102010706020507" pitchFamily="18" charset="2"/>
              </a:rPr>
              <a:t>t</a:t>
            </a:r>
            <a:r>
              <a:rPr lang="en-US" altLang="en-US" sz="2400" baseline="-25000" dirty="0"/>
              <a:t>3</a:t>
            </a:r>
            <a:r>
              <a:rPr lang="en-US" altLang="en-US" sz="2400" dirty="0"/>
              <a:t> </a:t>
            </a:r>
          </a:p>
          <a:p>
            <a:r>
              <a:rPr lang="en-US" altLang="en-US" sz="2800" dirty="0"/>
              <a:t>Degree of anisotropy</a:t>
            </a:r>
          </a:p>
          <a:p>
            <a:pPr lvl="1"/>
            <a:r>
              <a:rPr lang="en-US" altLang="en-US" sz="2400" dirty="0"/>
              <a:t>DA = </a:t>
            </a:r>
            <a:r>
              <a:rPr lang="en-US" altLang="en-US" sz="2400" dirty="0">
                <a:latin typeface="Symbol" panose="05050102010706020507" pitchFamily="18" charset="2"/>
              </a:rPr>
              <a:t>t</a:t>
            </a:r>
            <a:r>
              <a:rPr lang="en-US" altLang="en-US" sz="2400" baseline="-25000" dirty="0"/>
              <a:t>1</a:t>
            </a:r>
            <a:r>
              <a:rPr lang="en-US" altLang="en-US" sz="2400" dirty="0"/>
              <a:t> / </a:t>
            </a:r>
            <a:r>
              <a:rPr lang="en-US" altLang="en-US" sz="2400" dirty="0">
                <a:latin typeface="Symbol" panose="05050102010706020507" pitchFamily="18" charset="2"/>
              </a:rPr>
              <a:t>t</a:t>
            </a:r>
            <a:r>
              <a:rPr lang="en-US" altLang="en-US" sz="2400" baseline="-25000" dirty="0"/>
              <a:t>3</a:t>
            </a:r>
            <a:endParaRPr lang="en-US" altLang="en-US" sz="2400" dirty="0"/>
          </a:p>
          <a:p>
            <a:r>
              <a:rPr lang="en-US" altLang="en-US" sz="2800" dirty="0"/>
              <a:t>Shape indices</a:t>
            </a:r>
          </a:p>
          <a:p>
            <a:pPr lvl="1"/>
            <a:r>
              <a:rPr lang="en-US" altLang="en-US" sz="2400" dirty="0"/>
              <a:t>Isotropy Index I = </a:t>
            </a:r>
            <a:r>
              <a:rPr lang="en-US" altLang="en-US" sz="2400" dirty="0">
                <a:latin typeface="Symbol" panose="05050102010706020507" pitchFamily="18" charset="2"/>
              </a:rPr>
              <a:t>t</a:t>
            </a:r>
            <a:r>
              <a:rPr lang="en-US" altLang="en-US" sz="2400" baseline="-25000" dirty="0"/>
              <a:t>3</a:t>
            </a:r>
            <a:r>
              <a:rPr lang="en-US" altLang="en-US" sz="2400" dirty="0"/>
              <a:t> / </a:t>
            </a:r>
            <a:r>
              <a:rPr lang="en-US" altLang="en-US" sz="2400" dirty="0">
                <a:latin typeface="Symbol" panose="05050102010706020507" pitchFamily="18" charset="2"/>
              </a:rPr>
              <a:t>t</a:t>
            </a:r>
            <a:r>
              <a:rPr lang="en-US" altLang="en-US" sz="2400" baseline="-25000" dirty="0"/>
              <a:t>1</a:t>
            </a:r>
            <a:endParaRPr lang="en-US" altLang="en-US" sz="2400" dirty="0"/>
          </a:p>
          <a:p>
            <a:pPr lvl="1"/>
            <a:r>
              <a:rPr lang="en-US" altLang="en-US" sz="2400" dirty="0"/>
              <a:t>Elongation Index E = 1- </a:t>
            </a:r>
            <a:r>
              <a:rPr lang="en-US" altLang="en-US" sz="2400" dirty="0">
                <a:latin typeface="Symbol" panose="05050102010706020507" pitchFamily="18" charset="2"/>
              </a:rPr>
              <a:t>t</a:t>
            </a:r>
            <a:r>
              <a:rPr lang="en-US" altLang="en-US" sz="2400" baseline="-25000" dirty="0"/>
              <a:t>2</a:t>
            </a:r>
            <a:r>
              <a:rPr lang="en-US" altLang="en-US" sz="2400" dirty="0"/>
              <a:t> / </a:t>
            </a:r>
            <a:r>
              <a:rPr lang="en-US" altLang="en-US" sz="2400" dirty="0">
                <a:latin typeface="Symbol" panose="05050102010706020507" pitchFamily="18" charset="2"/>
              </a:rPr>
              <a:t>t</a:t>
            </a:r>
            <a:r>
              <a:rPr lang="en-US" altLang="en-US" sz="2400" baseline="-25000" dirty="0"/>
              <a:t>1</a:t>
            </a:r>
          </a:p>
          <a:p>
            <a:r>
              <a:rPr lang="en-US" altLang="en-US" sz="2800" dirty="0"/>
              <a:t>Can sometimes oversimplify fabric characterizations</a:t>
            </a:r>
          </a:p>
        </p:txBody>
      </p:sp>
    </p:spTree>
    <p:extLst>
      <p:ext uri="{BB962C8B-B14F-4D97-AF65-F5344CB8AC3E}">
        <p14:creationId xmlns:p14="http://schemas.microsoft.com/office/powerpoint/2010/main" val="28018765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altLang="en-US"/>
              <a:t>Mylonite development</a:t>
            </a:r>
          </a:p>
        </p:txBody>
      </p:sp>
      <p:pic>
        <p:nvPicPr>
          <p:cNvPr id="9219" name="Picture 8" descr="chips"/>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09600" y="1371600"/>
            <a:ext cx="3438525" cy="2389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0" name="Text Box 9"/>
          <p:cNvSpPr txBox="1">
            <a:spLocks noChangeArrowheads="1"/>
          </p:cNvSpPr>
          <p:nvPr/>
        </p:nvSpPr>
        <p:spPr bwMode="auto">
          <a:xfrm>
            <a:off x="1139330" y="5638800"/>
            <a:ext cx="696376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spcBef>
                <a:spcPct val="20000"/>
              </a:spcBef>
              <a:buClr>
                <a:schemeClr val="tx2"/>
              </a:buClr>
              <a:buChar char="•"/>
              <a:defRPr sz="3200">
                <a:solidFill>
                  <a:schemeClr val="tx1"/>
                </a:solidFill>
                <a:latin typeface="Times New Roman" panose="02020603050405020304" pitchFamily="18" charset="0"/>
              </a:defRPr>
            </a:lvl1pPr>
            <a:lvl2pPr marL="742950" indent="-285750">
              <a:spcBef>
                <a:spcPct val="20000"/>
              </a:spcBef>
              <a:buClr>
                <a:schemeClr val="tx2"/>
              </a:buClr>
              <a:buChar char="–"/>
              <a:defRPr sz="2800">
                <a:solidFill>
                  <a:schemeClr val="tx1"/>
                </a:solidFill>
                <a:latin typeface="Times New Roman" panose="02020603050405020304" pitchFamily="18" charset="0"/>
              </a:defRPr>
            </a:lvl2pPr>
            <a:lvl3pPr marL="1143000" indent="-228600">
              <a:spcBef>
                <a:spcPct val="20000"/>
              </a:spcBef>
              <a:buClr>
                <a:schemeClr val="tx2"/>
              </a:buClr>
              <a:buChar char="•"/>
              <a:defRPr sz="2400">
                <a:solidFill>
                  <a:schemeClr val="tx1"/>
                </a:solidFill>
                <a:latin typeface="Times New Roman" panose="02020603050405020304" pitchFamily="18" charset="0"/>
              </a:defRPr>
            </a:lvl3pPr>
            <a:lvl4pPr marL="1600200" indent="-228600">
              <a:spcBef>
                <a:spcPct val="20000"/>
              </a:spcBef>
              <a:buClr>
                <a:schemeClr val="tx2"/>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lgn="ctr">
              <a:spcBef>
                <a:spcPct val="0"/>
              </a:spcBef>
              <a:buClrTx/>
              <a:buFontTx/>
              <a:buNone/>
            </a:pPr>
            <a:r>
              <a:rPr lang="en-US" altLang="en-US" sz="2000" dirty="0">
                <a:solidFill>
                  <a:srgbClr val="FFFBEB"/>
                </a:solidFill>
                <a:latin typeface="Arial" panose="020B0604020202020204" pitchFamily="34" charset="0"/>
                <a:cs typeface="Arial" panose="020B0604020202020204" pitchFamily="34" charset="0"/>
              </a:rPr>
              <a:t>Gradational sequence from undeformed Wilderness Granite</a:t>
            </a:r>
          </a:p>
          <a:p>
            <a:pPr algn="ctr">
              <a:spcBef>
                <a:spcPct val="0"/>
              </a:spcBef>
              <a:buClrTx/>
              <a:buFontTx/>
              <a:buNone/>
            </a:pPr>
            <a:r>
              <a:rPr lang="en-US" altLang="en-US" sz="2000" dirty="0">
                <a:solidFill>
                  <a:srgbClr val="FFFBEB"/>
                </a:solidFill>
                <a:latin typeface="Arial" panose="020B0604020202020204" pitchFamily="34" charset="0"/>
                <a:cs typeface="Arial" panose="020B0604020202020204" pitchFamily="34" charset="0"/>
              </a:rPr>
              <a:t>(Santa Catalina </a:t>
            </a:r>
            <a:r>
              <a:rPr lang="en-US" altLang="en-US" sz="2000" dirty="0" err="1">
                <a:solidFill>
                  <a:srgbClr val="FFFBEB"/>
                </a:solidFill>
                <a:latin typeface="Arial" panose="020B0604020202020204" pitchFamily="34" charset="0"/>
                <a:cs typeface="Arial" panose="020B0604020202020204" pitchFamily="34" charset="0"/>
              </a:rPr>
              <a:t>Mtns</a:t>
            </a:r>
            <a:r>
              <a:rPr lang="en-US" altLang="en-US" sz="2000" dirty="0">
                <a:solidFill>
                  <a:srgbClr val="FFFBEB"/>
                </a:solidFill>
                <a:latin typeface="Arial" panose="020B0604020202020204" pitchFamily="34" charset="0"/>
                <a:cs typeface="Arial" panose="020B0604020202020204" pitchFamily="34" charset="0"/>
              </a:rPr>
              <a:t>., AZ) to fully developed S-C </a:t>
            </a:r>
            <a:r>
              <a:rPr lang="en-US" altLang="en-US" sz="2000" dirty="0" err="1">
                <a:solidFill>
                  <a:srgbClr val="FFFBEB"/>
                </a:solidFill>
                <a:latin typeface="Arial" panose="020B0604020202020204" pitchFamily="34" charset="0"/>
                <a:cs typeface="Arial" panose="020B0604020202020204" pitchFamily="34" charset="0"/>
              </a:rPr>
              <a:t>mylonite</a:t>
            </a:r>
            <a:r>
              <a:rPr lang="en-US" altLang="en-US" sz="2000" dirty="0">
                <a:solidFill>
                  <a:srgbClr val="FFFBEB"/>
                </a:solidFill>
                <a:latin typeface="Arial" panose="020B0604020202020204" pitchFamily="34" charset="0"/>
                <a:cs typeface="Arial" panose="020B0604020202020204" pitchFamily="34" charset="0"/>
              </a:rPr>
              <a:t>.</a:t>
            </a:r>
          </a:p>
        </p:txBody>
      </p:sp>
      <p:pic>
        <p:nvPicPr>
          <p:cNvPr id="9221" name="Picture 10" descr="c2-12-solid"/>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343400" y="1828800"/>
            <a:ext cx="2209800" cy="1509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2" name="Picture 11" descr="c2-12-qf"/>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267200" y="3657600"/>
            <a:ext cx="2362200" cy="162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3" name="Picture 12" descr="c1-12bo"/>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6705600" y="3617913"/>
            <a:ext cx="2133600" cy="162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4" name="Picture 14" descr="c1-12bo2"/>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6553200" y="1676400"/>
            <a:ext cx="21336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5" name="Text Box 15"/>
          <p:cNvSpPr txBox="1">
            <a:spLocks noChangeArrowheads="1"/>
          </p:cNvSpPr>
          <p:nvPr/>
        </p:nvSpPr>
        <p:spPr bwMode="auto">
          <a:xfrm>
            <a:off x="4724400" y="1309687"/>
            <a:ext cx="34083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spcBef>
                <a:spcPct val="20000"/>
              </a:spcBef>
              <a:buClr>
                <a:schemeClr val="tx2"/>
              </a:buClr>
              <a:buChar char="•"/>
              <a:defRPr sz="3200">
                <a:solidFill>
                  <a:schemeClr val="tx1"/>
                </a:solidFill>
                <a:latin typeface="Times New Roman" panose="02020603050405020304" pitchFamily="18" charset="0"/>
              </a:defRPr>
            </a:lvl1pPr>
            <a:lvl2pPr marL="742950" indent="-285750">
              <a:spcBef>
                <a:spcPct val="20000"/>
              </a:spcBef>
              <a:buClr>
                <a:schemeClr val="tx2"/>
              </a:buClr>
              <a:buChar char="–"/>
              <a:defRPr sz="2800">
                <a:solidFill>
                  <a:schemeClr val="tx1"/>
                </a:solidFill>
                <a:latin typeface="Times New Roman" panose="02020603050405020304" pitchFamily="18" charset="0"/>
              </a:defRPr>
            </a:lvl2pPr>
            <a:lvl3pPr marL="1143000" indent="-228600">
              <a:spcBef>
                <a:spcPct val="20000"/>
              </a:spcBef>
              <a:buClr>
                <a:schemeClr val="tx2"/>
              </a:buClr>
              <a:buChar char="•"/>
              <a:defRPr sz="2400">
                <a:solidFill>
                  <a:schemeClr val="tx1"/>
                </a:solidFill>
                <a:latin typeface="Times New Roman" panose="02020603050405020304" pitchFamily="18" charset="0"/>
              </a:defRPr>
            </a:lvl3pPr>
            <a:lvl4pPr marL="1600200" indent="-228600">
              <a:spcBef>
                <a:spcPct val="20000"/>
              </a:spcBef>
              <a:buClr>
                <a:schemeClr val="tx2"/>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FontTx/>
              <a:buNone/>
            </a:pPr>
            <a:r>
              <a:rPr lang="en-US" altLang="en-US" sz="2400" dirty="0">
                <a:solidFill>
                  <a:srgbClr val="FFFBEB"/>
                </a:solidFill>
              </a:rPr>
              <a:t>C2-12, 3D reconstructions</a:t>
            </a:r>
          </a:p>
        </p:txBody>
      </p:sp>
      <p:sp>
        <p:nvSpPr>
          <p:cNvPr id="9226" name="Text Box 16"/>
          <p:cNvSpPr txBox="1">
            <a:spLocks noChangeArrowheads="1"/>
          </p:cNvSpPr>
          <p:nvPr/>
        </p:nvSpPr>
        <p:spPr bwMode="auto">
          <a:xfrm>
            <a:off x="4800600" y="3200400"/>
            <a:ext cx="14859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spcBef>
                <a:spcPct val="20000"/>
              </a:spcBef>
              <a:buClr>
                <a:schemeClr val="tx2"/>
              </a:buClr>
              <a:buChar char="•"/>
              <a:defRPr sz="3200">
                <a:solidFill>
                  <a:schemeClr val="tx1"/>
                </a:solidFill>
                <a:latin typeface="Times New Roman" panose="02020603050405020304" pitchFamily="18" charset="0"/>
              </a:defRPr>
            </a:lvl1pPr>
            <a:lvl2pPr marL="742950" indent="-285750">
              <a:spcBef>
                <a:spcPct val="20000"/>
              </a:spcBef>
              <a:buClr>
                <a:schemeClr val="tx2"/>
              </a:buClr>
              <a:buChar char="–"/>
              <a:defRPr sz="2800">
                <a:solidFill>
                  <a:schemeClr val="tx1"/>
                </a:solidFill>
                <a:latin typeface="Times New Roman" panose="02020603050405020304" pitchFamily="18" charset="0"/>
              </a:defRPr>
            </a:lvl2pPr>
            <a:lvl3pPr marL="1143000" indent="-228600">
              <a:spcBef>
                <a:spcPct val="20000"/>
              </a:spcBef>
              <a:buClr>
                <a:schemeClr val="tx2"/>
              </a:buClr>
              <a:buChar char="•"/>
              <a:defRPr sz="2400">
                <a:solidFill>
                  <a:schemeClr val="tx1"/>
                </a:solidFill>
                <a:latin typeface="Times New Roman" panose="02020603050405020304" pitchFamily="18" charset="0"/>
              </a:defRPr>
            </a:lvl3pPr>
            <a:lvl4pPr marL="1600200" indent="-228600">
              <a:spcBef>
                <a:spcPct val="20000"/>
              </a:spcBef>
              <a:buClr>
                <a:schemeClr val="tx2"/>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FontTx/>
              <a:buNone/>
            </a:pPr>
            <a:r>
              <a:rPr lang="en-US" altLang="en-US" sz="1800">
                <a:solidFill>
                  <a:srgbClr val="FFFBEB"/>
                </a:solidFill>
              </a:rPr>
              <a:t>CT grayscales</a:t>
            </a:r>
          </a:p>
        </p:txBody>
      </p:sp>
      <p:sp>
        <p:nvSpPr>
          <p:cNvPr id="9227" name="Text Box 17"/>
          <p:cNvSpPr txBox="1">
            <a:spLocks noChangeArrowheads="1"/>
          </p:cNvSpPr>
          <p:nvPr/>
        </p:nvSpPr>
        <p:spPr bwMode="auto">
          <a:xfrm>
            <a:off x="4419600" y="5181600"/>
            <a:ext cx="209073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spcBef>
                <a:spcPct val="20000"/>
              </a:spcBef>
              <a:buClr>
                <a:schemeClr val="tx2"/>
              </a:buClr>
              <a:buChar char="•"/>
              <a:defRPr sz="3200">
                <a:solidFill>
                  <a:schemeClr val="tx1"/>
                </a:solidFill>
                <a:latin typeface="Times New Roman" panose="02020603050405020304" pitchFamily="18" charset="0"/>
              </a:defRPr>
            </a:lvl1pPr>
            <a:lvl2pPr marL="742950" indent="-285750">
              <a:spcBef>
                <a:spcPct val="20000"/>
              </a:spcBef>
              <a:buClr>
                <a:schemeClr val="tx2"/>
              </a:buClr>
              <a:buChar char="–"/>
              <a:defRPr sz="2800">
                <a:solidFill>
                  <a:schemeClr val="tx1"/>
                </a:solidFill>
                <a:latin typeface="Times New Roman" panose="02020603050405020304" pitchFamily="18" charset="0"/>
              </a:defRPr>
            </a:lvl2pPr>
            <a:lvl3pPr marL="1143000" indent="-228600">
              <a:spcBef>
                <a:spcPct val="20000"/>
              </a:spcBef>
              <a:buClr>
                <a:schemeClr val="tx2"/>
              </a:buClr>
              <a:buChar char="•"/>
              <a:defRPr sz="2400">
                <a:solidFill>
                  <a:schemeClr val="tx1"/>
                </a:solidFill>
                <a:latin typeface="Times New Roman" panose="02020603050405020304" pitchFamily="18" charset="0"/>
              </a:defRPr>
            </a:lvl3pPr>
            <a:lvl4pPr marL="1600200" indent="-228600">
              <a:spcBef>
                <a:spcPct val="20000"/>
              </a:spcBef>
              <a:buClr>
                <a:schemeClr val="tx2"/>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FontTx/>
              <a:buNone/>
            </a:pPr>
            <a:r>
              <a:rPr lang="en-US" altLang="en-US" sz="1800">
                <a:solidFill>
                  <a:srgbClr val="FFFBEB"/>
                </a:solidFill>
              </a:rPr>
              <a:t>Quartz + Plagioclase</a:t>
            </a:r>
          </a:p>
        </p:txBody>
      </p:sp>
      <p:sp>
        <p:nvSpPr>
          <p:cNvPr id="9228" name="Text Box 18"/>
          <p:cNvSpPr txBox="1">
            <a:spLocks noChangeArrowheads="1"/>
          </p:cNvSpPr>
          <p:nvPr/>
        </p:nvSpPr>
        <p:spPr bwMode="auto">
          <a:xfrm>
            <a:off x="6781800" y="5181600"/>
            <a:ext cx="203993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spcBef>
                <a:spcPct val="20000"/>
              </a:spcBef>
              <a:buClr>
                <a:schemeClr val="tx2"/>
              </a:buClr>
              <a:buChar char="•"/>
              <a:defRPr sz="3200">
                <a:solidFill>
                  <a:schemeClr val="tx1"/>
                </a:solidFill>
                <a:latin typeface="Times New Roman" panose="02020603050405020304" pitchFamily="18" charset="0"/>
              </a:defRPr>
            </a:lvl1pPr>
            <a:lvl2pPr marL="742950" indent="-285750">
              <a:spcBef>
                <a:spcPct val="20000"/>
              </a:spcBef>
              <a:buClr>
                <a:schemeClr val="tx2"/>
              </a:buClr>
              <a:buChar char="–"/>
              <a:defRPr sz="2800">
                <a:solidFill>
                  <a:schemeClr val="tx1"/>
                </a:solidFill>
                <a:latin typeface="Times New Roman" panose="02020603050405020304" pitchFamily="18" charset="0"/>
              </a:defRPr>
            </a:lvl2pPr>
            <a:lvl3pPr marL="1143000" indent="-228600">
              <a:spcBef>
                <a:spcPct val="20000"/>
              </a:spcBef>
              <a:buClr>
                <a:schemeClr val="tx2"/>
              </a:buClr>
              <a:buChar char="•"/>
              <a:defRPr sz="2400">
                <a:solidFill>
                  <a:schemeClr val="tx1"/>
                </a:solidFill>
                <a:latin typeface="Times New Roman" panose="02020603050405020304" pitchFamily="18" charset="0"/>
              </a:defRPr>
            </a:lvl3pPr>
            <a:lvl4pPr marL="1600200" indent="-228600">
              <a:spcBef>
                <a:spcPct val="20000"/>
              </a:spcBef>
              <a:buClr>
                <a:schemeClr val="tx2"/>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FontTx/>
              <a:buNone/>
            </a:pPr>
            <a:r>
              <a:rPr lang="en-US" altLang="en-US" sz="1800">
                <a:solidFill>
                  <a:srgbClr val="FFFBEB"/>
                </a:solidFill>
              </a:rPr>
              <a:t>Orthoclase + Biotite</a:t>
            </a:r>
          </a:p>
        </p:txBody>
      </p:sp>
      <p:pic>
        <p:nvPicPr>
          <p:cNvPr id="9229" name="Picture 19" descr="c2-120419"/>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914400" y="3990975"/>
            <a:ext cx="2667000" cy="108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30" name="Text Box 20"/>
          <p:cNvSpPr txBox="1">
            <a:spLocks noChangeArrowheads="1"/>
          </p:cNvSpPr>
          <p:nvPr/>
        </p:nvSpPr>
        <p:spPr bwMode="auto">
          <a:xfrm>
            <a:off x="1676400" y="5181600"/>
            <a:ext cx="1092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spcBef>
                <a:spcPct val="20000"/>
              </a:spcBef>
              <a:buClr>
                <a:schemeClr val="tx2"/>
              </a:buClr>
              <a:buChar char="•"/>
              <a:defRPr sz="3200">
                <a:solidFill>
                  <a:schemeClr val="tx1"/>
                </a:solidFill>
                <a:latin typeface="Times New Roman" panose="02020603050405020304" pitchFamily="18" charset="0"/>
              </a:defRPr>
            </a:lvl1pPr>
            <a:lvl2pPr marL="742950" indent="-285750">
              <a:spcBef>
                <a:spcPct val="20000"/>
              </a:spcBef>
              <a:buClr>
                <a:schemeClr val="tx2"/>
              </a:buClr>
              <a:buChar char="–"/>
              <a:defRPr sz="2800">
                <a:solidFill>
                  <a:schemeClr val="tx1"/>
                </a:solidFill>
                <a:latin typeface="Times New Roman" panose="02020603050405020304" pitchFamily="18" charset="0"/>
              </a:defRPr>
            </a:lvl2pPr>
            <a:lvl3pPr marL="1143000" indent="-228600">
              <a:spcBef>
                <a:spcPct val="20000"/>
              </a:spcBef>
              <a:buClr>
                <a:schemeClr val="tx2"/>
              </a:buClr>
              <a:buChar char="•"/>
              <a:defRPr sz="2400">
                <a:solidFill>
                  <a:schemeClr val="tx1"/>
                </a:solidFill>
                <a:latin typeface="Times New Roman" panose="02020603050405020304" pitchFamily="18" charset="0"/>
              </a:defRPr>
            </a:lvl3pPr>
            <a:lvl4pPr marL="1600200" indent="-228600">
              <a:spcBef>
                <a:spcPct val="20000"/>
              </a:spcBef>
              <a:buClr>
                <a:schemeClr val="tx2"/>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FontTx/>
              <a:buNone/>
            </a:pPr>
            <a:r>
              <a:rPr lang="en-US" altLang="en-US" sz="1800">
                <a:solidFill>
                  <a:srgbClr val="FFFBEB"/>
                </a:solidFill>
              </a:rPr>
              <a:t>CT image</a:t>
            </a:r>
          </a:p>
        </p:txBody>
      </p:sp>
    </p:spTree>
    <p:extLst>
      <p:ext uri="{BB962C8B-B14F-4D97-AF65-F5344CB8AC3E}">
        <p14:creationId xmlns:p14="http://schemas.microsoft.com/office/powerpoint/2010/main" val="6804139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altLang="en-US"/>
              <a:t>SVD calculation</a:t>
            </a:r>
          </a:p>
        </p:txBody>
      </p:sp>
      <p:pic>
        <p:nvPicPr>
          <p:cNvPr id="10243" name="Picture 3" descr="c2-120419"/>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57200" y="1474788"/>
            <a:ext cx="5562600" cy="2259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4" name="Picture 4" descr="c2-12-419starcalc"/>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57200" y="3962400"/>
            <a:ext cx="5562600" cy="225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5" name="Picture 6" descr="unit-sphere"/>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6248400" y="1447800"/>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6" name="Picture 7" descr="star-facets"/>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6248400" y="3962400"/>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38941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altLang="en-US" dirty="0"/>
              <a:t>Foliation development</a:t>
            </a:r>
          </a:p>
        </p:txBody>
      </p:sp>
      <p:pic>
        <p:nvPicPr>
          <p:cNvPr id="11267" name="Picture 3" descr="C2-1-biotite-star copy">
            <a:hlinkClick r:id="rId3" action="ppaction://hlinkfile"/>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124200" y="1205345"/>
            <a:ext cx="26670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8" name="Picture 4" descr="C2-1-ksp+mus-sta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5943600" y="1205345"/>
            <a:ext cx="2654300" cy="265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9" name="Picture 5" descr="C2-12-biotite-star copy">
            <a:hlinkClick r:id="rId6" action="ppaction://hlinkfile"/>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3124200" y="4024745"/>
            <a:ext cx="26670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0" name="Picture 6" descr="C2-12-ksp+mus-star copy">
            <a:hlinkClick r:id="rId8" action="ppaction://hlinkfile"/>
          </p:cNvPr>
          <p:cNvPicPr>
            <a:picLocks noChangeAspect="1"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5943600" y="4024745"/>
            <a:ext cx="2654300" cy="265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Straight Connector 2">
            <a:extLst>
              <a:ext uri="{FF2B5EF4-FFF2-40B4-BE49-F238E27FC236}">
                <a16:creationId xmlns:a16="http://schemas.microsoft.com/office/drawing/2014/main" id="{45E11674-51BA-E20E-419F-089F70F596BA}"/>
              </a:ext>
            </a:extLst>
          </p:cNvPr>
          <p:cNvCxnSpPr/>
          <p:nvPr/>
        </p:nvCxnSpPr>
        <p:spPr bwMode="auto">
          <a:xfrm>
            <a:off x="762000" y="3859645"/>
            <a:ext cx="8153400" cy="0"/>
          </a:xfrm>
          <a:prstGeom prst="line">
            <a:avLst/>
          </a:prstGeom>
          <a:solidFill>
            <a:schemeClr val="accent1"/>
          </a:solidFill>
          <a:ln w="12700" cap="flat" cmpd="sng" algn="ctr">
            <a:solidFill>
              <a:schemeClr val="tx1"/>
            </a:solidFill>
            <a:prstDash val="solid"/>
            <a:round/>
            <a:headEnd type="none" w="sm" len="sm"/>
            <a:tailEnd type="none" w="sm" len="sm"/>
          </a:ln>
          <a:effectLst/>
        </p:spPr>
      </p:cxnSp>
      <p:sp>
        <p:nvSpPr>
          <p:cNvPr id="4" name="TextBox 3">
            <a:extLst>
              <a:ext uri="{FF2B5EF4-FFF2-40B4-BE49-F238E27FC236}">
                <a16:creationId xmlns:a16="http://schemas.microsoft.com/office/drawing/2014/main" id="{2B5326CA-4465-2938-94B7-1AF46087562E}"/>
              </a:ext>
            </a:extLst>
          </p:cNvPr>
          <p:cNvSpPr txBox="1"/>
          <p:nvPr/>
        </p:nvSpPr>
        <p:spPr>
          <a:xfrm>
            <a:off x="1007810" y="2209800"/>
            <a:ext cx="1983235" cy="461665"/>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Sample C2-1</a:t>
            </a:r>
          </a:p>
        </p:txBody>
      </p:sp>
      <p:sp>
        <p:nvSpPr>
          <p:cNvPr id="5" name="TextBox 4">
            <a:extLst>
              <a:ext uri="{FF2B5EF4-FFF2-40B4-BE49-F238E27FC236}">
                <a16:creationId xmlns:a16="http://schemas.microsoft.com/office/drawing/2014/main" id="{08F7478F-E4C4-E6B7-C364-EE9D1DB2612E}"/>
              </a:ext>
            </a:extLst>
          </p:cNvPr>
          <p:cNvSpPr txBox="1"/>
          <p:nvPr/>
        </p:nvSpPr>
        <p:spPr>
          <a:xfrm>
            <a:off x="836288" y="4896580"/>
            <a:ext cx="2154757" cy="461665"/>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Sample C2-12</a:t>
            </a:r>
          </a:p>
        </p:txBody>
      </p:sp>
    </p:spTree>
    <p:extLst>
      <p:ext uri="{BB962C8B-B14F-4D97-AF65-F5344CB8AC3E}">
        <p14:creationId xmlns:p14="http://schemas.microsoft.com/office/powerpoint/2010/main" val="39439263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altLang="en-US" sz="3200"/>
              <a:t>Phenocryst orientation vs. AMS</a:t>
            </a:r>
          </a:p>
        </p:txBody>
      </p:sp>
      <p:sp>
        <p:nvSpPr>
          <p:cNvPr id="12291" name="Text Box 4"/>
          <p:cNvSpPr txBox="1">
            <a:spLocks noChangeArrowheads="1"/>
          </p:cNvSpPr>
          <p:nvPr/>
        </p:nvSpPr>
        <p:spPr bwMode="auto">
          <a:xfrm>
            <a:off x="715554" y="1447800"/>
            <a:ext cx="333456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spcBef>
                <a:spcPct val="20000"/>
              </a:spcBef>
              <a:buClr>
                <a:schemeClr val="tx2"/>
              </a:buClr>
              <a:buChar char="•"/>
              <a:defRPr sz="3200">
                <a:solidFill>
                  <a:schemeClr val="tx1"/>
                </a:solidFill>
                <a:latin typeface="Times New Roman" panose="02020603050405020304" pitchFamily="18" charset="0"/>
              </a:defRPr>
            </a:lvl1pPr>
            <a:lvl2pPr marL="742950" indent="-285750">
              <a:spcBef>
                <a:spcPct val="20000"/>
              </a:spcBef>
              <a:buClr>
                <a:schemeClr val="tx2"/>
              </a:buClr>
              <a:buChar char="–"/>
              <a:defRPr sz="2800">
                <a:solidFill>
                  <a:schemeClr val="tx1"/>
                </a:solidFill>
                <a:latin typeface="Times New Roman" panose="02020603050405020304" pitchFamily="18" charset="0"/>
              </a:defRPr>
            </a:lvl2pPr>
            <a:lvl3pPr marL="1143000" indent="-228600">
              <a:spcBef>
                <a:spcPct val="20000"/>
              </a:spcBef>
              <a:buClr>
                <a:schemeClr val="tx2"/>
              </a:buClr>
              <a:buChar char="•"/>
              <a:defRPr sz="2400">
                <a:solidFill>
                  <a:schemeClr val="tx1"/>
                </a:solidFill>
                <a:latin typeface="Times New Roman" panose="02020603050405020304" pitchFamily="18" charset="0"/>
              </a:defRPr>
            </a:lvl3pPr>
            <a:lvl4pPr marL="1600200" indent="-228600">
              <a:spcBef>
                <a:spcPct val="20000"/>
              </a:spcBef>
              <a:buClr>
                <a:schemeClr val="tx2"/>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lgn="ctr">
              <a:spcBef>
                <a:spcPct val="0"/>
              </a:spcBef>
              <a:buClrTx/>
              <a:buFontTx/>
              <a:buNone/>
            </a:pPr>
            <a:r>
              <a:rPr lang="en-US" altLang="en-US" sz="2400">
                <a:solidFill>
                  <a:srgbClr val="FFFBEB"/>
                </a:solidFill>
                <a:latin typeface="Arial" panose="020B0604020202020204" pitchFamily="34" charset="0"/>
                <a:cs typeface="Arial" panose="020B0604020202020204" pitchFamily="34" charset="0"/>
              </a:rPr>
              <a:t>Foliated rhyolite</a:t>
            </a:r>
          </a:p>
          <a:p>
            <a:pPr algn="ctr">
              <a:spcBef>
                <a:spcPct val="0"/>
              </a:spcBef>
              <a:buClrTx/>
              <a:buFontTx/>
              <a:buNone/>
            </a:pPr>
            <a:r>
              <a:rPr lang="en-US" altLang="en-US" sz="2400">
                <a:solidFill>
                  <a:srgbClr val="FFFBEB"/>
                </a:solidFill>
                <a:latin typeface="Arial" panose="020B0604020202020204" pitchFamily="34" charset="0"/>
                <a:cs typeface="Arial" panose="020B0604020202020204" pitchFamily="34" charset="0"/>
              </a:rPr>
              <a:t>Henry Mountains, Utah</a:t>
            </a:r>
          </a:p>
          <a:p>
            <a:pPr algn="ctr">
              <a:spcBef>
                <a:spcPct val="0"/>
              </a:spcBef>
              <a:buClrTx/>
              <a:buFontTx/>
              <a:buNone/>
            </a:pPr>
            <a:r>
              <a:rPr lang="en-US" altLang="en-US" sz="2400">
                <a:solidFill>
                  <a:srgbClr val="FFFBEB"/>
                </a:solidFill>
                <a:latin typeface="Arial" panose="020B0604020202020204" pitchFamily="34" charset="0"/>
                <a:cs typeface="Arial" panose="020B0604020202020204" pitchFamily="34" charset="0"/>
              </a:rPr>
              <a:t>1” core</a:t>
            </a:r>
          </a:p>
        </p:txBody>
      </p:sp>
      <p:sp>
        <p:nvSpPr>
          <p:cNvPr id="12292" name="Text Box 6"/>
          <p:cNvSpPr txBox="1">
            <a:spLocks noChangeArrowheads="1"/>
          </p:cNvSpPr>
          <p:nvPr/>
        </p:nvSpPr>
        <p:spPr bwMode="auto">
          <a:xfrm>
            <a:off x="5131255" y="1600200"/>
            <a:ext cx="332014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spcBef>
                <a:spcPct val="20000"/>
              </a:spcBef>
              <a:buClr>
                <a:schemeClr val="tx2"/>
              </a:buClr>
              <a:buChar char="•"/>
              <a:defRPr sz="3200">
                <a:solidFill>
                  <a:schemeClr val="tx1"/>
                </a:solidFill>
                <a:latin typeface="Times New Roman" panose="02020603050405020304" pitchFamily="18" charset="0"/>
              </a:defRPr>
            </a:lvl1pPr>
            <a:lvl2pPr marL="742950" indent="-285750">
              <a:spcBef>
                <a:spcPct val="20000"/>
              </a:spcBef>
              <a:buClr>
                <a:schemeClr val="tx2"/>
              </a:buClr>
              <a:buChar char="–"/>
              <a:defRPr sz="2800">
                <a:solidFill>
                  <a:schemeClr val="tx1"/>
                </a:solidFill>
                <a:latin typeface="Times New Roman" panose="02020603050405020304" pitchFamily="18" charset="0"/>
              </a:defRPr>
            </a:lvl2pPr>
            <a:lvl3pPr marL="1143000" indent="-228600">
              <a:spcBef>
                <a:spcPct val="20000"/>
              </a:spcBef>
              <a:buClr>
                <a:schemeClr val="tx2"/>
              </a:buClr>
              <a:buChar char="•"/>
              <a:defRPr sz="2400">
                <a:solidFill>
                  <a:schemeClr val="tx1"/>
                </a:solidFill>
                <a:latin typeface="Times New Roman" panose="02020603050405020304" pitchFamily="18" charset="0"/>
              </a:defRPr>
            </a:lvl3pPr>
            <a:lvl4pPr marL="1600200" indent="-228600">
              <a:spcBef>
                <a:spcPct val="20000"/>
              </a:spcBef>
              <a:buClr>
                <a:schemeClr val="tx2"/>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lgn="ctr">
              <a:spcBef>
                <a:spcPct val="0"/>
              </a:spcBef>
              <a:buClrTx/>
              <a:buFontTx/>
              <a:buNone/>
            </a:pPr>
            <a:r>
              <a:rPr lang="en-US" altLang="en-US" sz="2400" dirty="0">
                <a:solidFill>
                  <a:srgbClr val="FFFBEB"/>
                </a:solidFill>
                <a:latin typeface="Arial" panose="020B0604020202020204" pitchFamily="34" charset="0"/>
                <a:cs typeface="Arial" panose="020B0604020202020204" pitchFamily="34" charset="0"/>
              </a:rPr>
              <a:t>SVD, 3D rose</a:t>
            </a:r>
          </a:p>
          <a:p>
            <a:pPr algn="ctr">
              <a:spcBef>
                <a:spcPct val="0"/>
              </a:spcBef>
              <a:buClrTx/>
              <a:buFontTx/>
              <a:buNone/>
            </a:pPr>
            <a:r>
              <a:rPr lang="en-US" altLang="en-US" sz="2400" dirty="0">
                <a:solidFill>
                  <a:srgbClr val="FFFBEB"/>
                </a:solidFill>
                <a:latin typeface="Arial" panose="020B0604020202020204" pitchFamily="34" charset="0"/>
                <a:cs typeface="Arial" panose="020B0604020202020204" pitchFamily="34" charset="0"/>
              </a:rPr>
              <a:t>Amphibole orientations</a:t>
            </a:r>
          </a:p>
        </p:txBody>
      </p:sp>
      <p:pic>
        <p:nvPicPr>
          <p:cNvPr id="12293" name="Picture 7" descr="SVDstar">
            <a:hlinkClick r:id="rId3" action="ppaction://hlinkfile"/>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648200" y="2590800"/>
            <a:ext cx="3595688"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4" name="Picture 8" descr="24a062"/>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762000" y="2667000"/>
            <a:ext cx="38100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5" name="Text Box 9"/>
          <p:cNvSpPr txBox="1">
            <a:spLocks noChangeArrowheads="1"/>
          </p:cNvSpPr>
          <p:nvPr/>
        </p:nvSpPr>
        <p:spPr bwMode="auto">
          <a:xfrm>
            <a:off x="1717865" y="6454588"/>
            <a:ext cx="74261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spcBef>
                <a:spcPct val="20000"/>
              </a:spcBef>
              <a:buClr>
                <a:schemeClr val="tx2"/>
              </a:buClr>
              <a:buChar char="•"/>
              <a:defRPr sz="3200">
                <a:solidFill>
                  <a:schemeClr val="tx1"/>
                </a:solidFill>
                <a:latin typeface="Times New Roman" panose="02020603050405020304" pitchFamily="18" charset="0"/>
              </a:defRPr>
            </a:lvl1pPr>
            <a:lvl2pPr marL="742950" indent="-285750">
              <a:spcBef>
                <a:spcPct val="20000"/>
              </a:spcBef>
              <a:buClr>
                <a:schemeClr val="tx2"/>
              </a:buClr>
              <a:buChar char="–"/>
              <a:defRPr sz="2800">
                <a:solidFill>
                  <a:schemeClr val="tx1"/>
                </a:solidFill>
                <a:latin typeface="Times New Roman" panose="02020603050405020304" pitchFamily="18" charset="0"/>
              </a:defRPr>
            </a:lvl2pPr>
            <a:lvl3pPr marL="1143000" indent="-228600">
              <a:spcBef>
                <a:spcPct val="20000"/>
              </a:spcBef>
              <a:buClr>
                <a:schemeClr val="tx2"/>
              </a:buClr>
              <a:buChar char="•"/>
              <a:defRPr sz="2400">
                <a:solidFill>
                  <a:schemeClr val="tx1"/>
                </a:solidFill>
                <a:latin typeface="Times New Roman" panose="02020603050405020304" pitchFamily="18" charset="0"/>
              </a:defRPr>
            </a:lvl3pPr>
            <a:lvl4pPr marL="1600200" indent="-228600">
              <a:spcBef>
                <a:spcPct val="20000"/>
              </a:spcBef>
              <a:buClr>
                <a:schemeClr val="tx2"/>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FontTx/>
              <a:buNone/>
            </a:pPr>
            <a:r>
              <a:rPr lang="en-US" altLang="en-US" sz="1800" dirty="0">
                <a:solidFill>
                  <a:srgbClr val="FFFBEB"/>
                </a:solidFill>
                <a:latin typeface="Arial" panose="020B0604020202020204" pitchFamily="34" charset="0"/>
                <a:cs typeface="Arial" panose="020B0604020202020204" pitchFamily="34" charset="0"/>
              </a:rPr>
              <a:t>Study in collaboration with Eric Horsman and Basil </a:t>
            </a:r>
            <a:r>
              <a:rPr lang="en-US" altLang="en-US" sz="1800" dirty="0" err="1">
                <a:solidFill>
                  <a:srgbClr val="FFFBEB"/>
                </a:solidFill>
                <a:latin typeface="Arial" panose="020B0604020202020204" pitchFamily="34" charset="0"/>
                <a:cs typeface="Arial" panose="020B0604020202020204" pitchFamily="34" charset="0"/>
              </a:rPr>
              <a:t>Tikoff</a:t>
            </a:r>
            <a:r>
              <a:rPr lang="en-US" altLang="en-US" sz="1800" dirty="0">
                <a:solidFill>
                  <a:srgbClr val="FFFBEB"/>
                </a:solidFill>
                <a:latin typeface="Arial" panose="020B0604020202020204" pitchFamily="34" charset="0"/>
                <a:cs typeface="Arial" panose="020B0604020202020204" pitchFamily="34" charset="0"/>
              </a:rPr>
              <a:t>, U. Wisconsin</a:t>
            </a:r>
          </a:p>
        </p:txBody>
      </p:sp>
      <p:sp>
        <p:nvSpPr>
          <p:cNvPr id="8" name="Text Box 7">
            <a:extLst>
              <a:ext uri="{FF2B5EF4-FFF2-40B4-BE49-F238E27FC236}">
                <a16:creationId xmlns:a16="http://schemas.microsoft.com/office/drawing/2014/main" id="{569823A0-4A6A-034E-AF93-8D4CF179D53A}"/>
              </a:ext>
            </a:extLst>
          </p:cNvPr>
          <p:cNvSpPr txBox="1">
            <a:spLocks noChangeArrowheads="1"/>
          </p:cNvSpPr>
          <p:nvPr/>
        </p:nvSpPr>
        <p:spPr bwMode="auto">
          <a:xfrm>
            <a:off x="152400" y="2503479"/>
            <a:ext cx="1385887" cy="396875"/>
          </a:xfrm>
          <a:prstGeom prst="rect">
            <a:avLst/>
          </a:prstGeom>
          <a:noFill/>
          <a:ln w="12700">
            <a:no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chemeClr val="tx2"/>
              </a:buClr>
              <a:buChar char="•"/>
              <a:defRPr sz="3200">
                <a:solidFill>
                  <a:schemeClr val="tx1"/>
                </a:solidFill>
                <a:latin typeface="Times New Roman" pitchFamily="18" charset="0"/>
              </a:defRPr>
            </a:lvl1pPr>
            <a:lvl2pPr marL="742950" indent="-285750">
              <a:spcBef>
                <a:spcPct val="20000"/>
              </a:spcBef>
              <a:buClr>
                <a:schemeClr val="tx2"/>
              </a:buClr>
              <a:buChar char="–"/>
              <a:defRPr sz="2800">
                <a:solidFill>
                  <a:schemeClr val="tx1"/>
                </a:solidFill>
                <a:latin typeface="Times New Roman" pitchFamily="18" charset="0"/>
              </a:defRPr>
            </a:lvl2pPr>
            <a:lvl3pPr marL="1143000" indent="-228600">
              <a:spcBef>
                <a:spcPct val="20000"/>
              </a:spcBef>
              <a:buClr>
                <a:schemeClr val="tx2"/>
              </a:buClr>
              <a:buChar char="•"/>
              <a:defRPr sz="2400">
                <a:solidFill>
                  <a:schemeClr val="tx1"/>
                </a:solidFill>
                <a:latin typeface="Times New Roman" pitchFamily="18" charset="0"/>
              </a:defRPr>
            </a:lvl3pPr>
            <a:lvl4pPr marL="1600200" indent="-228600">
              <a:spcBef>
                <a:spcPct val="20000"/>
              </a:spcBef>
              <a:buClr>
                <a:schemeClr val="tx2"/>
              </a:buClr>
              <a:buChar char="–"/>
              <a:defRPr sz="2000">
                <a:solidFill>
                  <a:schemeClr val="tx1"/>
                </a:solidFill>
                <a:latin typeface="Times New Roman" pitchFamily="18" charset="0"/>
              </a:defRPr>
            </a:lvl4pPr>
            <a:lvl5pPr marL="2057400" indent="-22860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lgn="ctr">
              <a:spcBef>
                <a:spcPct val="0"/>
              </a:spcBef>
              <a:buClrTx/>
              <a:buFontTx/>
              <a:buNone/>
            </a:pPr>
            <a:r>
              <a:rPr lang="en-US" altLang="en-US" sz="2000" dirty="0">
                <a:solidFill>
                  <a:srgbClr val="FFFBEA"/>
                </a:solidFill>
                <a:latin typeface="Arial" charset="0"/>
              </a:rPr>
              <a:t>Amphibole</a:t>
            </a:r>
          </a:p>
        </p:txBody>
      </p:sp>
      <p:sp>
        <p:nvSpPr>
          <p:cNvPr id="9" name="Line 8">
            <a:extLst>
              <a:ext uri="{FF2B5EF4-FFF2-40B4-BE49-F238E27FC236}">
                <a16:creationId xmlns:a16="http://schemas.microsoft.com/office/drawing/2014/main" id="{7B4D0431-4477-FE4E-95E7-400BB58EF57E}"/>
              </a:ext>
            </a:extLst>
          </p:cNvPr>
          <p:cNvSpPr>
            <a:spLocks noChangeShapeType="1"/>
          </p:cNvSpPr>
          <p:nvPr/>
        </p:nvSpPr>
        <p:spPr bwMode="auto">
          <a:xfrm flipH="1">
            <a:off x="1371600" y="2705090"/>
            <a:ext cx="146050" cy="845293"/>
          </a:xfrm>
          <a:prstGeom prst="line">
            <a:avLst/>
          </a:prstGeom>
          <a:noFill/>
          <a:ln w="12700">
            <a:solidFill>
              <a:srgbClr val="FFFBEA"/>
            </a:solidFill>
            <a:round/>
            <a:headEnd type="none" w="sm" len="sm"/>
            <a:tailEnd type="triangle" w="sm" len="sm"/>
          </a:ln>
          <a:extLst>
            <a:ext uri="{909E8E84-426E-40DD-AFC4-6F175D3DCCD1}">
              <a14:hiddenFill xmlns:a14="http://schemas.microsoft.com/office/drawing/2010/main">
                <a:noFill/>
              </a14:hiddenFill>
            </a:ext>
          </a:extLst>
        </p:spPr>
        <p:txBody>
          <a:bodyPr/>
          <a:lstStyle/>
          <a:p>
            <a:endParaRPr lang="en-US">
              <a:solidFill>
                <a:srgbClr val="FFFBEA"/>
              </a:solidFill>
            </a:endParaRPr>
          </a:p>
        </p:txBody>
      </p:sp>
      <p:sp>
        <p:nvSpPr>
          <p:cNvPr id="10" name="Text Box 9">
            <a:extLst>
              <a:ext uri="{FF2B5EF4-FFF2-40B4-BE49-F238E27FC236}">
                <a16:creationId xmlns:a16="http://schemas.microsoft.com/office/drawing/2014/main" id="{85DC3E92-E4D8-6044-AE69-FF3FE46F6A85}"/>
              </a:ext>
            </a:extLst>
          </p:cNvPr>
          <p:cNvSpPr txBox="1">
            <a:spLocks noChangeArrowheads="1"/>
          </p:cNvSpPr>
          <p:nvPr/>
        </p:nvSpPr>
        <p:spPr bwMode="auto">
          <a:xfrm>
            <a:off x="152400" y="3635366"/>
            <a:ext cx="847725" cy="396875"/>
          </a:xfrm>
          <a:prstGeom prst="rect">
            <a:avLst/>
          </a:prstGeom>
          <a:noFill/>
          <a:ln w="12700">
            <a:no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chemeClr val="tx2"/>
              </a:buClr>
              <a:buChar char="•"/>
              <a:defRPr sz="3200">
                <a:solidFill>
                  <a:schemeClr val="tx1"/>
                </a:solidFill>
                <a:latin typeface="Times New Roman" pitchFamily="18" charset="0"/>
              </a:defRPr>
            </a:lvl1pPr>
            <a:lvl2pPr marL="742950" indent="-285750">
              <a:spcBef>
                <a:spcPct val="20000"/>
              </a:spcBef>
              <a:buClr>
                <a:schemeClr val="tx2"/>
              </a:buClr>
              <a:buChar char="–"/>
              <a:defRPr sz="2800">
                <a:solidFill>
                  <a:schemeClr val="tx1"/>
                </a:solidFill>
                <a:latin typeface="Times New Roman" pitchFamily="18" charset="0"/>
              </a:defRPr>
            </a:lvl2pPr>
            <a:lvl3pPr marL="1143000" indent="-228600">
              <a:spcBef>
                <a:spcPct val="20000"/>
              </a:spcBef>
              <a:buClr>
                <a:schemeClr val="tx2"/>
              </a:buClr>
              <a:buChar char="•"/>
              <a:defRPr sz="2400">
                <a:solidFill>
                  <a:schemeClr val="tx1"/>
                </a:solidFill>
                <a:latin typeface="Times New Roman" pitchFamily="18" charset="0"/>
              </a:defRPr>
            </a:lvl3pPr>
            <a:lvl4pPr marL="1600200" indent="-228600">
              <a:spcBef>
                <a:spcPct val="20000"/>
              </a:spcBef>
              <a:buClr>
                <a:schemeClr val="tx2"/>
              </a:buClr>
              <a:buChar char="–"/>
              <a:defRPr sz="2000">
                <a:solidFill>
                  <a:schemeClr val="tx1"/>
                </a:solidFill>
                <a:latin typeface="Times New Roman" pitchFamily="18" charset="0"/>
              </a:defRPr>
            </a:lvl4pPr>
            <a:lvl5pPr marL="2057400" indent="-228600">
              <a:spcBef>
                <a:spcPct val="20000"/>
              </a:spcBef>
              <a:buClr>
                <a:schemeClr val="tx2"/>
              </a:buClr>
              <a:buChar char="•"/>
              <a:defRPr sz="2000">
                <a:solidFill>
                  <a:schemeClr val="tx1"/>
                </a:solidFill>
                <a:latin typeface="Times New Roman"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itchFamily="18" charset="0"/>
              </a:defRPr>
            </a:lvl9pPr>
          </a:lstStyle>
          <a:p>
            <a:pPr algn="ctr">
              <a:spcBef>
                <a:spcPct val="0"/>
              </a:spcBef>
              <a:buClrTx/>
              <a:buFontTx/>
              <a:buNone/>
            </a:pPr>
            <a:r>
              <a:rPr lang="en-US" altLang="en-US" sz="2000">
                <a:solidFill>
                  <a:srgbClr val="FFFBEA"/>
                </a:solidFill>
                <a:latin typeface="Arial" charset="0"/>
              </a:rPr>
              <a:t>Oxide</a:t>
            </a:r>
          </a:p>
        </p:txBody>
      </p:sp>
      <p:sp>
        <p:nvSpPr>
          <p:cNvPr id="11" name="Line 11">
            <a:extLst>
              <a:ext uri="{FF2B5EF4-FFF2-40B4-BE49-F238E27FC236}">
                <a16:creationId xmlns:a16="http://schemas.microsoft.com/office/drawing/2014/main" id="{6D0E85C5-9135-6A43-A949-787F8F1553E4}"/>
              </a:ext>
            </a:extLst>
          </p:cNvPr>
          <p:cNvSpPr>
            <a:spLocks noChangeShapeType="1"/>
          </p:cNvSpPr>
          <p:nvPr/>
        </p:nvSpPr>
        <p:spPr bwMode="auto">
          <a:xfrm flipV="1">
            <a:off x="966787" y="3550382"/>
            <a:ext cx="1700213" cy="275483"/>
          </a:xfrm>
          <a:prstGeom prst="line">
            <a:avLst/>
          </a:prstGeom>
          <a:noFill/>
          <a:ln w="12700">
            <a:solidFill>
              <a:srgbClr val="FFFBEA"/>
            </a:solidFill>
            <a:round/>
            <a:headEnd type="none" w="sm" len="sm"/>
            <a:tailEnd type="triangle" w="sm" len="sm"/>
          </a:ln>
          <a:extLst>
            <a:ext uri="{909E8E84-426E-40DD-AFC4-6F175D3DCCD1}">
              <a14:hiddenFill xmlns:a14="http://schemas.microsoft.com/office/drawing/2010/main">
                <a:noFill/>
              </a14:hiddenFill>
            </a:ext>
          </a:extLst>
        </p:spPr>
        <p:txBody>
          <a:bodyPr/>
          <a:lstStyle/>
          <a:p>
            <a:endParaRPr lang="en-US">
              <a:solidFill>
                <a:srgbClr val="FFFBEA"/>
              </a:solidFill>
            </a:endParaRPr>
          </a:p>
        </p:txBody>
      </p:sp>
      <p:sp>
        <p:nvSpPr>
          <p:cNvPr id="13" name="Line 8">
            <a:extLst>
              <a:ext uri="{FF2B5EF4-FFF2-40B4-BE49-F238E27FC236}">
                <a16:creationId xmlns:a16="http://schemas.microsoft.com/office/drawing/2014/main" id="{EA51C822-2F0A-2F4D-87A1-8E5F5FDE980F}"/>
              </a:ext>
            </a:extLst>
          </p:cNvPr>
          <p:cNvSpPr>
            <a:spLocks noChangeShapeType="1"/>
          </p:cNvSpPr>
          <p:nvPr/>
        </p:nvSpPr>
        <p:spPr bwMode="auto">
          <a:xfrm>
            <a:off x="1517650" y="2701917"/>
            <a:ext cx="1073150" cy="41284"/>
          </a:xfrm>
          <a:prstGeom prst="line">
            <a:avLst/>
          </a:prstGeom>
          <a:noFill/>
          <a:ln w="12700">
            <a:solidFill>
              <a:srgbClr val="FFFBEA"/>
            </a:solidFill>
            <a:round/>
            <a:headEnd type="none" w="sm" len="sm"/>
            <a:tailEnd type="triangle" w="sm" len="sm"/>
          </a:ln>
          <a:extLst>
            <a:ext uri="{909E8E84-426E-40DD-AFC4-6F175D3DCCD1}">
              <a14:hiddenFill xmlns:a14="http://schemas.microsoft.com/office/drawing/2010/main">
                <a:noFill/>
              </a14:hiddenFill>
            </a:ext>
          </a:extLst>
        </p:spPr>
        <p:txBody>
          <a:bodyPr/>
          <a:lstStyle/>
          <a:p>
            <a:endParaRPr lang="en-US">
              <a:solidFill>
                <a:srgbClr val="FFFBEA"/>
              </a:solidFill>
            </a:endParaRPr>
          </a:p>
        </p:txBody>
      </p:sp>
    </p:spTree>
    <p:extLst>
      <p:ext uri="{BB962C8B-B14F-4D97-AF65-F5344CB8AC3E}">
        <p14:creationId xmlns:p14="http://schemas.microsoft.com/office/powerpoint/2010/main" val="40766349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altLang="en-US" sz="3200"/>
              <a:t>Phenocryst orientation vs. AMS</a:t>
            </a:r>
          </a:p>
        </p:txBody>
      </p:sp>
      <p:sp>
        <p:nvSpPr>
          <p:cNvPr id="13315" name="Rectangle 3"/>
          <p:cNvSpPr>
            <a:spLocks noChangeArrowheads="1"/>
          </p:cNvSpPr>
          <p:nvPr/>
        </p:nvSpPr>
        <p:spPr bwMode="auto">
          <a:xfrm>
            <a:off x="4800600" y="1371600"/>
            <a:ext cx="4038600" cy="5334000"/>
          </a:xfrm>
          <a:prstGeom prst="rect">
            <a:avLst/>
          </a:prstGeom>
          <a:solidFill>
            <a:schemeClr val="accent1"/>
          </a:solidFill>
          <a:ln w="12700">
            <a:solidFill>
              <a:schemeClr val="tx1"/>
            </a:solidFill>
            <a:miter lim="800000"/>
            <a:headEnd type="none" w="sm" len="sm"/>
            <a:tailEnd type="none" w="sm" len="sm"/>
          </a:ln>
        </p:spPr>
        <p:txBody>
          <a:bodyPr wrap="none" anchor="ctr"/>
          <a:lstStyle>
            <a:lvl1pPr>
              <a:spcBef>
                <a:spcPct val="20000"/>
              </a:spcBef>
              <a:buClr>
                <a:schemeClr val="tx2"/>
              </a:buClr>
              <a:buChar char="•"/>
              <a:defRPr sz="3200">
                <a:solidFill>
                  <a:schemeClr val="tx1"/>
                </a:solidFill>
                <a:latin typeface="Times New Roman" panose="02020603050405020304" pitchFamily="18" charset="0"/>
              </a:defRPr>
            </a:lvl1pPr>
            <a:lvl2pPr marL="742950" indent="-285750">
              <a:spcBef>
                <a:spcPct val="20000"/>
              </a:spcBef>
              <a:buClr>
                <a:schemeClr val="tx2"/>
              </a:buClr>
              <a:buChar char="–"/>
              <a:defRPr sz="2800">
                <a:solidFill>
                  <a:schemeClr val="tx1"/>
                </a:solidFill>
                <a:latin typeface="Times New Roman" panose="02020603050405020304" pitchFamily="18" charset="0"/>
              </a:defRPr>
            </a:lvl2pPr>
            <a:lvl3pPr marL="1143000" indent="-228600">
              <a:spcBef>
                <a:spcPct val="20000"/>
              </a:spcBef>
              <a:buClr>
                <a:schemeClr val="tx2"/>
              </a:buClr>
              <a:buChar char="•"/>
              <a:defRPr sz="2400">
                <a:solidFill>
                  <a:schemeClr val="tx1"/>
                </a:solidFill>
                <a:latin typeface="Times New Roman" panose="02020603050405020304" pitchFamily="18" charset="0"/>
              </a:defRPr>
            </a:lvl3pPr>
            <a:lvl4pPr marL="1600200" indent="-228600">
              <a:spcBef>
                <a:spcPct val="20000"/>
              </a:spcBef>
              <a:buClr>
                <a:schemeClr val="tx2"/>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FontTx/>
              <a:buNone/>
            </a:pPr>
            <a:endParaRPr lang="en-US" altLang="en-US" sz="2400"/>
          </a:p>
        </p:txBody>
      </p:sp>
      <p:pic>
        <p:nvPicPr>
          <p:cNvPr id="13316" name="Picture 4"/>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122863" y="1628775"/>
            <a:ext cx="3429000" cy="484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13317" name="Text Box 5"/>
          <p:cNvSpPr txBox="1">
            <a:spLocks noChangeArrowheads="1"/>
          </p:cNvSpPr>
          <p:nvPr/>
        </p:nvSpPr>
        <p:spPr bwMode="auto">
          <a:xfrm>
            <a:off x="1143000" y="1828800"/>
            <a:ext cx="278634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spcBef>
                <a:spcPct val="20000"/>
              </a:spcBef>
              <a:buClr>
                <a:schemeClr val="tx2"/>
              </a:buClr>
              <a:buChar char="•"/>
              <a:defRPr sz="3200">
                <a:solidFill>
                  <a:schemeClr val="tx1"/>
                </a:solidFill>
                <a:latin typeface="Times New Roman" panose="02020603050405020304" pitchFamily="18" charset="0"/>
              </a:defRPr>
            </a:lvl1pPr>
            <a:lvl2pPr marL="742950" indent="-285750">
              <a:spcBef>
                <a:spcPct val="20000"/>
              </a:spcBef>
              <a:buClr>
                <a:schemeClr val="tx2"/>
              </a:buClr>
              <a:buChar char="–"/>
              <a:defRPr sz="2800">
                <a:solidFill>
                  <a:schemeClr val="tx1"/>
                </a:solidFill>
                <a:latin typeface="Times New Roman" panose="02020603050405020304" pitchFamily="18" charset="0"/>
              </a:defRPr>
            </a:lvl2pPr>
            <a:lvl3pPr marL="1143000" indent="-228600">
              <a:spcBef>
                <a:spcPct val="20000"/>
              </a:spcBef>
              <a:buClr>
                <a:schemeClr val="tx2"/>
              </a:buClr>
              <a:buChar char="•"/>
              <a:defRPr sz="2400">
                <a:solidFill>
                  <a:schemeClr val="tx1"/>
                </a:solidFill>
                <a:latin typeface="Times New Roman" panose="02020603050405020304" pitchFamily="18" charset="0"/>
              </a:defRPr>
            </a:lvl3pPr>
            <a:lvl4pPr marL="1600200" indent="-228600">
              <a:spcBef>
                <a:spcPct val="20000"/>
              </a:spcBef>
              <a:buClr>
                <a:schemeClr val="tx2"/>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FontTx/>
              <a:buNone/>
            </a:pPr>
            <a:r>
              <a:rPr lang="en-US" altLang="en-US" sz="2400" dirty="0">
                <a:solidFill>
                  <a:srgbClr val="FFFBEB"/>
                </a:solidFill>
                <a:latin typeface="Arial" panose="020B0604020202020204" pitchFamily="34" charset="0"/>
                <a:cs typeface="Arial" panose="020B0604020202020204" pitchFamily="34" charset="0"/>
              </a:rPr>
              <a:t>Oxides (magnetite)</a:t>
            </a:r>
          </a:p>
        </p:txBody>
      </p:sp>
      <p:pic>
        <p:nvPicPr>
          <p:cNvPr id="13318" name="Picture 7" descr="SVDstaroxide">
            <a:hlinkClick r:id="rId4" action="ppaction://hlinkfile"/>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381000" y="2590800"/>
            <a:ext cx="4013200" cy="373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82967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altLang="en-US" sz="3200"/>
              <a:t>Phenocryst orientation vs. AMS</a:t>
            </a:r>
          </a:p>
        </p:txBody>
      </p:sp>
      <p:sp>
        <p:nvSpPr>
          <p:cNvPr id="14339" name="Rectangle 3"/>
          <p:cNvSpPr>
            <a:spLocks noGrp="1" noChangeArrowheads="1"/>
          </p:cNvSpPr>
          <p:nvPr>
            <p:ph idx="1"/>
          </p:nvPr>
        </p:nvSpPr>
        <p:spPr/>
        <p:txBody>
          <a:bodyPr/>
          <a:lstStyle/>
          <a:p>
            <a:r>
              <a:rPr lang="en-US" altLang="en-US"/>
              <a:t>Not all cases were as good…</a:t>
            </a:r>
          </a:p>
          <a:p>
            <a:pPr lvl="1"/>
            <a:r>
              <a:rPr lang="en-US" altLang="en-US"/>
              <a:t>But we can see some reasons why</a:t>
            </a:r>
          </a:p>
        </p:txBody>
      </p:sp>
      <p:pic>
        <p:nvPicPr>
          <p:cNvPr id="14340" name="Picture 4" descr="200a078"/>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62000" y="2895600"/>
            <a:ext cx="3276600"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1" name="Picture 5" descr="197b118"/>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105400" y="2895600"/>
            <a:ext cx="3276600"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2" name="Text Box 6"/>
          <p:cNvSpPr txBox="1">
            <a:spLocks noChangeArrowheads="1"/>
          </p:cNvSpPr>
          <p:nvPr/>
        </p:nvSpPr>
        <p:spPr bwMode="auto">
          <a:xfrm>
            <a:off x="3505200" y="5638800"/>
            <a:ext cx="122501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spcBef>
                <a:spcPct val="20000"/>
              </a:spcBef>
              <a:buClr>
                <a:schemeClr val="tx2"/>
              </a:buClr>
              <a:buChar char="•"/>
              <a:defRPr sz="3200">
                <a:solidFill>
                  <a:schemeClr val="tx1"/>
                </a:solidFill>
                <a:latin typeface="Times New Roman" panose="02020603050405020304" pitchFamily="18" charset="0"/>
              </a:defRPr>
            </a:lvl1pPr>
            <a:lvl2pPr marL="742950" indent="-285750">
              <a:spcBef>
                <a:spcPct val="20000"/>
              </a:spcBef>
              <a:buClr>
                <a:schemeClr val="tx2"/>
              </a:buClr>
              <a:buChar char="–"/>
              <a:defRPr sz="2800">
                <a:solidFill>
                  <a:schemeClr val="tx1"/>
                </a:solidFill>
                <a:latin typeface="Times New Roman" panose="02020603050405020304" pitchFamily="18" charset="0"/>
              </a:defRPr>
            </a:lvl2pPr>
            <a:lvl3pPr marL="1143000" indent="-228600">
              <a:spcBef>
                <a:spcPct val="20000"/>
              </a:spcBef>
              <a:buClr>
                <a:schemeClr val="tx2"/>
              </a:buClr>
              <a:buChar char="•"/>
              <a:defRPr sz="2400">
                <a:solidFill>
                  <a:schemeClr val="tx1"/>
                </a:solidFill>
                <a:latin typeface="Times New Roman" panose="02020603050405020304" pitchFamily="18" charset="0"/>
              </a:defRPr>
            </a:lvl3pPr>
            <a:lvl4pPr marL="1600200" indent="-228600">
              <a:spcBef>
                <a:spcPct val="20000"/>
              </a:spcBef>
              <a:buClr>
                <a:schemeClr val="tx2"/>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FontTx/>
              <a:buNone/>
            </a:pPr>
            <a:r>
              <a:rPr lang="en-US" altLang="en-US" sz="2000" dirty="0">
                <a:solidFill>
                  <a:srgbClr val="FFFBEB"/>
                </a:solidFill>
                <a:latin typeface="Arial" panose="020B0604020202020204" pitchFamily="34" charset="0"/>
                <a:cs typeface="Arial" panose="020B0604020202020204" pitchFamily="34" charset="0"/>
              </a:rPr>
              <a:t>Xenolith/</a:t>
            </a:r>
          </a:p>
          <a:p>
            <a:pPr>
              <a:spcBef>
                <a:spcPct val="0"/>
              </a:spcBef>
              <a:buClrTx/>
              <a:buFontTx/>
              <a:buNone/>
            </a:pPr>
            <a:r>
              <a:rPr lang="en-US" altLang="en-US" sz="2000" dirty="0">
                <a:solidFill>
                  <a:srgbClr val="FFFBEB"/>
                </a:solidFill>
                <a:latin typeface="Arial" panose="020B0604020202020204" pitchFamily="34" charset="0"/>
                <a:cs typeface="Arial" panose="020B0604020202020204" pitchFamily="34" charset="0"/>
              </a:rPr>
              <a:t>cumulate</a:t>
            </a:r>
          </a:p>
        </p:txBody>
      </p:sp>
      <p:sp>
        <p:nvSpPr>
          <p:cNvPr id="14343" name="Line 7"/>
          <p:cNvSpPr>
            <a:spLocks noChangeShapeType="1"/>
          </p:cNvSpPr>
          <p:nvPr/>
        </p:nvSpPr>
        <p:spPr bwMode="auto">
          <a:xfrm flipH="1" flipV="1">
            <a:off x="3657600" y="4572000"/>
            <a:ext cx="381000" cy="106680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14344" name="Text Box 8"/>
          <p:cNvSpPr txBox="1">
            <a:spLocks noChangeArrowheads="1"/>
          </p:cNvSpPr>
          <p:nvPr/>
        </p:nvSpPr>
        <p:spPr bwMode="auto">
          <a:xfrm>
            <a:off x="7929254" y="2667000"/>
            <a:ext cx="118013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spcBef>
                <a:spcPct val="20000"/>
              </a:spcBef>
              <a:buClr>
                <a:schemeClr val="tx2"/>
              </a:buClr>
              <a:buChar char="•"/>
              <a:defRPr sz="3200">
                <a:solidFill>
                  <a:schemeClr val="tx1"/>
                </a:solidFill>
                <a:latin typeface="Times New Roman" panose="02020603050405020304" pitchFamily="18" charset="0"/>
              </a:defRPr>
            </a:lvl1pPr>
            <a:lvl2pPr marL="742950" indent="-285750">
              <a:spcBef>
                <a:spcPct val="20000"/>
              </a:spcBef>
              <a:buClr>
                <a:schemeClr val="tx2"/>
              </a:buClr>
              <a:buChar char="–"/>
              <a:defRPr sz="2800">
                <a:solidFill>
                  <a:schemeClr val="tx1"/>
                </a:solidFill>
                <a:latin typeface="Times New Roman" panose="02020603050405020304" pitchFamily="18" charset="0"/>
              </a:defRPr>
            </a:lvl2pPr>
            <a:lvl3pPr marL="1143000" indent="-228600">
              <a:spcBef>
                <a:spcPct val="20000"/>
              </a:spcBef>
              <a:buClr>
                <a:schemeClr val="tx2"/>
              </a:buClr>
              <a:buChar char="•"/>
              <a:defRPr sz="2400">
                <a:solidFill>
                  <a:schemeClr val="tx1"/>
                </a:solidFill>
                <a:latin typeface="Times New Roman" panose="02020603050405020304" pitchFamily="18" charset="0"/>
              </a:defRPr>
            </a:lvl3pPr>
            <a:lvl4pPr marL="1600200" indent="-228600">
              <a:spcBef>
                <a:spcPct val="20000"/>
              </a:spcBef>
              <a:buClr>
                <a:schemeClr val="tx2"/>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lgn="ctr">
              <a:spcBef>
                <a:spcPct val="0"/>
              </a:spcBef>
              <a:buClrTx/>
              <a:buFontTx/>
              <a:buNone/>
            </a:pPr>
            <a:r>
              <a:rPr lang="en-US" altLang="en-US" sz="2000">
                <a:solidFill>
                  <a:srgbClr val="FFFBEB"/>
                </a:solidFill>
                <a:latin typeface="Arial" panose="020B0604020202020204" pitchFamily="34" charset="0"/>
                <a:cs typeface="Arial" panose="020B0604020202020204" pitchFamily="34" charset="0"/>
              </a:rPr>
              <a:t>Filled</a:t>
            </a:r>
          </a:p>
          <a:p>
            <a:pPr algn="ctr">
              <a:spcBef>
                <a:spcPct val="0"/>
              </a:spcBef>
              <a:buClrTx/>
              <a:buFontTx/>
              <a:buNone/>
            </a:pPr>
            <a:r>
              <a:rPr lang="en-US" altLang="en-US" sz="2000">
                <a:solidFill>
                  <a:srgbClr val="FFFBEB"/>
                </a:solidFill>
                <a:latin typeface="Arial" panose="020B0604020202020204" pitchFamily="34" charset="0"/>
                <a:cs typeface="Arial" panose="020B0604020202020204" pitchFamily="34" charset="0"/>
              </a:rPr>
              <a:t>fractures</a:t>
            </a:r>
          </a:p>
        </p:txBody>
      </p:sp>
      <p:sp>
        <p:nvSpPr>
          <p:cNvPr id="14345" name="Text Box 9"/>
          <p:cNvSpPr txBox="1">
            <a:spLocks noChangeArrowheads="1"/>
          </p:cNvSpPr>
          <p:nvPr/>
        </p:nvSpPr>
        <p:spPr bwMode="auto">
          <a:xfrm>
            <a:off x="8001000" y="5715000"/>
            <a:ext cx="76976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spcBef>
                <a:spcPct val="20000"/>
              </a:spcBef>
              <a:buClr>
                <a:schemeClr val="tx2"/>
              </a:buClr>
              <a:buChar char="•"/>
              <a:defRPr sz="3200">
                <a:solidFill>
                  <a:schemeClr val="tx1"/>
                </a:solidFill>
                <a:latin typeface="Times New Roman" panose="02020603050405020304" pitchFamily="18" charset="0"/>
              </a:defRPr>
            </a:lvl1pPr>
            <a:lvl2pPr marL="742950" indent="-285750">
              <a:spcBef>
                <a:spcPct val="20000"/>
              </a:spcBef>
              <a:buClr>
                <a:schemeClr val="tx2"/>
              </a:buClr>
              <a:buChar char="–"/>
              <a:defRPr sz="2800">
                <a:solidFill>
                  <a:schemeClr val="tx1"/>
                </a:solidFill>
                <a:latin typeface="Times New Roman" panose="02020603050405020304" pitchFamily="18" charset="0"/>
              </a:defRPr>
            </a:lvl2pPr>
            <a:lvl3pPr marL="1143000" indent="-228600">
              <a:spcBef>
                <a:spcPct val="20000"/>
              </a:spcBef>
              <a:buClr>
                <a:schemeClr val="tx2"/>
              </a:buClr>
              <a:buChar char="•"/>
              <a:defRPr sz="2400">
                <a:solidFill>
                  <a:schemeClr val="tx1"/>
                </a:solidFill>
                <a:latin typeface="Times New Roman" panose="02020603050405020304" pitchFamily="18" charset="0"/>
              </a:defRPr>
            </a:lvl3pPr>
            <a:lvl4pPr marL="1600200" indent="-228600">
              <a:spcBef>
                <a:spcPct val="20000"/>
              </a:spcBef>
              <a:buClr>
                <a:schemeClr val="tx2"/>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FontTx/>
              <a:buNone/>
            </a:pPr>
            <a:r>
              <a:rPr lang="en-US" altLang="en-US" sz="2000">
                <a:solidFill>
                  <a:srgbClr val="FFFBEB"/>
                </a:solidFill>
                <a:latin typeface="Arial" panose="020B0604020202020204" pitchFamily="34" charset="0"/>
                <a:cs typeface="Arial" panose="020B0604020202020204" pitchFamily="34" charset="0"/>
              </a:rPr>
              <a:t>Plag.</a:t>
            </a:r>
          </a:p>
          <a:p>
            <a:pPr>
              <a:spcBef>
                <a:spcPct val="0"/>
              </a:spcBef>
              <a:buClrTx/>
              <a:buFontTx/>
              <a:buNone/>
            </a:pPr>
            <a:r>
              <a:rPr lang="en-US" altLang="en-US" sz="2000">
                <a:solidFill>
                  <a:srgbClr val="FFFBEB"/>
                </a:solidFill>
                <a:latin typeface="Arial" panose="020B0604020202020204" pitchFamily="34" charset="0"/>
                <a:cs typeface="Arial" panose="020B0604020202020204" pitchFamily="34" charset="0"/>
              </a:rPr>
              <a:t>core</a:t>
            </a:r>
          </a:p>
        </p:txBody>
      </p:sp>
      <p:sp>
        <p:nvSpPr>
          <p:cNvPr id="14346" name="Line 10"/>
          <p:cNvSpPr>
            <a:spLocks noChangeShapeType="1"/>
          </p:cNvSpPr>
          <p:nvPr/>
        </p:nvSpPr>
        <p:spPr bwMode="auto">
          <a:xfrm flipH="1">
            <a:off x="6324600" y="3276600"/>
            <a:ext cx="1524000" cy="76200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14347" name="Line 11"/>
          <p:cNvSpPr>
            <a:spLocks noChangeShapeType="1"/>
          </p:cNvSpPr>
          <p:nvPr/>
        </p:nvSpPr>
        <p:spPr bwMode="auto">
          <a:xfrm flipH="1">
            <a:off x="6934200" y="3505200"/>
            <a:ext cx="1219200" cy="175260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14348" name="Line 12"/>
          <p:cNvSpPr>
            <a:spLocks noChangeShapeType="1"/>
          </p:cNvSpPr>
          <p:nvPr/>
        </p:nvSpPr>
        <p:spPr bwMode="auto">
          <a:xfrm flipH="1" flipV="1">
            <a:off x="6781800" y="5867400"/>
            <a:ext cx="1143000" cy="22860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14349" name="Text Box 13"/>
          <p:cNvSpPr txBox="1">
            <a:spLocks noChangeArrowheads="1"/>
          </p:cNvSpPr>
          <p:nvPr/>
        </p:nvSpPr>
        <p:spPr bwMode="auto">
          <a:xfrm>
            <a:off x="1981200" y="6248400"/>
            <a:ext cx="75533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spcBef>
                <a:spcPct val="20000"/>
              </a:spcBef>
              <a:buClr>
                <a:schemeClr val="tx2"/>
              </a:buClr>
              <a:buChar char="•"/>
              <a:defRPr sz="3200">
                <a:solidFill>
                  <a:schemeClr val="tx1"/>
                </a:solidFill>
                <a:latin typeface="Times New Roman" panose="02020603050405020304" pitchFamily="18" charset="0"/>
              </a:defRPr>
            </a:lvl1pPr>
            <a:lvl2pPr marL="742950" indent="-285750">
              <a:spcBef>
                <a:spcPct val="20000"/>
              </a:spcBef>
              <a:buClr>
                <a:schemeClr val="tx2"/>
              </a:buClr>
              <a:buChar char="–"/>
              <a:defRPr sz="2800">
                <a:solidFill>
                  <a:schemeClr val="tx1"/>
                </a:solidFill>
                <a:latin typeface="Times New Roman" panose="02020603050405020304" pitchFamily="18" charset="0"/>
              </a:defRPr>
            </a:lvl2pPr>
            <a:lvl3pPr marL="1143000" indent="-228600">
              <a:spcBef>
                <a:spcPct val="20000"/>
              </a:spcBef>
              <a:buClr>
                <a:schemeClr val="tx2"/>
              </a:buClr>
              <a:buChar char="•"/>
              <a:defRPr sz="2400">
                <a:solidFill>
                  <a:schemeClr val="tx1"/>
                </a:solidFill>
                <a:latin typeface="Times New Roman" panose="02020603050405020304" pitchFamily="18" charset="0"/>
              </a:defRPr>
            </a:lvl3pPr>
            <a:lvl4pPr marL="1600200" indent="-228600">
              <a:spcBef>
                <a:spcPct val="20000"/>
              </a:spcBef>
              <a:buClr>
                <a:schemeClr val="tx2"/>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FontTx/>
              <a:buNone/>
            </a:pPr>
            <a:r>
              <a:rPr lang="en-US" altLang="en-US" sz="2000">
                <a:solidFill>
                  <a:srgbClr val="FFFBEB"/>
                </a:solidFill>
                <a:latin typeface="Arial" panose="020B0604020202020204" pitchFamily="34" charset="0"/>
                <a:cs typeface="Arial" panose="020B0604020202020204" pitchFamily="34" charset="0"/>
              </a:rPr>
              <a:t>200a</a:t>
            </a:r>
          </a:p>
        </p:txBody>
      </p:sp>
      <p:sp>
        <p:nvSpPr>
          <p:cNvPr id="14350" name="Text Box 14"/>
          <p:cNvSpPr txBox="1">
            <a:spLocks noChangeArrowheads="1"/>
          </p:cNvSpPr>
          <p:nvPr/>
        </p:nvSpPr>
        <p:spPr bwMode="auto">
          <a:xfrm>
            <a:off x="6400800" y="6248400"/>
            <a:ext cx="75533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spcBef>
                <a:spcPct val="20000"/>
              </a:spcBef>
              <a:buClr>
                <a:schemeClr val="tx2"/>
              </a:buClr>
              <a:buChar char="•"/>
              <a:defRPr sz="3200">
                <a:solidFill>
                  <a:schemeClr val="tx1"/>
                </a:solidFill>
                <a:latin typeface="Times New Roman" panose="02020603050405020304" pitchFamily="18" charset="0"/>
              </a:defRPr>
            </a:lvl1pPr>
            <a:lvl2pPr marL="742950" indent="-285750">
              <a:spcBef>
                <a:spcPct val="20000"/>
              </a:spcBef>
              <a:buClr>
                <a:schemeClr val="tx2"/>
              </a:buClr>
              <a:buChar char="–"/>
              <a:defRPr sz="2800">
                <a:solidFill>
                  <a:schemeClr val="tx1"/>
                </a:solidFill>
                <a:latin typeface="Times New Roman" panose="02020603050405020304" pitchFamily="18" charset="0"/>
              </a:defRPr>
            </a:lvl2pPr>
            <a:lvl3pPr marL="1143000" indent="-228600">
              <a:spcBef>
                <a:spcPct val="20000"/>
              </a:spcBef>
              <a:buClr>
                <a:schemeClr val="tx2"/>
              </a:buClr>
              <a:buChar char="•"/>
              <a:defRPr sz="2400">
                <a:solidFill>
                  <a:schemeClr val="tx1"/>
                </a:solidFill>
                <a:latin typeface="Times New Roman" panose="02020603050405020304" pitchFamily="18" charset="0"/>
              </a:defRPr>
            </a:lvl3pPr>
            <a:lvl4pPr marL="1600200" indent="-228600">
              <a:spcBef>
                <a:spcPct val="20000"/>
              </a:spcBef>
              <a:buClr>
                <a:schemeClr val="tx2"/>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FontTx/>
              <a:buNone/>
            </a:pPr>
            <a:r>
              <a:rPr lang="en-US" altLang="en-US" sz="2000">
                <a:solidFill>
                  <a:srgbClr val="FFFBEB"/>
                </a:solidFill>
                <a:latin typeface="Arial" panose="020B0604020202020204" pitchFamily="34" charset="0"/>
                <a:cs typeface="Arial" panose="020B0604020202020204" pitchFamily="34" charset="0"/>
              </a:rPr>
              <a:t>197b</a:t>
            </a:r>
          </a:p>
        </p:txBody>
      </p:sp>
    </p:spTree>
    <p:extLst>
      <p:ext uri="{BB962C8B-B14F-4D97-AF65-F5344CB8AC3E}">
        <p14:creationId xmlns:p14="http://schemas.microsoft.com/office/powerpoint/2010/main" val="18012655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19"/>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038600" y="4340225"/>
            <a:ext cx="2365375" cy="228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3" name="Picture 18" descr="B1_VES_SVD1.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562600" y="1752600"/>
            <a:ext cx="2205038" cy="210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4" name="Rectangle 2"/>
          <p:cNvSpPr>
            <a:spLocks noGrp="1" noChangeArrowheads="1"/>
          </p:cNvSpPr>
          <p:nvPr>
            <p:ph type="title"/>
          </p:nvPr>
        </p:nvSpPr>
        <p:spPr>
          <a:xfrm>
            <a:off x="1828800" y="76200"/>
            <a:ext cx="7086600" cy="1143000"/>
          </a:xfrm>
        </p:spPr>
        <p:txBody>
          <a:bodyPr/>
          <a:lstStyle/>
          <a:p>
            <a:r>
              <a:rPr lang="en-US" altLang="en-US" sz="3600" dirty="0"/>
              <a:t>Vesicles and phenocrysts in pumice</a:t>
            </a:r>
          </a:p>
        </p:txBody>
      </p:sp>
      <p:sp>
        <p:nvSpPr>
          <p:cNvPr id="15365" name="Text Box 6"/>
          <p:cNvSpPr txBox="1">
            <a:spLocks noChangeArrowheads="1"/>
          </p:cNvSpPr>
          <p:nvPr/>
        </p:nvSpPr>
        <p:spPr bwMode="auto">
          <a:xfrm>
            <a:off x="609600" y="6019800"/>
            <a:ext cx="26837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spcBef>
                <a:spcPct val="20000"/>
              </a:spcBef>
              <a:buClr>
                <a:schemeClr val="tx2"/>
              </a:buClr>
              <a:buChar char="•"/>
              <a:defRPr sz="3200">
                <a:solidFill>
                  <a:schemeClr val="tx1"/>
                </a:solidFill>
                <a:latin typeface="Times New Roman" panose="02020603050405020304" pitchFamily="18" charset="0"/>
              </a:defRPr>
            </a:lvl1pPr>
            <a:lvl2pPr marL="742950" indent="-285750">
              <a:spcBef>
                <a:spcPct val="20000"/>
              </a:spcBef>
              <a:buClr>
                <a:schemeClr val="tx2"/>
              </a:buClr>
              <a:buChar char="–"/>
              <a:defRPr sz="2800">
                <a:solidFill>
                  <a:schemeClr val="tx1"/>
                </a:solidFill>
                <a:latin typeface="Times New Roman" panose="02020603050405020304" pitchFamily="18" charset="0"/>
              </a:defRPr>
            </a:lvl2pPr>
            <a:lvl3pPr marL="1143000" indent="-228600">
              <a:spcBef>
                <a:spcPct val="20000"/>
              </a:spcBef>
              <a:buClr>
                <a:schemeClr val="tx2"/>
              </a:buClr>
              <a:buChar char="•"/>
              <a:defRPr sz="2400">
                <a:solidFill>
                  <a:schemeClr val="tx1"/>
                </a:solidFill>
                <a:latin typeface="Times New Roman" panose="02020603050405020304" pitchFamily="18" charset="0"/>
              </a:defRPr>
            </a:lvl3pPr>
            <a:lvl4pPr marL="1600200" indent="-228600">
              <a:spcBef>
                <a:spcPct val="20000"/>
              </a:spcBef>
              <a:buClr>
                <a:schemeClr val="tx2"/>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FontTx/>
              <a:buNone/>
            </a:pPr>
            <a:r>
              <a:rPr lang="en-US" altLang="en-US" sz="2000">
                <a:solidFill>
                  <a:srgbClr val="FFFBEB"/>
                </a:solidFill>
                <a:latin typeface="Arial" panose="020B0604020202020204" pitchFamily="34" charset="0"/>
                <a:cs typeface="Arial" panose="020B0604020202020204" pitchFamily="34" charset="0"/>
              </a:rPr>
              <a:t>Field of view = 15 mm</a:t>
            </a:r>
          </a:p>
        </p:txBody>
      </p:sp>
      <p:sp>
        <p:nvSpPr>
          <p:cNvPr id="15366" name="Text Box 8"/>
          <p:cNvSpPr txBox="1">
            <a:spLocks noChangeArrowheads="1"/>
          </p:cNvSpPr>
          <p:nvPr/>
        </p:nvSpPr>
        <p:spPr bwMode="auto">
          <a:xfrm>
            <a:off x="457200" y="1600200"/>
            <a:ext cx="43434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spcBef>
                <a:spcPct val="20000"/>
              </a:spcBef>
              <a:buClr>
                <a:schemeClr val="tx2"/>
              </a:buClr>
              <a:buChar char="•"/>
              <a:defRPr sz="3200">
                <a:solidFill>
                  <a:schemeClr val="tx1"/>
                </a:solidFill>
                <a:latin typeface="Times New Roman" panose="02020603050405020304" pitchFamily="18" charset="0"/>
              </a:defRPr>
            </a:lvl1pPr>
            <a:lvl2pPr marL="742950" indent="-285750">
              <a:spcBef>
                <a:spcPct val="20000"/>
              </a:spcBef>
              <a:buClr>
                <a:schemeClr val="tx2"/>
              </a:buClr>
              <a:buChar char="–"/>
              <a:defRPr sz="2800">
                <a:solidFill>
                  <a:schemeClr val="tx1"/>
                </a:solidFill>
                <a:latin typeface="Times New Roman" panose="02020603050405020304" pitchFamily="18" charset="0"/>
              </a:defRPr>
            </a:lvl2pPr>
            <a:lvl3pPr marL="1143000" indent="-228600">
              <a:spcBef>
                <a:spcPct val="20000"/>
              </a:spcBef>
              <a:buClr>
                <a:schemeClr val="tx2"/>
              </a:buClr>
              <a:buChar char="•"/>
              <a:defRPr sz="2400">
                <a:solidFill>
                  <a:schemeClr val="tx1"/>
                </a:solidFill>
                <a:latin typeface="Times New Roman" panose="02020603050405020304" pitchFamily="18" charset="0"/>
              </a:defRPr>
            </a:lvl3pPr>
            <a:lvl4pPr marL="1600200" indent="-228600">
              <a:spcBef>
                <a:spcPct val="20000"/>
              </a:spcBef>
              <a:buClr>
                <a:schemeClr val="tx2"/>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lgn="ctr">
              <a:spcBef>
                <a:spcPct val="0"/>
              </a:spcBef>
              <a:buClrTx/>
              <a:buFontTx/>
              <a:buNone/>
            </a:pPr>
            <a:r>
              <a:rPr lang="en-US" altLang="en-US" sz="2400" dirty="0">
                <a:solidFill>
                  <a:srgbClr val="FFFBEB"/>
                </a:solidFill>
                <a:latin typeface="Arial" panose="020B0604020202020204" pitchFamily="34" charset="0"/>
                <a:cs typeface="Arial" panose="020B0604020202020204" pitchFamily="34" charset="0"/>
              </a:rPr>
              <a:t>From Sam Abbott honors thesis Popocatepetl, Mexico</a:t>
            </a:r>
          </a:p>
        </p:txBody>
      </p:sp>
      <p:sp>
        <p:nvSpPr>
          <p:cNvPr id="15367" name="TextBox 13"/>
          <p:cNvSpPr txBox="1">
            <a:spLocks noChangeArrowheads="1"/>
          </p:cNvSpPr>
          <p:nvPr/>
        </p:nvSpPr>
        <p:spPr bwMode="auto">
          <a:xfrm>
            <a:off x="6096000" y="1352550"/>
            <a:ext cx="10239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2"/>
              </a:buClr>
              <a:buChar char="•"/>
              <a:defRPr sz="3200">
                <a:solidFill>
                  <a:schemeClr val="tx1"/>
                </a:solidFill>
                <a:latin typeface="Times New Roman" panose="02020603050405020304" pitchFamily="18" charset="0"/>
              </a:defRPr>
            </a:lvl1pPr>
            <a:lvl2pPr marL="742950" indent="-285750">
              <a:spcBef>
                <a:spcPct val="20000"/>
              </a:spcBef>
              <a:buClr>
                <a:schemeClr val="tx2"/>
              </a:buClr>
              <a:buChar char="–"/>
              <a:defRPr sz="2800">
                <a:solidFill>
                  <a:schemeClr val="tx1"/>
                </a:solidFill>
                <a:latin typeface="Times New Roman" panose="02020603050405020304" pitchFamily="18" charset="0"/>
              </a:defRPr>
            </a:lvl2pPr>
            <a:lvl3pPr marL="1143000" indent="-228600">
              <a:spcBef>
                <a:spcPct val="20000"/>
              </a:spcBef>
              <a:buClr>
                <a:schemeClr val="tx2"/>
              </a:buClr>
              <a:buChar char="•"/>
              <a:defRPr sz="2400">
                <a:solidFill>
                  <a:schemeClr val="tx1"/>
                </a:solidFill>
                <a:latin typeface="Times New Roman" panose="02020603050405020304" pitchFamily="18" charset="0"/>
              </a:defRPr>
            </a:lvl3pPr>
            <a:lvl4pPr marL="1600200" indent="-228600">
              <a:spcBef>
                <a:spcPct val="20000"/>
              </a:spcBef>
              <a:buClr>
                <a:schemeClr val="tx2"/>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FontTx/>
              <a:buNone/>
            </a:pPr>
            <a:r>
              <a:rPr lang="en-US" altLang="en-US" sz="2000"/>
              <a:t>Vesicles</a:t>
            </a:r>
          </a:p>
        </p:txBody>
      </p:sp>
      <p:sp>
        <p:nvSpPr>
          <p:cNvPr id="15368" name="TextBox 14"/>
          <p:cNvSpPr txBox="1">
            <a:spLocks noChangeArrowheads="1"/>
          </p:cNvSpPr>
          <p:nvPr/>
        </p:nvSpPr>
        <p:spPr bwMode="auto">
          <a:xfrm>
            <a:off x="3810000" y="3943350"/>
            <a:ext cx="28162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Char char="•"/>
              <a:defRPr sz="3200">
                <a:solidFill>
                  <a:schemeClr val="tx1"/>
                </a:solidFill>
                <a:latin typeface="Times New Roman" panose="02020603050405020304" pitchFamily="18" charset="0"/>
              </a:defRPr>
            </a:lvl1pPr>
            <a:lvl2pPr marL="742950" indent="-285750">
              <a:spcBef>
                <a:spcPct val="20000"/>
              </a:spcBef>
              <a:buClr>
                <a:schemeClr val="tx2"/>
              </a:buClr>
              <a:buChar char="–"/>
              <a:defRPr sz="2800">
                <a:solidFill>
                  <a:schemeClr val="tx1"/>
                </a:solidFill>
                <a:latin typeface="Times New Roman" panose="02020603050405020304" pitchFamily="18" charset="0"/>
              </a:defRPr>
            </a:lvl2pPr>
            <a:lvl3pPr marL="1143000" indent="-228600">
              <a:spcBef>
                <a:spcPct val="20000"/>
              </a:spcBef>
              <a:buClr>
                <a:schemeClr val="tx2"/>
              </a:buClr>
              <a:buChar char="•"/>
              <a:defRPr sz="2400">
                <a:solidFill>
                  <a:schemeClr val="tx1"/>
                </a:solidFill>
                <a:latin typeface="Times New Roman" panose="02020603050405020304" pitchFamily="18" charset="0"/>
              </a:defRPr>
            </a:lvl3pPr>
            <a:lvl4pPr marL="1600200" indent="-228600">
              <a:spcBef>
                <a:spcPct val="20000"/>
              </a:spcBef>
              <a:buClr>
                <a:schemeClr val="tx2"/>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lgn="ctr">
              <a:spcBef>
                <a:spcPct val="0"/>
              </a:spcBef>
              <a:buClrTx/>
              <a:buFontTx/>
              <a:buNone/>
            </a:pPr>
            <a:r>
              <a:rPr lang="en-US" altLang="en-US" sz="2000"/>
              <a:t>Pyroxene + hornblende</a:t>
            </a:r>
          </a:p>
        </p:txBody>
      </p:sp>
      <p:sp>
        <p:nvSpPr>
          <p:cNvPr id="15369" name="TextBox 15"/>
          <p:cNvSpPr txBox="1">
            <a:spLocks noChangeArrowheads="1"/>
          </p:cNvSpPr>
          <p:nvPr/>
        </p:nvSpPr>
        <p:spPr bwMode="auto">
          <a:xfrm>
            <a:off x="7162800" y="3943350"/>
            <a:ext cx="13493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2"/>
              </a:buClr>
              <a:buChar char="•"/>
              <a:defRPr sz="3200">
                <a:solidFill>
                  <a:schemeClr val="tx1"/>
                </a:solidFill>
                <a:latin typeface="Times New Roman" panose="02020603050405020304" pitchFamily="18" charset="0"/>
              </a:defRPr>
            </a:lvl1pPr>
            <a:lvl2pPr marL="742950" indent="-285750">
              <a:spcBef>
                <a:spcPct val="20000"/>
              </a:spcBef>
              <a:buClr>
                <a:schemeClr val="tx2"/>
              </a:buClr>
              <a:buChar char="–"/>
              <a:defRPr sz="2800">
                <a:solidFill>
                  <a:schemeClr val="tx1"/>
                </a:solidFill>
                <a:latin typeface="Times New Roman" panose="02020603050405020304" pitchFamily="18" charset="0"/>
              </a:defRPr>
            </a:lvl2pPr>
            <a:lvl3pPr marL="1143000" indent="-228600">
              <a:spcBef>
                <a:spcPct val="20000"/>
              </a:spcBef>
              <a:buClr>
                <a:schemeClr val="tx2"/>
              </a:buClr>
              <a:buChar char="•"/>
              <a:defRPr sz="2400">
                <a:solidFill>
                  <a:schemeClr val="tx1"/>
                </a:solidFill>
                <a:latin typeface="Times New Roman" panose="02020603050405020304" pitchFamily="18" charset="0"/>
              </a:defRPr>
            </a:lvl3pPr>
            <a:lvl4pPr marL="1600200" indent="-228600">
              <a:spcBef>
                <a:spcPct val="20000"/>
              </a:spcBef>
              <a:buClr>
                <a:schemeClr val="tx2"/>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FontTx/>
              <a:buNone/>
            </a:pPr>
            <a:r>
              <a:rPr lang="en-US" altLang="en-US" sz="2000"/>
              <a:t>Plagioclase</a:t>
            </a:r>
          </a:p>
        </p:txBody>
      </p:sp>
      <p:pic>
        <p:nvPicPr>
          <p:cNvPr id="15370" name="Picture 10"/>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0" y="2743200"/>
            <a:ext cx="3944938" cy="319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pic>
        <p:nvPicPr>
          <p:cNvPr id="15371" name="Picture 20"/>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6629400" y="4352925"/>
            <a:ext cx="2514600" cy="227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00929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1905000" y="76200"/>
            <a:ext cx="7010400" cy="1143000"/>
          </a:xfrm>
        </p:spPr>
        <p:txBody>
          <a:bodyPr/>
          <a:lstStyle/>
          <a:p>
            <a:r>
              <a:rPr lang="en-US" altLang="en-US" sz="3600" dirty="0"/>
              <a:t>Trabeculae in the Calcaneus (Heel)</a:t>
            </a:r>
          </a:p>
        </p:txBody>
      </p:sp>
      <p:graphicFrame>
        <p:nvGraphicFramePr>
          <p:cNvPr id="16387" name="Object 2"/>
          <p:cNvGraphicFramePr>
            <a:graphicFrameLocks noChangeAspect="1"/>
          </p:cNvGraphicFramePr>
          <p:nvPr/>
        </p:nvGraphicFramePr>
        <p:xfrm>
          <a:off x="381000" y="1981200"/>
          <a:ext cx="2317750" cy="2305050"/>
        </p:xfrm>
        <a:graphic>
          <a:graphicData uri="http://schemas.openxmlformats.org/presentationml/2006/ole">
            <mc:AlternateContent xmlns:mc="http://schemas.openxmlformats.org/markup-compatibility/2006">
              <mc:Choice xmlns:v="urn:schemas-microsoft-com:vml" Requires="v">
                <p:oleObj name="Image" r:id="rId3" imgW="6463492" imgH="6425397" progId="Photoshop.Image.9">
                  <p:embed/>
                </p:oleObj>
              </mc:Choice>
              <mc:Fallback>
                <p:oleObj name="Image" r:id="rId3" imgW="6463492" imgH="6425397" progId="Photoshop.Image.9">
                  <p:embed/>
                  <p:pic>
                    <p:nvPicPr>
                      <p:cNvPr id="16387"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1981200"/>
                        <a:ext cx="2317750" cy="2305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388" name="Object 3"/>
          <p:cNvGraphicFramePr>
            <a:graphicFrameLocks noChangeAspect="1"/>
          </p:cNvGraphicFramePr>
          <p:nvPr/>
        </p:nvGraphicFramePr>
        <p:xfrm>
          <a:off x="3200400" y="1981200"/>
          <a:ext cx="2286000" cy="2273300"/>
        </p:xfrm>
        <a:graphic>
          <a:graphicData uri="http://schemas.openxmlformats.org/presentationml/2006/ole">
            <mc:AlternateContent xmlns:mc="http://schemas.openxmlformats.org/markup-compatibility/2006">
              <mc:Choice xmlns:v="urn:schemas-microsoft-com:vml" Requires="v">
                <p:oleObj name="Image" r:id="rId5" imgW="6463492" imgH="6425397" progId="Photoshop.Image.9">
                  <p:embed/>
                </p:oleObj>
              </mc:Choice>
              <mc:Fallback>
                <p:oleObj name="Image" r:id="rId5" imgW="6463492" imgH="6425397" progId="Photoshop.Image.9">
                  <p:embed/>
                  <p:pic>
                    <p:nvPicPr>
                      <p:cNvPr id="16388"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00400" y="1981200"/>
                        <a:ext cx="2286000" cy="2273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389" name="Object 4"/>
          <p:cNvGraphicFramePr>
            <a:graphicFrameLocks noChangeAspect="1"/>
          </p:cNvGraphicFramePr>
          <p:nvPr/>
        </p:nvGraphicFramePr>
        <p:xfrm>
          <a:off x="5943600" y="1981200"/>
          <a:ext cx="2286000" cy="2271713"/>
        </p:xfrm>
        <a:graphic>
          <a:graphicData uri="http://schemas.openxmlformats.org/presentationml/2006/ole">
            <mc:AlternateContent xmlns:mc="http://schemas.openxmlformats.org/markup-compatibility/2006">
              <mc:Choice xmlns:v="urn:schemas-microsoft-com:vml" Requires="v">
                <p:oleObj name="Image" r:id="rId7" imgW="6463492" imgH="6425397" progId="Photoshop.Image.8">
                  <p:embed/>
                </p:oleObj>
              </mc:Choice>
              <mc:Fallback>
                <p:oleObj name="Image" r:id="rId7" imgW="6463492" imgH="6425397" progId="Photoshop.Image.8">
                  <p:embed/>
                  <p:pic>
                    <p:nvPicPr>
                      <p:cNvPr id="16389"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943600" y="1981200"/>
                        <a:ext cx="2286000" cy="2271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16390" name="Picture 7" descr="humanx"/>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609600" y="4495800"/>
            <a:ext cx="1824038"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1" name="Picture 8" descr="panx"/>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3478213" y="4495800"/>
            <a:ext cx="1703387"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2" name="Picture 9" descr="gorillax"/>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6148388" y="4495800"/>
            <a:ext cx="1833562"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3" name="Text Box 10"/>
          <p:cNvSpPr txBox="1">
            <a:spLocks noChangeArrowheads="1"/>
          </p:cNvSpPr>
          <p:nvPr/>
        </p:nvSpPr>
        <p:spPr bwMode="auto">
          <a:xfrm>
            <a:off x="990600" y="1260544"/>
            <a:ext cx="113845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spcBef>
                <a:spcPct val="20000"/>
              </a:spcBef>
              <a:buClr>
                <a:schemeClr val="tx2"/>
              </a:buClr>
              <a:buChar char="•"/>
              <a:defRPr sz="3200">
                <a:solidFill>
                  <a:schemeClr val="tx1"/>
                </a:solidFill>
                <a:latin typeface="Times New Roman" panose="02020603050405020304" pitchFamily="18" charset="0"/>
              </a:defRPr>
            </a:lvl1pPr>
            <a:lvl2pPr marL="742950" indent="-285750">
              <a:spcBef>
                <a:spcPct val="20000"/>
              </a:spcBef>
              <a:buClr>
                <a:schemeClr val="tx2"/>
              </a:buClr>
              <a:buChar char="–"/>
              <a:defRPr sz="2800">
                <a:solidFill>
                  <a:schemeClr val="tx1"/>
                </a:solidFill>
                <a:latin typeface="Times New Roman" panose="02020603050405020304" pitchFamily="18" charset="0"/>
              </a:defRPr>
            </a:lvl2pPr>
            <a:lvl3pPr marL="1143000" indent="-228600">
              <a:spcBef>
                <a:spcPct val="20000"/>
              </a:spcBef>
              <a:buClr>
                <a:schemeClr val="tx2"/>
              </a:buClr>
              <a:buChar char="•"/>
              <a:defRPr sz="2400">
                <a:solidFill>
                  <a:schemeClr val="tx1"/>
                </a:solidFill>
                <a:latin typeface="Times New Roman" panose="02020603050405020304" pitchFamily="18" charset="0"/>
              </a:defRPr>
            </a:lvl3pPr>
            <a:lvl4pPr marL="1600200" indent="-228600">
              <a:spcBef>
                <a:spcPct val="20000"/>
              </a:spcBef>
              <a:buClr>
                <a:schemeClr val="tx2"/>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lgn="ctr">
              <a:spcBef>
                <a:spcPct val="0"/>
              </a:spcBef>
              <a:buClrTx/>
              <a:buFontTx/>
              <a:buNone/>
            </a:pPr>
            <a:r>
              <a:rPr lang="en-US" altLang="en-US" sz="2000" dirty="0">
                <a:solidFill>
                  <a:srgbClr val="FFFBEB"/>
                </a:solidFill>
                <a:latin typeface="Arial" panose="020B0604020202020204" pitchFamily="34" charset="0"/>
                <a:cs typeface="Arial" panose="020B0604020202020204" pitchFamily="34" charset="0"/>
              </a:rPr>
              <a:t>Homo</a:t>
            </a:r>
          </a:p>
          <a:p>
            <a:pPr algn="ctr">
              <a:spcBef>
                <a:spcPct val="0"/>
              </a:spcBef>
              <a:buClrTx/>
              <a:buFontTx/>
              <a:buNone/>
            </a:pPr>
            <a:r>
              <a:rPr lang="en-US" altLang="en-US" sz="2000" dirty="0">
                <a:solidFill>
                  <a:srgbClr val="FFFBEB"/>
                </a:solidFill>
                <a:latin typeface="Arial" panose="020B0604020202020204" pitchFamily="34" charset="0"/>
                <a:cs typeface="Arial" panose="020B0604020202020204" pitchFamily="34" charset="0"/>
              </a:rPr>
              <a:t>(human)</a:t>
            </a:r>
          </a:p>
        </p:txBody>
      </p:sp>
      <p:sp>
        <p:nvSpPr>
          <p:cNvPr id="16394" name="Text Box 11"/>
          <p:cNvSpPr txBox="1">
            <a:spLocks noChangeArrowheads="1"/>
          </p:cNvSpPr>
          <p:nvPr/>
        </p:nvSpPr>
        <p:spPr bwMode="auto">
          <a:xfrm>
            <a:off x="3886200" y="1260544"/>
            <a:ext cx="103906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spcBef>
                <a:spcPct val="20000"/>
              </a:spcBef>
              <a:buClr>
                <a:schemeClr val="tx2"/>
              </a:buClr>
              <a:buChar char="•"/>
              <a:defRPr sz="3200">
                <a:solidFill>
                  <a:schemeClr val="tx1"/>
                </a:solidFill>
                <a:latin typeface="Times New Roman" panose="02020603050405020304" pitchFamily="18" charset="0"/>
              </a:defRPr>
            </a:lvl1pPr>
            <a:lvl2pPr marL="742950" indent="-285750">
              <a:spcBef>
                <a:spcPct val="20000"/>
              </a:spcBef>
              <a:buClr>
                <a:schemeClr val="tx2"/>
              </a:buClr>
              <a:buChar char="–"/>
              <a:defRPr sz="2800">
                <a:solidFill>
                  <a:schemeClr val="tx1"/>
                </a:solidFill>
                <a:latin typeface="Times New Roman" panose="02020603050405020304" pitchFamily="18" charset="0"/>
              </a:defRPr>
            </a:lvl2pPr>
            <a:lvl3pPr marL="1143000" indent="-228600">
              <a:spcBef>
                <a:spcPct val="20000"/>
              </a:spcBef>
              <a:buClr>
                <a:schemeClr val="tx2"/>
              </a:buClr>
              <a:buChar char="•"/>
              <a:defRPr sz="2400">
                <a:solidFill>
                  <a:schemeClr val="tx1"/>
                </a:solidFill>
                <a:latin typeface="Times New Roman" panose="02020603050405020304" pitchFamily="18" charset="0"/>
              </a:defRPr>
            </a:lvl3pPr>
            <a:lvl4pPr marL="1600200" indent="-228600">
              <a:spcBef>
                <a:spcPct val="20000"/>
              </a:spcBef>
              <a:buClr>
                <a:schemeClr val="tx2"/>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lgn="ctr">
              <a:spcBef>
                <a:spcPct val="0"/>
              </a:spcBef>
              <a:buClrTx/>
              <a:buFontTx/>
              <a:buNone/>
            </a:pPr>
            <a:r>
              <a:rPr lang="en-US" altLang="en-US" sz="2000" dirty="0">
                <a:solidFill>
                  <a:srgbClr val="FFFBEB"/>
                </a:solidFill>
                <a:latin typeface="Arial" panose="020B0604020202020204" pitchFamily="34" charset="0"/>
                <a:cs typeface="Arial" panose="020B0604020202020204" pitchFamily="34" charset="0"/>
              </a:rPr>
              <a:t>Pan </a:t>
            </a:r>
          </a:p>
          <a:p>
            <a:pPr algn="ctr">
              <a:spcBef>
                <a:spcPct val="0"/>
              </a:spcBef>
              <a:buClrTx/>
              <a:buFontTx/>
              <a:buNone/>
            </a:pPr>
            <a:r>
              <a:rPr lang="en-US" altLang="en-US" sz="2000" dirty="0">
                <a:solidFill>
                  <a:srgbClr val="FFFBEB"/>
                </a:solidFill>
                <a:latin typeface="Arial" panose="020B0604020202020204" pitchFamily="34" charset="0"/>
                <a:cs typeface="Arial" panose="020B0604020202020204" pitchFamily="34" charset="0"/>
              </a:rPr>
              <a:t>(chimp)</a:t>
            </a:r>
          </a:p>
        </p:txBody>
      </p:sp>
      <p:sp>
        <p:nvSpPr>
          <p:cNvPr id="16395" name="Text Box 12"/>
          <p:cNvSpPr txBox="1">
            <a:spLocks noChangeArrowheads="1"/>
          </p:cNvSpPr>
          <p:nvPr/>
        </p:nvSpPr>
        <p:spPr bwMode="auto">
          <a:xfrm>
            <a:off x="6616943" y="1371600"/>
            <a:ext cx="92685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spcBef>
                <a:spcPct val="20000"/>
              </a:spcBef>
              <a:buClr>
                <a:schemeClr val="tx2"/>
              </a:buClr>
              <a:buChar char="•"/>
              <a:defRPr sz="3200">
                <a:solidFill>
                  <a:schemeClr val="tx1"/>
                </a:solidFill>
                <a:latin typeface="Times New Roman" panose="02020603050405020304" pitchFamily="18" charset="0"/>
              </a:defRPr>
            </a:lvl1pPr>
            <a:lvl2pPr marL="742950" indent="-285750">
              <a:spcBef>
                <a:spcPct val="20000"/>
              </a:spcBef>
              <a:buClr>
                <a:schemeClr val="tx2"/>
              </a:buClr>
              <a:buChar char="–"/>
              <a:defRPr sz="2800">
                <a:solidFill>
                  <a:schemeClr val="tx1"/>
                </a:solidFill>
                <a:latin typeface="Times New Roman" panose="02020603050405020304" pitchFamily="18" charset="0"/>
              </a:defRPr>
            </a:lvl2pPr>
            <a:lvl3pPr marL="1143000" indent="-228600">
              <a:spcBef>
                <a:spcPct val="20000"/>
              </a:spcBef>
              <a:buClr>
                <a:schemeClr val="tx2"/>
              </a:buClr>
              <a:buChar char="•"/>
              <a:defRPr sz="2400">
                <a:solidFill>
                  <a:schemeClr val="tx1"/>
                </a:solidFill>
                <a:latin typeface="Times New Roman" panose="02020603050405020304" pitchFamily="18" charset="0"/>
              </a:defRPr>
            </a:lvl3pPr>
            <a:lvl4pPr marL="1600200" indent="-228600">
              <a:spcBef>
                <a:spcPct val="20000"/>
              </a:spcBef>
              <a:buClr>
                <a:schemeClr val="tx2"/>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FontTx/>
              <a:buNone/>
            </a:pPr>
            <a:r>
              <a:rPr lang="en-US" altLang="en-US" sz="2000">
                <a:solidFill>
                  <a:srgbClr val="FFFBEB"/>
                </a:solidFill>
                <a:latin typeface="Arial" panose="020B0604020202020204" pitchFamily="34" charset="0"/>
                <a:cs typeface="Arial" panose="020B0604020202020204" pitchFamily="34" charset="0"/>
              </a:rPr>
              <a:t>Gorilla</a:t>
            </a:r>
          </a:p>
        </p:txBody>
      </p:sp>
      <p:sp>
        <p:nvSpPr>
          <p:cNvPr id="16396" name="TextBox 11"/>
          <p:cNvSpPr txBox="1">
            <a:spLocks noChangeArrowheads="1"/>
          </p:cNvSpPr>
          <p:nvPr/>
        </p:nvSpPr>
        <p:spPr bwMode="auto">
          <a:xfrm>
            <a:off x="6072188" y="6396038"/>
            <a:ext cx="283122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2"/>
              </a:buClr>
              <a:buChar char="•"/>
              <a:defRPr sz="3200">
                <a:solidFill>
                  <a:schemeClr val="tx1"/>
                </a:solidFill>
                <a:latin typeface="Times New Roman" panose="02020603050405020304" pitchFamily="18" charset="0"/>
              </a:defRPr>
            </a:lvl1pPr>
            <a:lvl2pPr marL="742950" indent="-285750">
              <a:spcBef>
                <a:spcPct val="20000"/>
              </a:spcBef>
              <a:buClr>
                <a:schemeClr val="tx2"/>
              </a:buClr>
              <a:buChar char="–"/>
              <a:defRPr sz="2800">
                <a:solidFill>
                  <a:schemeClr val="tx1"/>
                </a:solidFill>
                <a:latin typeface="Times New Roman" panose="02020603050405020304" pitchFamily="18" charset="0"/>
              </a:defRPr>
            </a:lvl2pPr>
            <a:lvl3pPr marL="1143000" indent="-228600">
              <a:spcBef>
                <a:spcPct val="20000"/>
              </a:spcBef>
              <a:buClr>
                <a:schemeClr val="tx2"/>
              </a:buClr>
              <a:buChar char="•"/>
              <a:defRPr sz="2400">
                <a:solidFill>
                  <a:schemeClr val="tx1"/>
                </a:solidFill>
                <a:latin typeface="Times New Roman" panose="02020603050405020304" pitchFamily="18" charset="0"/>
              </a:defRPr>
            </a:lvl3pPr>
            <a:lvl4pPr marL="1600200" indent="-228600">
              <a:spcBef>
                <a:spcPct val="20000"/>
              </a:spcBef>
              <a:buClr>
                <a:schemeClr val="tx2"/>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spcBef>
                <a:spcPct val="0"/>
              </a:spcBef>
              <a:buClrTx/>
              <a:buFontTx/>
              <a:buNone/>
            </a:pPr>
            <a:r>
              <a:rPr lang="en-US" altLang="en-US" sz="2000" dirty="0">
                <a:solidFill>
                  <a:srgbClr val="FFFBEB"/>
                </a:solidFill>
                <a:latin typeface="Arial" panose="020B0604020202020204" pitchFamily="34" charset="0"/>
                <a:cs typeface="Arial" panose="020B0604020202020204" pitchFamily="34" charset="0"/>
              </a:rPr>
              <a:t>From </a:t>
            </a:r>
            <a:r>
              <a:rPr lang="en-US" altLang="en-US" sz="2000" dirty="0" err="1">
                <a:solidFill>
                  <a:srgbClr val="FFFBEB"/>
                </a:solidFill>
                <a:latin typeface="Arial" panose="020B0604020202020204" pitchFamily="34" charset="0"/>
                <a:cs typeface="Arial" panose="020B0604020202020204" pitchFamily="34" charset="0"/>
              </a:rPr>
              <a:t>Maga</a:t>
            </a:r>
            <a:r>
              <a:rPr lang="en-US" altLang="en-US" sz="2000" dirty="0">
                <a:solidFill>
                  <a:srgbClr val="FFFBEB"/>
                </a:solidFill>
                <a:latin typeface="Arial" panose="020B0604020202020204" pitchFamily="34" charset="0"/>
                <a:cs typeface="Arial" panose="020B0604020202020204" pitchFamily="34" charset="0"/>
              </a:rPr>
              <a:t> et al., 2006</a:t>
            </a:r>
          </a:p>
        </p:txBody>
      </p:sp>
    </p:spTree>
    <p:extLst>
      <p:ext uri="{BB962C8B-B14F-4D97-AF65-F5344CB8AC3E}">
        <p14:creationId xmlns:p14="http://schemas.microsoft.com/office/powerpoint/2010/main" val="3067661753"/>
      </p:ext>
    </p:extLst>
  </p:cSld>
  <p:clrMapOvr>
    <a:masterClrMapping/>
  </p:clrMapOvr>
</p:sld>
</file>

<file path=ppt/theme/theme1.xml><?xml version="1.0" encoding="utf-8"?>
<a:theme xmlns:a="http://schemas.openxmlformats.org/drawingml/2006/main" name="CT">
  <a:themeElements>
    <a:clrScheme name="NewUTCT_logoScheme">
      <a:dk1>
        <a:srgbClr val="5F5F5F"/>
      </a:dk1>
      <a:lt1>
        <a:srgbClr val="FFFFCC"/>
      </a:lt1>
      <a:dk2>
        <a:srgbClr val="373445"/>
      </a:dk2>
      <a:lt2>
        <a:srgbClr val="D6BC6D"/>
      </a:lt2>
      <a:accent1>
        <a:srgbClr val="AD83C6"/>
      </a:accent1>
      <a:accent2>
        <a:srgbClr val="8783C7"/>
      </a:accent2>
      <a:accent3>
        <a:srgbClr val="5D739A"/>
      </a:accent3>
      <a:accent4>
        <a:srgbClr val="6997AF"/>
      </a:accent4>
      <a:accent5>
        <a:srgbClr val="FFCAAD"/>
      </a:accent5>
      <a:accent6>
        <a:srgbClr val="B9005C"/>
      </a:accent6>
      <a:hlink>
        <a:srgbClr val="CC00CC"/>
      </a:hlink>
      <a:folHlink>
        <a:srgbClr val="990099"/>
      </a:folHlink>
    </a:clrScheme>
    <a:fontScheme name="C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CT 1">
        <a:dk1>
          <a:srgbClr val="5F5F5F"/>
        </a:dk1>
        <a:lt1>
          <a:srgbClr val="FFFFCC"/>
        </a:lt1>
        <a:dk2>
          <a:srgbClr val="000000"/>
        </a:dk2>
        <a:lt2>
          <a:srgbClr val="FFCC66"/>
        </a:lt2>
        <a:accent1>
          <a:srgbClr val="FF9933"/>
        </a:accent1>
        <a:accent2>
          <a:srgbClr val="CC0066"/>
        </a:accent2>
        <a:accent3>
          <a:srgbClr val="AAAAAA"/>
        </a:accent3>
        <a:accent4>
          <a:srgbClr val="DADAAE"/>
        </a:accent4>
        <a:accent5>
          <a:srgbClr val="FFCAAD"/>
        </a:accent5>
        <a:accent6>
          <a:srgbClr val="B9005C"/>
        </a:accent6>
        <a:hlink>
          <a:srgbClr val="CC00CC"/>
        </a:hlink>
        <a:folHlink>
          <a:srgbClr val="990099"/>
        </a:folHlink>
      </a:clrScheme>
      <a:clrMap bg1="dk2" tx1="lt1" bg2="dk1" tx2="lt2" accent1="accent1" accent2="accent2" accent3="accent3" accent4="accent4" accent5="accent5" accent6="accent6" hlink="hlink" folHlink="folHlink"/>
    </a:extraClrScheme>
    <a:extraClrScheme>
      <a:clrScheme name="CT 2">
        <a:dk1>
          <a:srgbClr val="000000"/>
        </a:dk1>
        <a:lt1>
          <a:srgbClr val="FFFFFF"/>
        </a:lt1>
        <a:dk2>
          <a:srgbClr val="FF9900"/>
        </a:dk2>
        <a:lt2>
          <a:srgbClr val="5F5F5F"/>
        </a:lt2>
        <a:accent1>
          <a:srgbClr val="FF9933"/>
        </a:accent1>
        <a:accent2>
          <a:srgbClr val="CC0066"/>
        </a:accent2>
        <a:accent3>
          <a:srgbClr val="FFFFFF"/>
        </a:accent3>
        <a:accent4>
          <a:srgbClr val="000000"/>
        </a:accent4>
        <a:accent5>
          <a:srgbClr val="FFCAAD"/>
        </a:accent5>
        <a:accent6>
          <a:srgbClr val="B9005C"/>
        </a:accent6>
        <a:hlink>
          <a:srgbClr val="CC00CC"/>
        </a:hlink>
        <a:folHlink>
          <a:srgbClr val="990099"/>
        </a:folHlink>
      </a:clrScheme>
      <a:clrMap bg1="lt1" tx1="dk1" bg2="lt2" tx2="dk2" accent1="accent1" accent2="accent2" accent3="accent3" accent4="accent4" accent5="accent5" accent6="accent6" hlink="hlink" folHlink="folHlink"/>
    </a:extraClrScheme>
    <a:extraClrScheme>
      <a:clrScheme name="CT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Fundamentals" id="{8A19478E-A86A-DD46-AD64-3B51F7B81202}" vid="{B726EC89-6D4D-0145-AC99-B30BE7A9EA2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UTCT_colorScheme</Template>
  <TotalTime>4025</TotalTime>
  <Words>4727</Words>
  <Application>Microsoft Macintosh PowerPoint</Application>
  <PresentationFormat>On-screen Show (4:3)</PresentationFormat>
  <Paragraphs>377</Paragraphs>
  <Slides>41</Slides>
  <Notes>38</Notes>
  <HiddenSlides>0</HiddenSlides>
  <MMClips>2</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41</vt:i4>
      </vt:variant>
    </vt:vector>
  </HeadingPairs>
  <TitlesOfParts>
    <vt:vector size="46" baseType="lpstr">
      <vt:lpstr>Arial</vt:lpstr>
      <vt:lpstr>Symbol</vt:lpstr>
      <vt:lpstr>Times New Roman</vt:lpstr>
      <vt:lpstr>CT</vt:lpstr>
      <vt:lpstr>Image</vt:lpstr>
      <vt:lpstr>Quantification from CT data</vt:lpstr>
      <vt:lpstr>What are your data, really?</vt:lpstr>
      <vt:lpstr>What are your data, really?</vt:lpstr>
      <vt:lpstr>Quantification</vt:lpstr>
      <vt:lpstr>Part I:  Blob3D</vt:lpstr>
      <vt:lpstr>Qualitative Evaluation</vt:lpstr>
      <vt:lpstr>Taking it the next step</vt:lpstr>
      <vt:lpstr>Blob3D</vt:lpstr>
      <vt:lpstr>Blob3D Components</vt:lpstr>
      <vt:lpstr>Segmentation</vt:lpstr>
      <vt:lpstr>SEGMENT in action</vt:lpstr>
      <vt:lpstr>Segmentation challenges</vt:lpstr>
      <vt:lpstr>Seed / Threshold / Expand</vt:lpstr>
      <vt:lpstr>SEPARATE in action</vt:lpstr>
      <vt:lpstr>Separation challenges</vt:lpstr>
      <vt:lpstr>SEPARATE in action</vt:lpstr>
      <vt:lpstr>EXTRACT in action</vt:lpstr>
      <vt:lpstr>3D Quantification</vt:lpstr>
      <vt:lpstr>Resolution effects</vt:lpstr>
      <vt:lpstr>Voxel aspect ratio effects</vt:lpstr>
      <vt:lpstr>Orientations  with Blob3D</vt:lpstr>
      <vt:lpstr>Orientations with Blob3D</vt:lpstr>
      <vt:lpstr>Orientations with Blob3D</vt:lpstr>
      <vt:lpstr>Defining geographic coordinate frame in Blob3D</vt:lpstr>
      <vt:lpstr>Part II:  Quant3D</vt:lpstr>
      <vt:lpstr>Fabric measurement</vt:lpstr>
      <vt:lpstr>Fabric Measures</vt:lpstr>
      <vt:lpstr>Fabric Measures</vt:lpstr>
      <vt:lpstr>Measurement Comparison</vt:lpstr>
      <vt:lpstr>Quant3D Input Parameters</vt:lpstr>
      <vt:lpstr>Measurement Orientations</vt:lpstr>
      <vt:lpstr>Measurement Type</vt:lpstr>
      <vt:lpstr>Anisotropy</vt:lpstr>
      <vt:lpstr>Mylonite development</vt:lpstr>
      <vt:lpstr>SVD calculation</vt:lpstr>
      <vt:lpstr>Foliation development</vt:lpstr>
      <vt:lpstr>Phenocryst orientation vs. AMS</vt:lpstr>
      <vt:lpstr>Phenocryst orientation vs. AMS</vt:lpstr>
      <vt:lpstr>Phenocryst orientation vs. AMS</vt:lpstr>
      <vt:lpstr>Vesicles and phenocrysts in pumice</vt:lpstr>
      <vt:lpstr>Trabeculae in the Calcaneus (Heel)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Quantification from CT data</dc:title>
  <dc:creator>Romy Hanna</dc:creator>
  <cp:lastModifiedBy>Hanna, Romy D</cp:lastModifiedBy>
  <cp:revision>71</cp:revision>
  <cp:lastPrinted>1999-02-15T21:23:40Z</cp:lastPrinted>
  <dcterms:created xsi:type="dcterms:W3CDTF">2019-06-24T18:19:59Z</dcterms:created>
  <dcterms:modified xsi:type="dcterms:W3CDTF">2026-09-22T18:15:04Z</dcterms:modified>
</cp:coreProperties>
</file>