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lsm" ContentType="application/vnd.ms-excel.sheet.macroEnabled.12"/>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4"/>
  </p:notesMasterIdLst>
  <p:handoutMasterIdLst>
    <p:handoutMasterId r:id="rId45"/>
  </p:handoutMasterIdLst>
  <p:sldIdLst>
    <p:sldId id="286" r:id="rId2"/>
    <p:sldId id="438" r:id="rId3"/>
    <p:sldId id="257" r:id="rId4"/>
    <p:sldId id="369" r:id="rId5"/>
    <p:sldId id="259" r:id="rId6"/>
    <p:sldId id="263" r:id="rId7"/>
    <p:sldId id="262" r:id="rId8"/>
    <p:sldId id="370" r:id="rId9"/>
    <p:sldId id="354" r:id="rId10"/>
    <p:sldId id="371" r:id="rId11"/>
    <p:sldId id="267" r:id="rId12"/>
    <p:sldId id="352" r:id="rId13"/>
    <p:sldId id="372" r:id="rId14"/>
    <p:sldId id="409" r:id="rId15"/>
    <p:sldId id="415" r:id="rId16"/>
    <p:sldId id="419" r:id="rId17"/>
    <p:sldId id="418" r:id="rId18"/>
    <p:sldId id="420" r:id="rId19"/>
    <p:sldId id="410" r:id="rId20"/>
    <p:sldId id="425" r:id="rId21"/>
    <p:sldId id="411" r:id="rId22"/>
    <p:sldId id="422" r:id="rId23"/>
    <p:sldId id="424" r:id="rId24"/>
    <p:sldId id="357" r:id="rId25"/>
    <p:sldId id="423" r:id="rId26"/>
    <p:sldId id="348" r:id="rId27"/>
    <p:sldId id="350" r:id="rId28"/>
    <p:sldId id="359" r:id="rId29"/>
    <p:sldId id="426" r:id="rId30"/>
    <p:sldId id="427" r:id="rId31"/>
    <p:sldId id="428" r:id="rId32"/>
    <p:sldId id="429" r:id="rId33"/>
    <p:sldId id="430" r:id="rId34"/>
    <p:sldId id="431" r:id="rId35"/>
    <p:sldId id="432" r:id="rId36"/>
    <p:sldId id="433" r:id="rId37"/>
    <p:sldId id="434" r:id="rId38"/>
    <p:sldId id="435" r:id="rId39"/>
    <p:sldId id="436" r:id="rId40"/>
    <p:sldId id="365" r:id="rId41"/>
    <p:sldId id="314" r:id="rId42"/>
    <p:sldId id="437" r:id="rId4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BEA"/>
    <a:srgbClr val="FFFFFF"/>
    <a:srgbClr val="373545"/>
    <a:srgbClr val="FFEBA8"/>
    <a:srgbClr val="FFFAB4"/>
    <a:srgbClr val="00B0F0"/>
    <a:srgbClr val="FF0000"/>
    <a:srgbClr val="996600"/>
    <a:srgbClr val="FF99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66"/>
    <p:restoredTop sz="81457"/>
  </p:normalViewPr>
  <p:slideViewPr>
    <p:cSldViewPr>
      <p:cViewPr varScale="1">
        <p:scale>
          <a:sx n="83" d="100"/>
          <a:sy n="83" d="100"/>
        </p:scale>
        <p:origin x="2320"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824"/>
    </p:cViewPr>
  </p:sorterViewPr>
  <p:notesViewPr>
    <p:cSldViewPr>
      <p:cViewPr varScale="1">
        <p:scale>
          <a:sx n="62" d="100"/>
          <a:sy n="62" d="100"/>
        </p:scale>
        <p:origin x="-171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Macro-Enabled_Worksheet.xlsm"/></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Macro-Enabled_Worksheet1.xlsm"/></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b="1" i="0" u="none" strike="noStrike" baseline="0">
                <a:solidFill>
                  <a:srgbClr val="000000"/>
                </a:solidFill>
                <a:latin typeface="Arial"/>
                <a:ea typeface="Arial"/>
                <a:cs typeface="Arial"/>
              </a:defRPr>
            </a:pPr>
            <a:r>
              <a:rPr lang="en-US" sz="1600" dirty="0" err="1"/>
              <a:t>Pantak</a:t>
            </a:r>
            <a:r>
              <a:rPr lang="en-US" sz="1600" dirty="0"/>
              <a:t> 425 kV spectrum</a:t>
            </a:r>
          </a:p>
        </c:rich>
      </c:tx>
      <c:layout>
        <c:manualLayout>
          <c:xMode val="edge"/>
          <c:yMode val="edge"/>
          <c:x val="0.28544812985179963"/>
          <c:y val="3.5272914914761866E-2"/>
        </c:manualLayout>
      </c:layout>
      <c:overlay val="0"/>
      <c:spPr>
        <a:noFill/>
        <a:ln w="14493">
          <a:noFill/>
        </a:ln>
      </c:spPr>
    </c:title>
    <c:autoTitleDeleted val="0"/>
    <c:plotArea>
      <c:layout>
        <c:manualLayout>
          <c:layoutTarget val="inner"/>
          <c:xMode val="edge"/>
          <c:yMode val="edge"/>
          <c:x val="0.16447368421052633"/>
          <c:y val="0.17751479289940827"/>
          <c:w val="0.82401315789473684"/>
          <c:h val="0.61098998547511663"/>
        </c:manualLayout>
      </c:layout>
      <c:barChart>
        <c:barDir val="col"/>
        <c:grouping val="clustered"/>
        <c:varyColors val="0"/>
        <c:ser>
          <c:idx val="0"/>
          <c:order val="0"/>
          <c:tx>
            <c:strRef>
              <c:f>'Pantak spectrum'!$B$1</c:f>
              <c:strCache>
                <c:ptCount val="1"/>
                <c:pt idx="0">
                  <c:v>Photons per keV/(mA s mm²) @ 750 mm</c:v>
                </c:pt>
              </c:strCache>
            </c:strRef>
          </c:tx>
          <c:spPr>
            <a:solidFill>
              <a:srgbClr val="9999FF"/>
            </a:solidFill>
            <a:ln w="14493">
              <a:noFill/>
            </a:ln>
          </c:spPr>
          <c:invertIfNegative val="0"/>
          <c:cat>
            <c:numRef>
              <c:f>'Pantak spectrum'!$A$2:$A$92</c:f>
              <c:numCache>
                <c:formatCode>General</c:formatCode>
                <c:ptCount val="91"/>
                <c:pt idx="0">
                  <c:v>0</c:v>
                </c:pt>
                <c:pt idx="1">
                  <c:v>5</c:v>
                </c:pt>
                <c:pt idx="2">
                  <c:v>10</c:v>
                </c:pt>
                <c:pt idx="3">
                  <c:v>15</c:v>
                </c:pt>
                <c:pt idx="4">
                  <c:v>20</c:v>
                </c:pt>
                <c:pt idx="5">
                  <c:v>25</c:v>
                </c:pt>
                <c:pt idx="6">
                  <c:v>30</c:v>
                </c:pt>
                <c:pt idx="7">
                  <c:v>35</c:v>
                </c:pt>
                <c:pt idx="8">
                  <c:v>40</c:v>
                </c:pt>
                <c:pt idx="9">
                  <c:v>45</c:v>
                </c:pt>
                <c:pt idx="10">
                  <c:v>50</c:v>
                </c:pt>
                <c:pt idx="11">
                  <c:v>55</c:v>
                </c:pt>
                <c:pt idx="12">
                  <c:v>60</c:v>
                </c:pt>
                <c:pt idx="13">
                  <c:v>65</c:v>
                </c:pt>
                <c:pt idx="14">
                  <c:v>70</c:v>
                </c:pt>
                <c:pt idx="15">
                  <c:v>75</c:v>
                </c:pt>
                <c:pt idx="16">
                  <c:v>80</c:v>
                </c:pt>
                <c:pt idx="17">
                  <c:v>85</c:v>
                </c:pt>
                <c:pt idx="18">
                  <c:v>90</c:v>
                </c:pt>
                <c:pt idx="19">
                  <c:v>95</c:v>
                </c:pt>
                <c:pt idx="20">
                  <c:v>100</c:v>
                </c:pt>
                <c:pt idx="21">
                  <c:v>105</c:v>
                </c:pt>
                <c:pt idx="22">
                  <c:v>110</c:v>
                </c:pt>
                <c:pt idx="23">
                  <c:v>115</c:v>
                </c:pt>
                <c:pt idx="24">
                  <c:v>120</c:v>
                </c:pt>
                <c:pt idx="25">
                  <c:v>125</c:v>
                </c:pt>
                <c:pt idx="26">
                  <c:v>130</c:v>
                </c:pt>
                <c:pt idx="27">
                  <c:v>135</c:v>
                </c:pt>
                <c:pt idx="28">
                  <c:v>140</c:v>
                </c:pt>
                <c:pt idx="29">
                  <c:v>145</c:v>
                </c:pt>
                <c:pt idx="30">
                  <c:v>150</c:v>
                </c:pt>
                <c:pt idx="31">
                  <c:v>155</c:v>
                </c:pt>
                <c:pt idx="32">
                  <c:v>160</c:v>
                </c:pt>
                <c:pt idx="33">
                  <c:v>165</c:v>
                </c:pt>
                <c:pt idx="34">
                  <c:v>170</c:v>
                </c:pt>
                <c:pt idx="35">
                  <c:v>175</c:v>
                </c:pt>
                <c:pt idx="36">
                  <c:v>180</c:v>
                </c:pt>
                <c:pt idx="37">
                  <c:v>185</c:v>
                </c:pt>
                <c:pt idx="38">
                  <c:v>190</c:v>
                </c:pt>
                <c:pt idx="39">
                  <c:v>195</c:v>
                </c:pt>
                <c:pt idx="40">
                  <c:v>200</c:v>
                </c:pt>
                <c:pt idx="41">
                  <c:v>205</c:v>
                </c:pt>
                <c:pt idx="42">
                  <c:v>210</c:v>
                </c:pt>
                <c:pt idx="43">
                  <c:v>215</c:v>
                </c:pt>
                <c:pt idx="44">
                  <c:v>220</c:v>
                </c:pt>
                <c:pt idx="45">
                  <c:v>225</c:v>
                </c:pt>
                <c:pt idx="46">
                  <c:v>230</c:v>
                </c:pt>
                <c:pt idx="47">
                  <c:v>235</c:v>
                </c:pt>
                <c:pt idx="48">
                  <c:v>240</c:v>
                </c:pt>
                <c:pt idx="49">
                  <c:v>245</c:v>
                </c:pt>
                <c:pt idx="50">
                  <c:v>250</c:v>
                </c:pt>
                <c:pt idx="51">
                  <c:v>255</c:v>
                </c:pt>
                <c:pt idx="52">
                  <c:v>260</c:v>
                </c:pt>
                <c:pt idx="53">
                  <c:v>265</c:v>
                </c:pt>
                <c:pt idx="54">
                  <c:v>270</c:v>
                </c:pt>
                <c:pt idx="55">
                  <c:v>275</c:v>
                </c:pt>
                <c:pt idx="56">
                  <c:v>280</c:v>
                </c:pt>
                <c:pt idx="57">
                  <c:v>285</c:v>
                </c:pt>
                <c:pt idx="58">
                  <c:v>290</c:v>
                </c:pt>
                <c:pt idx="59">
                  <c:v>295</c:v>
                </c:pt>
                <c:pt idx="60">
                  <c:v>300</c:v>
                </c:pt>
                <c:pt idx="61">
                  <c:v>305</c:v>
                </c:pt>
                <c:pt idx="62">
                  <c:v>310</c:v>
                </c:pt>
                <c:pt idx="63">
                  <c:v>315</c:v>
                </c:pt>
                <c:pt idx="64">
                  <c:v>320</c:v>
                </c:pt>
                <c:pt idx="65">
                  <c:v>325</c:v>
                </c:pt>
                <c:pt idx="66">
                  <c:v>330</c:v>
                </c:pt>
                <c:pt idx="67">
                  <c:v>335</c:v>
                </c:pt>
                <c:pt idx="68">
                  <c:v>340</c:v>
                </c:pt>
                <c:pt idx="69">
                  <c:v>345</c:v>
                </c:pt>
                <c:pt idx="70">
                  <c:v>350</c:v>
                </c:pt>
                <c:pt idx="71">
                  <c:v>355</c:v>
                </c:pt>
                <c:pt idx="72">
                  <c:v>360</c:v>
                </c:pt>
                <c:pt idx="73">
                  <c:v>365</c:v>
                </c:pt>
                <c:pt idx="74">
                  <c:v>370</c:v>
                </c:pt>
                <c:pt idx="75">
                  <c:v>375</c:v>
                </c:pt>
                <c:pt idx="76">
                  <c:v>380</c:v>
                </c:pt>
                <c:pt idx="77">
                  <c:v>385</c:v>
                </c:pt>
                <c:pt idx="78">
                  <c:v>390</c:v>
                </c:pt>
                <c:pt idx="79">
                  <c:v>395</c:v>
                </c:pt>
                <c:pt idx="80">
                  <c:v>400</c:v>
                </c:pt>
                <c:pt idx="81">
                  <c:v>405</c:v>
                </c:pt>
                <c:pt idx="82">
                  <c:v>410</c:v>
                </c:pt>
                <c:pt idx="83">
                  <c:v>415</c:v>
                </c:pt>
                <c:pt idx="84">
                  <c:v>420</c:v>
                </c:pt>
                <c:pt idx="85">
                  <c:v>425</c:v>
                </c:pt>
              </c:numCache>
            </c:numRef>
          </c:cat>
          <c:val>
            <c:numRef>
              <c:f>'Pantak spectrum'!$B$2:$B$92</c:f>
              <c:numCache>
                <c:formatCode>General</c:formatCode>
                <c:ptCount val="91"/>
                <c:pt idx="0">
                  <c:v>1</c:v>
                </c:pt>
                <c:pt idx="1">
                  <c:v>1</c:v>
                </c:pt>
                <c:pt idx="2">
                  <c:v>1</c:v>
                </c:pt>
                <c:pt idx="3">
                  <c:v>170</c:v>
                </c:pt>
                <c:pt idx="4">
                  <c:v>9000</c:v>
                </c:pt>
                <c:pt idx="5">
                  <c:v>43000</c:v>
                </c:pt>
                <c:pt idx="6">
                  <c:v>106000</c:v>
                </c:pt>
                <c:pt idx="7">
                  <c:v>170000</c:v>
                </c:pt>
                <c:pt idx="8">
                  <c:v>230000</c:v>
                </c:pt>
                <c:pt idx="9">
                  <c:v>300000</c:v>
                </c:pt>
                <c:pt idx="10">
                  <c:v>340000</c:v>
                </c:pt>
                <c:pt idx="11">
                  <c:v>1750000</c:v>
                </c:pt>
                <c:pt idx="12">
                  <c:v>360000</c:v>
                </c:pt>
                <c:pt idx="13">
                  <c:v>720000</c:v>
                </c:pt>
                <c:pt idx="14">
                  <c:v>130000</c:v>
                </c:pt>
                <c:pt idx="15">
                  <c:v>136666.66666666666</c:v>
                </c:pt>
                <c:pt idx="16">
                  <c:v>142666.66666666666</c:v>
                </c:pt>
                <c:pt idx="17">
                  <c:v>147000</c:v>
                </c:pt>
                <c:pt idx="18">
                  <c:v>150000</c:v>
                </c:pt>
                <c:pt idx="19">
                  <c:v>150000</c:v>
                </c:pt>
                <c:pt idx="20">
                  <c:v>148500</c:v>
                </c:pt>
                <c:pt idx="21">
                  <c:v>146000</c:v>
                </c:pt>
                <c:pt idx="22">
                  <c:v>143000</c:v>
                </c:pt>
                <c:pt idx="23">
                  <c:v>140000</c:v>
                </c:pt>
                <c:pt idx="24">
                  <c:v>137000</c:v>
                </c:pt>
                <c:pt idx="25">
                  <c:v>133333.33333333334</c:v>
                </c:pt>
                <c:pt idx="26">
                  <c:v>129333.33333333333</c:v>
                </c:pt>
                <c:pt idx="27">
                  <c:v>124666.66666666667</c:v>
                </c:pt>
                <c:pt idx="28">
                  <c:v>120000</c:v>
                </c:pt>
                <c:pt idx="29">
                  <c:v>115000</c:v>
                </c:pt>
                <c:pt idx="30">
                  <c:v>110000</c:v>
                </c:pt>
                <c:pt idx="31">
                  <c:v>105000</c:v>
                </c:pt>
                <c:pt idx="32">
                  <c:v>100000</c:v>
                </c:pt>
                <c:pt idx="33">
                  <c:v>96000</c:v>
                </c:pt>
                <c:pt idx="34">
                  <c:v>92666.666599999997</c:v>
                </c:pt>
                <c:pt idx="35">
                  <c:v>88333.333333333299</c:v>
                </c:pt>
                <c:pt idx="36">
                  <c:v>83666.666666666672</c:v>
                </c:pt>
                <c:pt idx="37">
                  <c:v>80333.333333333328</c:v>
                </c:pt>
                <c:pt idx="38">
                  <c:v>77333.333333333328</c:v>
                </c:pt>
                <c:pt idx="39">
                  <c:v>74333.333333333328</c:v>
                </c:pt>
                <c:pt idx="40">
                  <c:v>71333.333333333328</c:v>
                </c:pt>
                <c:pt idx="41">
                  <c:v>68333.333333333328</c:v>
                </c:pt>
                <c:pt idx="42">
                  <c:v>65333.333333333336</c:v>
                </c:pt>
                <c:pt idx="43">
                  <c:v>62333.333333333336</c:v>
                </c:pt>
                <c:pt idx="44">
                  <c:v>60000</c:v>
                </c:pt>
                <c:pt idx="45">
                  <c:v>58000</c:v>
                </c:pt>
                <c:pt idx="46">
                  <c:v>56000</c:v>
                </c:pt>
                <c:pt idx="47">
                  <c:v>54000</c:v>
                </c:pt>
                <c:pt idx="48">
                  <c:v>52000</c:v>
                </c:pt>
                <c:pt idx="49">
                  <c:v>50000</c:v>
                </c:pt>
                <c:pt idx="50">
                  <c:v>48000</c:v>
                </c:pt>
                <c:pt idx="51">
                  <c:v>46000</c:v>
                </c:pt>
                <c:pt idx="52">
                  <c:v>44000</c:v>
                </c:pt>
                <c:pt idx="53">
                  <c:v>42333.333333333336</c:v>
                </c:pt>
                <c:pt idx="54">
                  <c:v>40666.666599999997</c:v>
                </c:pt>
                <c:pt idx="55">
                  <c:v>39000</c:v>
                </c:pt>
                <c:pt idx="56">
                  <c:v>37333.333333333299</c:v>
                </c:pt>
                <c:pt idx="57">
                  <c:v>35666.666599999997</c:v>
                </c:pt>
                <c:pt idx="58">
                  <c:v>34000</c:v>
                </c:pt>
                <c:pt idx="59">
                  <c:v>32500</c:v>
                </c:pt>
                <c:pt idx="60">
                  <c:v>31000</c:v>
                </c:pt>
                <c:pt idx="61">
                  <c:v>29500</c:v>
                </c:pt>
                <c:pt idx="62">
                  <c:v>27833.333333333332</c:v>
                </c:pt>
                <c:pt idx="63">
                  <c:v>26166.666666666668</c:v>
                </c:pt>
                <c:pt idx="64">
                  <c:v>24500</c:v>
                </c:pt>
                <c:pt idx="65">
                  <c:v>23166.666666666668</c:v>
                </c:pt>
                <c:pt idx="66">
                  <c:v>22000</c:v>
                </c:pt>
                <c:pt idx="67">
                  <c:v>20833.333333333332</c:v>
                </c:pt>
                <c:pt idx="68">
                  <c:v>19500</c:v>
                </c:pt>
                <c:pt idx="69">
                  <c:v>18000</c:v>
                </c:pt>
                <c:pt idx="70">
                  <c:v>16566.666666666668</c:v>
                </c:pt>
                <c:pt idx="71">
                  <c:v>15233.333333333334</c:v>
                </c:pt>
                <c:pt idx="72">
                  <c:v>14000</c:v>
                </c:pt>
                <c:pt idx="73">
                  <c:v>13000</c:v>
                </c:pt>
                <c:pt idx="74">
                  <c:v>12000</c:v>
                </c:pt>
                <c:pt idx="75">
                  <c:v>11000</c:v>
                </c:pt>
                <c:pt idx="76">
                  <c:v>10000</c:v>
                </c:pt>
                <c:pt idx="77">
                  <c:v>9000</c:v>
                </c:pt>
                <c:pt idx="78">
                  <c:v>8000</c:v>
                </c:pt>
                <c:pt idx="79">
                  <c:v>7000</c:v>
                </c:pt>
                <c:pt idx="80">
                  <c:v>6000</c:v>
                </c:pt>
                <c:pt idx="81">
                  <c:v>5000</c:v>
                </c:pt>
                <c:pt idx="82">
                  <c:v>4000</c:v>
                </c:pt>
                <c:pt idx="83">
                  <c:v>2500</c:v>
                </c:pt>
                <c:pt idx="84">
                  <c:v>500</c:v>
                </c:pt>
                <c:pt idx="85">
                  <c:v>1</c:v>
                </c:pt>
              </c:numCache>
            </c:numRef>
          </c:val>
          <c:extLst>
            <c:ext xmlns:c16="http://schemas.microsoft.com/office/drawing/2014/chart" uri="{C3380CC4-5D6E-409C-BE32-E72D297353CC}">
              <c16:uniqueId val="{00000000-BB0B-A94D-8D48-EAC5D3ED5E4B}"/>
            </c:ext>
          </c:extLst>
        </c:ser>
        <c:dLbls>
          <c:showLegendKey val="0"/>
          <c:showVal val="0"/>
          <c:showCatName val="0"/>
          <c:showSerName val="0"/>
          <c:showPercent val="0"/>
          <c:showBubbleSize val="0"/>
        </c:dLbls>
        <c:gapWidth val="0"/>
        <c:axId val="1279920367"/>
        <c:axId val="1"/>
      </c:barChart>
      <c:catAx>
        <c:axId val="1279920367"/>
        <c:scaling>
          <c:orientation val="minMax"/>
        </c:scaling>
        <c:delete val="0"/>
        <c:axPos val="b"/>
        <c:title>
          <c:tx>
            <c:rich>
              <a:bodyPr/>
              <a:lstStyle/>
              <a:p>
                <a:pPr>
                  <a:defRPr sz="1200" b="1" i="0" u="none" strike="noStrike" baseline="0">
                    <a:solidFill>
                      <a:srgbClr val="000000"/>
                    </a:solidFill>
                    <a:latin typeface="Arial"/>
                    <a:ea typeface="Arial"/>
                    <a:cs typeface="Arial"/>
                  </a:defRPr>
                </a:pPr>
                <a:r>
                  <a:rPr lang="en-US" sz="1200"/>
                  <a:t>Photon Energy (keV)</a:t>
                </a:r>
              </a:p>
            </c:rich>
          </c:tx>
          <c:layout>
            <c:manualLayout>
              <c:xMode val="edge"/>
              <c:yMode val="edge"/>
              <c:x val="0.36005801321412095"/>
              <c:y val="0.90828387898881058"/>
            </c:manualLayout>
          </c:layout>
          <c:overlay val="0"/>
          <c:spPr>
            <a:noFill/>
            <a:ln w="14493">
              <a:noFill/>
            </a:ln>
          </c:spPr>
        </c:title>
        <c:numFmt formatCode="General" sourceLinked="1"/>
        <c:majorTickMark val="out"/>
        <c:minorTickMark val="none"/>
        <c:tickLblPos val="nextTo"/>
        <c:spPr>
          <a:ln w="1812">
            <a:solidFill>
              <a:srgbClr val="000000"/>
            </a:solidFill>
            <a:prstDash val="solid"/>
          </a:ln>
        </c:spPr>
        <c:txPr>
          <a:bodyPr rot="0" vert="horz"/>
          <a:lstStyle/>
          <a:p>
            <a:pPr>
              <a:defRPr sz="1400" b="0" i="0" u="none" strike="noStrike" baseline="0">
                <a:solidFill>
                  <a:srgbClr val="000000"/>
                </a:solidFill>
                <a:latin typeface="Arial"/>
                <a:ea typeface="Arial"/>
                <a:cs typeface="Arial"/>
              </a:defRPr>
            </a:pPr>
            <a:endParaRPr lang="en-US"/>
          </a:p>
        </c:txPr>
        <c:crossAx val="1"/>
        <c:crosses val="autoZero"/>
        <c:auto val="1"/>
        <c:lblAlgn val="ctr"/>
        <c:lblOffset val="100"/>
        <c:tickLblSkip val="10"/>
        <c:tickMarkSkip val="10"/>
        <c:noMultiLvlLbl val="0"/>
      </c:catAx>
      <c:valAx>
        <c:axId val="1"/>
        <c:scaling>
          <c:logBase val="10"/>
          <c:orientation val="minMax"/>
          <c:min val="1000"/>
        </c:scaling>
        <c:delete val="0"/>
        <c:axPos val="l"/>
        <c:majorGridlines>
          <c:spPr>
            <a:ln w="1812">
              <a:solidFill>
                <a:srgbClr val="000000"/>
              </a:solidFill>
              <a:prstDash val="solid"/>
            </a:ln>
          </c:spPr>
        </c:majorGridlines>
        <c:title>
          <c:tx>
            <c:rich>
              <a:bodyPr/>
              <a:lstStyle/>
              <a:p>
                <a:pPr>
                  <a:defRPr sz="656" b="1" i="0" u="none" strike="noStrike" baseline="0">
                    <a:solidFill>
                      <a:srgbClr val="000000"/>
                    </a:solidFill>
                    <a:latin typeface="Arial"/>
                    <a:ea typeface="Arial"/>
                    <a:cs typeface="Arial"/>
                  </a:defRPr>
                </a:pPr>
                <a:r>
                  <a:rPr lang="en-US"/>
                  <a:t>Photons per keV/(mA s mm²) @ 750 mm      </a:t>
                </a:r>
              </a:p>
            </c:rich>
          </c:tx>
          <c:layout>
            <c:manualLayout>
              <c:xMode val="edge"/>
              <c:yMode val="edge"/>
              <c:x val="1.4802631578947368E-2"/>
              <c:y val="0.17159763313609466"/>
            </c:manualLayout>
          </c:layout>
          <c:overlay val="0"/>
          <c:spPr>
            <a:noFill/>
            <a:ln w="14493">
              <a:noFill/>
            </a:ln>
          </c:spPr>
        </c:title>
        <c:numFmt formatCode="General" sourceLinked="1"/>
        <c:majorTickMark val="out"/>
        <c:minorTickMark val="none"/>
        <c:tickLblPos val="nextTo"/>
        <c:spPr>
          <a:ln w="1812">
            <a:solidFill>
              <a:srgbClr val="000000"/>
            </a:solidFill>
            <a:prstDash val="solid"/>
          </a:ln>
        </c:spPr>
        <c:txPr>
          <a:bodyPr rot="0" vert="horz"/>
          <a:lstStyle/>
          <a:p>
            <a:pPr>
              <a:defRPr sz="685" b="0" i="0" u="none" strike="noStrike" baseline="0">
                <a:solidFill>
                  <a:srgbClr val="000000"/>
                </a:solidFill>
                <a:latin typeface="Arial"/>
                <a:ea typeface="Arial"/>
                <a:cs typeface="Arial"/>
              </a:defRPr>
            </a:pPr>
            <a:endParaRPr lang="en-US"/>
          </a:p>
        </c:txPr>
        <c:crossAx val="1279920367"/>
        <c:crosses val="autoZero"/>
        <c:crossBetween val="between"/>
      </c:valAx>
      <c:spPr>
        <a:solidFill>
          <a:srgbClr val="C0C0C0"/>
        </a:solidFill>
        <a:ln w="7247">
          <a:solidFill>
            <a:srgbClr val="808080"/>
          </a:solidFill>
          <a:prstDash val="solid"/>
        </a:ln>
      </c:spPr>
    </c:plotArea>
    <c:plotVisOnly val="1"/>
    <c:dispBlanksAs val="gap"/>
    <c:showDLblsOverMax val="0"/>
  </c:chart>
  <c:spPr>
    <a:solidFill>
      <a:srgbClr val="FFFFFF"/>
    </a:solidFill>
    <a:ln w="1812">
      <a:solidFill>
        <a:srgbClr val="000000"/>
      </a:solidFill>
      <a:prstDash val="solid"/>
    </a:ln>
  </c:spPr>
  <c:txPr>
    <a:bodyPr/>
    <a:lstStyle/>
    <a:p>
      <a:pPr>
        <a:defRPr sz="685" b="0" i="0" u="none" strike="noStrike" baseline="0">
          <a:solidFill>
            <a:srgbClr val="000000"/>
          </a:solidFill>
          <a:latin typeface="Arial"/>
          <a:ea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b="1" i="0" u="none" strike="noStrike" baseline="0">
                <a:solidFill>
                  <a:srgbClr val="000000"/>
                </a:solidFill>
                <a:latin typeface="Arial"/>
                <a:ea typeface="Arial"/>
                <a:cs typeface="Arial"/>
              </a:defRPr>
            </a:pPr>
            <a:r>
              <a:rPr lang="en-US" sz="1600"/>
              <a:t>Same spectrum, Non-log scale</a:t>
            </a:r>
          </a:p>
        </c:rich>
      </c:tx>
      <c:layout>
        <c:manualLayout>
          <c:xMode val="edge"/>
          <c:yMode val="edge"/>
          <c:x val="0.15837561766479821"/>
          <c:y val="1.5627570060730976E-2"/>
        </c:manualLayout>
      </c:layout>
      <c:overlay val="0"/>
      <c:spPr>
        <a:noFill/>
        <a:ln w="14974">
          <a:noFill/>
        </a:ln>
      </c:spPr>
    </c:title>
    <c:autoTitleDeleted val="0"/>
    <c:plotArea>
      <c:layout>
        <c:manualLayout>
          <c:layoutTarget val="inner"/>
          <c:xMode val="edge"/>
          <c:yMode val="edge"/>
          <c:x val="0.15296052631578946"/>
          <c:y val="0.17751479289940827"/>
          <c:w val="0.83552631578947367"/>
          <c:h val="0.59414461375301408"/>
        </c:manualLayout>
      </c:layout>
      <c:barChart>
        <c:barDir val="col"/>
        <c:grouping val="clustered"/>
        <c:varyColors val="0"/>
        <c:ser>
          <c:idx val="0"/>
          <c:order val="0"/>
          <c:tx>
            <c:strRef>
              <c:f>'Pantak spectrum'!$B$1</c:f>
              <c:strCache>
                <c:ptCount val="1"/>
                <c:pt idx="0">
                  <c:v>Photons per keV/(mA s mm²) @ 750 mm</c:v>
                </c:pt>
              </c:strCache>
            </c:strRef>
          </c:tx>
          <c:spPr>
            <a:solidFill>
              <a:srgbClr val="9999FF"/>
            </a:solidFill>
            <a:ln w="14974">
              <a:noFill/>
            </a:ln>
          </c:spPr>
          <c:invertIfNegative val="0"/>
          <c:cat>
            <c:numRef>
              <c:f>'Pantak spectrum'!$A$2:$A$92</c:f>
              <c:numCache>
                <c:formatCode>General</c:formatCode>
                <c:ptCount val="91"/>
                <c:pt idx="0">
                  <c:v>0</c:v>
                </c:pt>
                <c:pt idx="1">
                  <c:v>5</c:v>
                </c:pt>
                <c:pt idx="2">
                  <c:v>10</c:v>
                </c:pt>
                <c:pt idx="3">
                  <c:v>15</c:v>
                </c:pt>
                <c:pt idx="4">
                  <c:v>20</c:v>
                </c:pt>
                <c:pt idx="5">
                  <c:v>25</c:v>
                </c:pt>
                <c:pt idx="6">
                  <c:v>30</c:v>
                </c:pt>
                <c:pt idx="7">
                  <c:v>35</c:v>
                </c:pt>
                <c:pt idx="8">
                  <c:v>40</c:v>
                </c:pt>
                <c:pt idx="9">
                  <c:v>45</c:v>
                </c:pt>
                <c:pt idx="10">
                  <c:v>50</c:v>
                </c:pt>
                <c:pt idx="11">
                  <c:v>55</c:v>
                </c:pt>
                <c:pt idx="12">
                  <c:v>60</c:v>
                </c:pt>
                <c:pt idx="13">
                  <c:v>65</c:v>
                </c:pt>
                <c:pt idx="14">
                  <c:v>70</c:v>
                </c:pt>
                <c:pt idx="15">
                  <c:v>75</c:v>
                </c:pt>
                <c:pt idx="16">
                  <c:v>80</c:v>
                </c:pt>
                <c:pt idx="17">
                  <c:v>85</c:v>
                </c:pt>
                <c:pt idx="18">
                  <c:v>90</c:v>
                </c:pt>
                <c:pt idx="19">
                  <c:v>95</c:v>
                </c:pt>
                <c:pt idx="20">
                  <c:v>100</c:v>
                </c:pt>
                <c:pt idx="21">
                  <c:v>105</c:v>
                </c:pt>
                <c:pt idx="22">
                  <c:v>110</c:v>
                </c:pt>
                <c:pt idx="23">
                  <c:v>115</c:v>
                </c:pt>
                <c:pt idx="24">
                  <c:v>120</c:v>
                </c:pt>
                <c:pt idx="25">
                  <c:v>125</c:v>
                </c:pt>
                <c:pt idx="26">
                  <c:v>130</c:v>
                </c:pt>
                <c:pt idx="27">
                  <c:v>135</c:v>
                </c:pt>
                <c:pt idx="28">
                  <c:v>140</c:v>
                </c:pt>
                <c:pt idx="29">
                  <c:v>145</c:v>
                </c:pt>
                <c:pt idx="30">
                  <c:v>150</c:v>
                </c:pt>
                <c:pt idx="31">
                  <c:v>155</c:v>
                </c:pt>
                <c:pt idx="32">
                  <c:v>160</c:v>
                </c:pt>
                <c:pt idx="33">
                  <c:v>165</c:v>
                </c:pt>
                <c:pt idx="34">
                  <c:v>170</c:v>
                </c:pt>
                <c:pt idx="35">
                  <c:v>175</c:v>
                </c:pt>
                <c:pt idx="36">
                  <c:v>180</c:v>
                </c:pt>
                <c:pt idx="37">
                  <c:v>185</c:v>
                </c:pt>
                <c:pt idx="38">
                  <c:v>190</c:v>
                </c:pt>
                <c:pt idx="39">
                  <c:v>195</c:v>
                </c:pt>
                <c:pt idx="40">
                  <c:v>200</c:v>
                </c:pt>
                <c:pt idx="41">
                  <c:v>205</c:v>
                </c:pt>
                <c:pt idx="42">
                  <c:v>210</c:v>
                </c:pt>
                <c:pt idx="43">
                  <c:v>215</c:v>
                </c:pt>
                <c:pt idx="44">
                  <c:v>220</c:v>
                </c:pt>
                <c:pt idx="45">
                  <c:v>225</c:v>
                </c:pt>
                <c:pt idx="46">
                  <c:v>230</c:v>
                </c:pt>
                <c:pt idx="47">
                  <c:v>235</c:v>
                </c:pt>
                <c:pt idx="48">
                  <c:v>240</c:v>
                </c:pt>
                <c:pt idx="49">
                  <c:v>245</c:v>
                </c:pt>
                <c:pt idx="50">
                  <c:v>250</c:v>
                </c:pt>
                <c:pt idx="51">
                  <c:v>255</c:v>
                </c:pt>
                <c:pt idx="52">
                  <c:v>260</c:v>
                </c:pt>
                <c:pt idx="53">
                  <c:v>265</c:v>
                </c:pt>
                <c:pt idx="54">
                  <c:v>270</c:v>
                </c:pt>
                <c:pt idx="55">
                  <c:v>275</c:v>
                </c:pt>
                <c:pt idx="56">
                  <c:v>280</c:v>
                </c:pt>
                <c:pt idx="57">
                  <c:v>285</c:v>
                </c:pt>
                <c:pt idx="58">
                  <c:v>290</c:v>
                </c:pt>
                <c:pt idx="59">
                  <c:v>295</c:v>
                </c:pt>
                <c:pt idx="60">
                  <c:v>300</c:v>
                </c:pt>
                <c:pt idx="61">
                  <c:v>305</c:v>
                </c:pt>
                <c:pt idx="62">
                  <c:v>310</c:v>
                </c:pt>
                <c:pt idx="63">
                  <c:v>315</c:v>
                </c:pt>
                <c:pt idx="64">
                  <c:v>320</c:v>
                </c:pt>
                <c:pt idx="65">
                  <c:v>325</c:v>
                </c:pt>
                <c:pt idx="66">
                  <c:v>330</c:v>
                </c:pt>
                <c:pt idx="67">
                  <c:v>335</c:v>
                </c:pt>
                <c:pt idx="68">
                  <c:v>340</c:v>
                </c:pt>
                <c:pt idx="69">
                  <c:v>345</c:v>
                </c:pt>
                <c:pt idx="70">
                  <c:v>350</c:v>
                </c:pt>
                <c:pt idx="71">
                  <c:v>355</c:v>
                </c:pt>
                <c:pt idx="72">
                  <c:v>360</c:v>
                </c:pt>
                <c:pt idx="73">
                  <c:v>365</c:v>
                </c:pt>
                <c:pt idx="74">
                  <c:v>370</c:v>
                </c:pt>
                <c:pt idx="75">
                  <c:v>375</c:v>
                </c:pt>
                <c:pt idx="76">
                  <c:v>380</c:v>
                </c:pt>
                <c:pt idx="77">
                  <c:v>385</c:v>
                </c:pt>
                <c:pt idx="78">
                  <c:v>390</c:v>
                </c:pt>
                <c:pt idx="79">
                  <c:v>395</c:v>
                </c:pt>
                <c:pt idx="80">
                  <c:v>400</c:v>
                </c:pt>
                <c:pt idx="81">
                  <c:v>405</c:v>
                </c:pt>
                <c:pt idx="82">
                  <c:v>410</c:v>
                </c:pt>
                <c:pt idx="83">
                  <c:v>415</c:v>
                </c:pt>
                <c:pt idx="84">
                  <c:v>420</c:v>
                </c:pt>
                <c:pt idx="85">
                  <c:v>425</c:v>
                </c:pt>
              </c:numCache>
            </c:numRef>
          </c:cat>
          <c:val>
            <c:numRef>
              <c:f>'Pantak spectrum'!$B$2:$B$92</c:f>
              <c:numCache>
                <c:formatCode>General</c:formatCode>
                <c:ptCount val="91"/>
                <c:pt idx="0">
                  <c:v>1</c:v>
                </c:pt>
                <c:pt idx="1">
                  <c:v>1</c:v>
                </c:pt>
                <c:pt idx="2">
                  <c:v>1</c:v>
                </c:pt>
                <c:pt idx="3">
                  <c:v>170</c:v>
                </c:pt>
                <c:pt idx="4">
                  <c:v>9000</c:v>
                </c:pt>
                <c:pt idx="5">
                  <c:v>43000</c:v>
                </c:pt>
                <c:pt idx="6">
                  <c:v>106000</c:v>
                </c:pt>
                <c:pt idx="7">
                  <c:v>170000</c:v>
                </c:pt>
                <c:pt idx="8">
                  <c:v>230000</c:v>
                </c:pt>
                <c:pt idx="9">
                  <c:v>300000</c:v>
                </c:pt>
                <c:pt idx="10">
                  <c:v>340000</c:v>
                </c:pt>
                <c:pt idx="11">
                  <c:v>1750000</c:v>
                </c:pt>
                <c:pt idx="12">
                  <c:v>360000</c:v>
                </c:pt>
                <c:pt idx="13">
                  <c:v>720000</c:v>
                </c:pt>
                <c:pt idx="14">
                  <c:v>130000</c:v>
                </c:pt>
                <c:pt idx="15">
                  <c:v>136666.66666666666</c:v>
                </c:pt>
                <c:pt idx="16">
                  <c:v>142666.66666666666</c:v>
                </c:pt>
                <c:pt idx="17">
                  <c:v>147000</c:v>
                </c:pt>
                <c:pt idx="18">
                  <c:v>150000</c:v>
                </c:pt>
                <c:pt idx="19">
                  <c:v>150000</c:v>
                </c:pt>
                <c:pt idx="20">
                  <c:v>148500</c:v>
                </c:pt>
                <c:pt idx="21">
                  <c:v>146000</c:v>
                </c:pt>
                <c:pt idx="22">
                  <c:v>143000</c:v>
                </c:pt>
                <c:pt idx="23">
                  <c:v>140000</c:v>
                </c:pt>
                <c:pt idx="24">
                  <c:v>137000</c:v>
                </c:pt>
                <c:pt idx="25">
                  <c:v>133333.33333333334</c:v>
                </c:pt>
                <c:pt idx="26">
                  <c:v>129333.33333333333</c:v>
                </c:pt>
                <c:pt idx="27">
                  <c:v>124666.66666666667</c:v>
                </c:pt>
                <c:pt idx="28">
                  <c:v>120000</c:v>
                </c:pt>
                <c:pt idx="29">
                  <c:v>115000</c:v>
                </c:pt>
                <c:pt idx="30">
                  <c:v>110000</c:v>
                </c:pt>
                <c:pt idx="31">
                  <c:v>105000</c:v>
                </c:pt>
                <c:pt idx="32">
                  <c:v>100000</c:v>
                </c:pt>
                <c:pt idx="33">
                  <c:v>96000</c:v>
                </c:pt>
                <c:pt idx="34">
                  <c:v>92666.666599999997</c:v>
                </c:pt>
                <c:pt idx="35">
                  <c:v>88333.333333333299</c:v>
                </c:pt>
                <c:pt idx="36">
                  <c:v>83666.666666666672</c:v>
                </c:pt>
                <c:pt idx="37">
                  <c:v>80333.333333333328</c:v>
                </c:pt>
                <c:pt idx="38">
                  <c:v>77333.333333333328</c:v>
                </c:pt>
                <c:pt idx="39">
                  <c:v>74333.333333333328</c:v>
                </c:pt>
                <c:pt idx="40">
                  <c:v>71333.333333333328</c:v>
                </c:pt>
                <c:pt idx="41">
                  <c:v>68333.333333333328</c:v>
                </c:pt>
                <c:pt idx="42">
                  <c:v>65333.333333333336</c:v>
                </c:pt>
                <c:pt idx="43">
                  <c:v>62333.333333333336</c:v>
                </c:pt>
                <c:pt idx="44">
                  <c:v>60000</c:v>
                </c:pt>
                <c:pt idx="45">
                  <c:v>58000</c:v>
                </c:pt>
                <c:pt idx="46">
                  <c:v>56000</c:v>
                </c:pt>
                <c:pt idx="47">
                  <c:v>54000</c:v>
                </c:pt>
                <c:pt idx="48">
                  <c:v>52000</c:v>
                </c:pt>
                <c:pt idx="49">
                  <c:v>50000</c:v>
                </c:pt>
                <c:pt idx="50">
                  <c:v>48000</c:v>
                </c:pt>
                <c:pt idx="51">
                  <c:v>46000</c:v>
                </c:pt>
                <c:pt idx="52">
                  <c:v>44000</c:v>
                </c:pt>
                <c:pt idx="53">
                  <c:v>42333.333333333336</c:v>
                </c:pt>
                <c:pt idx="54">
                  <c:v>40666.666599999997</c:v>
                </c:pt>
                <c:pt idx="55">
                  <c:v>39000</c:v>
                </c:pt>
                <c:pt idx="56">
                  <c:v>37333.333333333299</c:v>
                </c:pt>
                <c:pt idx="57">
                  <c:v>35666.666599999997</c:v>
                </c:pt>
                <c:pt idx="58">
                  <c:v>34000</c:v>
                </c:pt>
                <c:pt idx="59">
                  <c:v>32500</c:v>
                </c:pt>
                <c:pt idx="60">
                  <c:v>31000</c:v>
                </c:pt>
                <c:pt idx="61">
                  <c:v>29500</c:v>
                </c:pt>
                <c:pt idx="62">
                  <c:v>27833.333333333332</c:v>
                </c:pt>
                <c:pt idx="63">
                  <c:v>26166.666666666668</c:v>
                </c:pt>
                <c:pt idx="64">
                  <c:v>24500</c:v>
                </c:pt>
                <c:pt idx="65">
                  <c:v>23166.666666666668</c:v>
                </c:pt>
                <c:pt idx="66">
                  <c:v>22000</c:v>
                </c:pt>
                <c:pt idx="67">
                  <c:v>20833.333333333332</c:v>
                </c:pt>
                <c:pt idx="68">
                  <c:v>19500</c:v>
                </c:pt>
                <c:pt idx="69">
                  <c:v>18000</c:v>
                </c:pt>
                <c:pt idx="70">
                  <c:v>16566.666666666668</c:v>
                </c:pt>
                <c:pt idx="71">
                  <c:v>15233.333333333334</c:v>
                </c:pt>
                <c:pt idx="72">
                  <c:v>14000</c:v>
                </c:pt>
                <c:pt idx="73">
                  <c:v>13000</c:v>
                </c:pt>
                <c:pt idx="74">
                  <c:v>12000</c:v>
                </c:pt>
                <c:pt idx="75">
                  <c:v>11000</c:v>
                </c:pt>
                <c:pt idx="76">
                  <c:v>10000</c:v>
                </c:pt>
                <c:pt idx="77">
                  <c:v>9000</c:v>
                </c:pt>
                <c:pt idx="78">
                  <c:v>8000</c:v>
                </c:pt>
                <c:pt idx="79">
                  <c:v>7000</c:v>
                </c:pt>
                <c:pt idx="80">
                  <c:v>6000</c:v>
                </c:pt>
                <c:pt idx="81">
                  <c:v>5000</c:v>
                </c:pt>
                <c:pt idx="82">
                  <c:v>4000</c:v>
                </c:pt>
                <c:pt idx="83">
                  <c:v>2500</c:v>
                </c:pt>
                <c:pt idx="84">
                  <c:v>500</c:v>
                </c:pt>
                <c:pt idx="85">
                  <c:v>1</c:v>
                </c:pt>
              </c:numCache>
            </c:numRef>
          </c:val>
          <c:extLst>
            <c:ext xmlns:c16="http://schemas.microsoft.com/office/drawing/2014/chart" uri="{C3380CC4-5D6E-409C-BE32-E72D297353CC}">
              <c16:uniqueId val="{00000000-E262-D24B-B3B2-F93AED401FAA}"/>
            </c:ext>
          </c:extLst>
        </c:ser>
        <c:dLbls>
          <c:showLegendKey val="0"/>
          <c:showVal val="0"/>
          <c:showCatName val="0"/>
          <c:showSerName val="0"/>
          <c:showPercent val="0"/>
          <c:showBubbleSize val="0"/>
        </c:dLbls>
        <c:gapWidth val="0"/>
        <c:axId val="1324922575"/>
        <c:axId val="1"/>
      </c:barChart>
      <c:catAx>
        <c:axId val="1324922575"/>
        <c:scaling>
          <c:orientation val="minMax"/>
        </c:scaling>
        <c:delete val="0"/>
        <c:axPos val="b"/>
        <c:title>
          <c:tx>
            <c:rich>
              <a:bodyPr/>
              <a:lstStyle/>
              <a:p>
                <a:pPr>
                  <a:defRPr sz="1200" b="1" i="0" u="none" strike="noStrike" baseline="0">
                    <a:solidFill>
                      <a:srgbClr val="000000"/>
                    </a:solidFill>
                    <a:latin typeface="Arial"/>
                    <a:ea typeface="Arial"/>
                    <a:cs typeface="Arial"/>
                  </a:defRPr>
                </a:pPr>
                <a:r>
                  <a:rPr lang="en-US" sz="1200"/>
                  <a:t>Photon Energy (keV)</a:t>
                </a:r>
              </a:p>
            </c:rich>
          </c:tx>
          <c:layout>
            <c:manualLayout>
              <c:xMode val="edge"/>
              <c:yMode val="edge"/>
              <c:x val="0.35843471428334284"/>
              <c:y val="0.9442439644218551"/>
            </c:manualLayout>
          </c:layout>
          <c:overlay val="0"/>
          <c:spPr>
            <a:noFill/>
            <a:ln w="14974">
              <a:noFill/>
            </a:ln>
          </c:spPr>
        </c:title>
        <c:numFmt formatCode="General" sourceLinked="1"/>
        <c:majorTickMark val="out"/>
        <c:minorTickMark val="none"/>
        <c:tickLblPos val="nextTo"/>
        <c:spPr>
          <a:ln w="1872">
            <a:solidFill>
              <a:srgbClr val="000000"/>
            </a:solidFill>
            <a:prstDash val="solid"/>
          </a:ln>
        </c:spPr>
        <c:txPr>
          <a:bodyPr rot="0" vert="horz"/>
          <a:lstStyle/>
          <a:p>
            <a:pPr>
              <a:defRPr sz="1400" b="0" i="0" u="none" strike="noStrike" baseline="0">
                <a:solidFill>
                  <a:srgbClr val="000000"/>
                </a:solidFill>
                <a:latin typeface="Arial"/>
                <a:ea typeface="Arial"/>
                <a:cs typeface="Arial"/>
              </a:defRPr>
            </a:pPr>
            <a:endParaRPr lang="en-US"/>
          </a:p>
        </c:txPr>
        <c:crossAx val="1"/>
        <c:crossesAt val="0"/>
        <c:auto val="1"/>
        <c:lblAlgn val="ctr"/>
        <c:lblOffset val="100"/>
        <c:tickLblSkip val="10"/>
        <c:tickMarkSkip val="10"/>
        <c:noMultiLvlLbl val="0"/>
      </c:catAx>
      <c:valAx>
        <c:axId val="1"/>
        <c:scaling>
          <c:orientation val="minMax"/>
        </c:scaling>
        <c:delete val="0"/>
        <c:axPos val="l"/>
        <c:majorGridlines>
          <c:spPr>
            <a:ln w="1872">
              <a:solidFill>
                <a:srgbClr val="000000"/>
              </a:solidFill>
              <a:prstDash val="solid"/>
            </a:ln>
          </c:spPr>
        </c:majorGridlines>
        <c:title>
          <c:tx>
            <c:rich>
              <a:bodyPr/>
              <a:lstStyle/>
              <a:p>
                <a:pPr>
                  <a:defRPr sz="678" b="1" i="0" u="none" strike="noStrike" baseline="0">
                    <a:solidFill>
                      <a:srgbClr val="000000"/>
                    </a:solidFill>
                    <a:latin typeface="Arial"/>
                    <a:ea typeface="Arial"/>
                    <a:cs typeface="Arial"/>
                  </a:defRPr>
                </a:pPr>
                <a:r>
                  <a:rPr lang="en-US"/>
                  <a:t>Photons per keV/(mA s mm²) @ 750 mm      </a:t>
                </a:r>
              </a:p>
            </c:rich>
          </c:tx>
          <c:layout>
            <c:manualLayout>
              <c:xMode val="edge"/>
              <c:yMode val="edge"/>
              <c:x val="1.4802631578947368E-2"/>
              <c:y val="0.17159763313609466"/>
            </c:manualLayout>
          </c:layout>
          <c:overlay val="0"/>
          <c:spPr>
            <a:noFill/>
            <a:ln w="14974">
              <a:noFill/>
            </a:ln>
          </c:spPr>
        </c:title>
        <c:numFmt formatCode="General" sourceLinked="1"/>
        <c:majorTickMark val="out"/>
        <c:minorTickMark val="none"/>
        <c:tickLblPos val="nextTo"/>
        <c:spPr>
          <a:ln w="1872">
            <a:solidFill>
              <a:srgbClr val="000000"/>
            </a:solidFill>
            <a:prstDash val="solid"/>
          </a:ln>
        </c:spPr>
        <c:txPr>
          <a:bodyPr rot="0" vert="horz"/>
          <a:lstStyle/>
          <a:p>
            <a:pPr>
              <a:defRPr sz="707" b="0" i="0" u="none" strike="noStrike" baseline="0">
                <a:solidFill>
                  <a:srgbClr val="000000"/>
                </a:solidFill>
                <a:latin typeface="Arial"/>
                <a:ea typeface="Arial"/>
                <a:cs typeface="Arial"/>
              </a:defRPr>
            </a:pPr>
            <a:endParaRPr lang="en-US"/>
          </a:p>
        </c:txPr>
        <c:crossAx val="1324922575"/>
        <c:crosses val="autoZero"/>
        <c:crossBetween val="between"/>
        <c:majorUnit val="500000"/>
        <c:minorUnit val="100000"/>
      </c:valAx>
      <c:spPr>
        <a:solidFill>
          <a:srgbClr val="C0C0C0"/>
        </a:solidFill>
        <a:ln w="7487">
          <a:solidFill>
            <a:srgbClr val="808080"/>
          </a:solidFill>
          <a:prstDash val="solid"/>
        </a:ln>
      </c:spPr>
    </c:plotArea>
    <c:plotVisOnly val="1"/>
    <c:dispBlanksAs val="gap"/>
    <c:showDLblsOverMax val="0"/>
  </c:chart>
  <c:spPr>
    <a:solidFill>
      <a:srgbClr val="FFFFFF"/>
    </a:solidFill>
    <a:ln w="1872">
      <a:solidFill>
        <a:srgbClr val="000000"/>
      </a:solidFill>
      <a:prstDash val="solid"/>
    </a:ln>
  </c:spPr>
  <c:txPr>
    <a:bodyPr/>
    <a:lstStyle/>
    <a:p>
      <a:pPr>
        <a:defRPr sz="707" b="0" i="0" u="none" strike="noStrike" baseline="0">
          <a:solidFill>
            <a:srgbClr val="000000"/>
          </a:solidFill>
          <a:latin typeface="Arial"/>
          <a:ea typeface="Arial"/>
          <a:cs typeface="Arial"/>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6147" name="Rectangle 3"/>
          <p:cNvSpPr>
            <a:spLocks noGrp="1" noChangeArrowheads="1"/>
          </p:cNvSpPr>
          <p:nvPr>
            <p:ph type="dt" sz="quarter"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6148" name="Rectangle 4"/>
          <p:cNvSpPr>
            <a:spLocks noGrp="1" noChangeArrowheads="1"/>
          </p:cNvSpPr>
          <p:nvPr>
            <p:ph type="ftr" sz="quarter" idx="2"/>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6149" name="Rectangle 5"/>
          <p:cNvSpPr>
            <a:spLocks noGrp="1" noChangeArrowheads="1"/>
          </p:cNvSpPr>
          <p:nvPr>
            <p:ph type="sldNum" sz="quarter" idx="3"/>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8B43892B-6E9F-4733-B82E-05EEE4FF2923}" type="slidenum">
              <a:rPr lang="en-US"/>
              <a:pPr>
                <a:defRPr/>
              </a:pPr>
              <a:t>‹#›</a:t>
            </a:fld>
            <a:endParaRPr lang="en-US"/>
          </a:p>
        </p:txBody>
      </p:sp>
    </p:spTree>
    <p:extLst>
      <p:ext uri="{BB962C8B-B14F-4D97-AF65-F5344CB8AC3E}">
        <p14:creationId xmlns:p14="http://schemas.microsoft.com/office/powerpoint/2010/main" val="11269861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43061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 Hello, welcome the first lecture in the lecture series for the UTCT </a:t>
            </a:r>
            <a:r>
              <a:rPr lang="en-US" dirty="0" err="1"/>
              <a:t>Shortcourse</a:t>
            </a:r>
            <a:r>
              <a:rPr lang="en-US" dirty="0"/>
              <a:t> on quantitative analysis of CT data.  </a:t>
            </a:r>
          </a:p>
          <a:p>
            <a:pPr marL="171450" indent="-171450">
              <a:buFontTx/>
              <a:buChar char="-"/>
            </a:pPr>
            <a:r>
              <a:rPr lang="en-US" dirty="0"/>
              <a:t>In this lecture, which consists of 3 parts, I’ll introduce you to our lab and how we’ve been utilizing CT technology since our start in 1997. </a:t>
            </a:r>
          </a:p>
          <a:p>
            <a:pPr marL="171450" indent="-171450">
              <a:buFontTx/>
              <a:buChar char="-"/>
            </a:pPr>
            <a:r>
              <a:rPr lang="en-US" dirty="0"/>
              <a:t>Then, we will delve into the details of the physics of XCT technology and the components of a CT system, and finally we will cover the most common artifacts in CT data, and how to recognize them and correct for them.</a:t>
            </a:r>
          </a:p>
        </p:txBody>
      </p:sp>
    </p:spTree>
    <p:extLst>
      <p:ext uri="{BB962C8B-B14F-4D97-AF65-F5344CB8AC3E}">
        <p14:creationId xmlns:p14="http://schemas.microsoft.com/office/powerpoint/2010/main" val="2877476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0356D-231D-7FA9-F2A8-E9E23CDBB5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FDA904-B1B3-8B08-2CEE-DA6DDD70907C}"/>
              </a:ext>
            </a:extLst>
          </p:cNvPr>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C4D1728B-CEA7-DE5C-6FAE-55051E5D9228}"/>
              </a:ext>
            </a:extLst>
          </p:cNvPr>
          <p:cNvSpPr>
            <a:spLocks noGrp="1"/>
          </p:cNvSpPr>
          <p:nvPr>
            <p:ph type="body" idx="1"/>
          </p:nvPr>
        </p:nvSpPr>
        <p:spPr>
          <a:xfrm>
            <a:off x="685800" y="4400550"/>
            <a:ext cx="5486400" cy="3600450"/>
          </a:xfrm>
          <a:prstGeom prst="rect">
            <a:avLst/>
          </a:prstGeom>
        </p:spPr>
        <p:txBody>
          <a:bodyPr/>
          <a:lstStyle/>
          <a:p>
            <a:r>
              <a:rPr lang="en-US" dirty="0"/>
              <a:t>So, the final part of this lecture is a discussion about scanning artifacts, how they are caused, and how to recognize and correct them</a:t>
            </a:r>
          </a:p>
        </p:txBody>
      </p:sp>
    </p:spTree>
    <p:extLst>
      <p:ext uri="{BB962C8B-B14F-4D97-AF65-F5344CB8AC3E}">
        <p14:creationId xmlns:p14="http://schemas.microsoft.com/office/powerpoint/2010/main" val="2356038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First, what does CT even mean? It stands for computed tomography, where the computer is building a 3D model of an object by cutting it up into pieces, usually </a:t>
            </a:r>
            <a:r>
              <a:rPr lang="en-US" altLang="en-US" dirty="0" err="1"/>
              <a:t>equidimenional</a:t>
            </a:r>
            <a:r>
              <a:rPr lang="en-US" altLang="en-US" dirty="0"/>
              <a:t> voxels.</a:t>
            </a:r>
          </a:p>
        </p:txBody>
      </p:sp>
    </p:spTree>
    <p:extLst>
      <p:ext uri="{BB962C8B-B14F-4D97-AF65-F5344CB8AC3E}">
        <p14:creationId xmlns:p14="http://schemas.microsoft.com/office/powerpoint/2010/main" val="2425129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Most XCT systems use a cone beam geometry, but all share the same parts.</a:t>
            </a:r>
          </a:p>
          <a:p>
            <a:r>
              <a:rPr lang="en-US" dirty="0"/>
              <a:t>First there’s an </a:t>
            </a:r>
            <a:r>
              <a:rPr lang="en-US"/>
              <a:t>X-ray source, …</a:t>
            </a:r>
          </a:p>
        </p:txBody>
      </p:sp>
    </p:spTree>
    <p:extLst>
      <p:ext uri="{BB962C8B-B14F-4D97-AF65-F5344CB8AC3E}">
        <p14:creationId xmlns:p14="http://schemas.microsoft.com/office/powerpoint/2010/main" val="22411092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 So, looking at the first step, how do you generate X-rays?</a:t>
            </a:r>
          </a:p>
          <a:p>
            <a:r>
              <a:rPr lang="en-US" altLang="en-US" dirty="0"/>
              <a:t>- A standard X-ray tube has several components.  The first is a filament, usually made out of Tungsten, that when heated produces free electrons.  The size and geometry of this filament is a major factor in the X-ray focal spot size which we get to later.  </a:t>
            </a:r>
          </a:p>
          <a:p>
            <a:r>
              <a:rPr lang="en-US" altLang="en-US" dirty="0"/>
              <a:t>- Then, a potential difference is applied between the filament, which is the cathode, and the target, which is the anode, to accelerate these electron towards the target material.  This target material is made from a high Z, or high atomic number, such as tungsten or copper, which when hit with electrons generates x-rays</a:t>
            </a:r>
          </a:p>
          <a:p>
            <a:r>
              <a:rPr lang="en-US" altLang="en-US" dirty="0"/>
              <a:t>- Since the whole tube is encased in a vacuum to enable the movement of the electrons, a window is provided, made of a material with a low atomic number so it doesn’t absorb the X-ray so the X-rays can be emitted from the tube.</a:t>
            </a:r>
          </a:p>
          <a:p>
            <a:endParaRPr lang="en-US" altLang="en-US" dirty="0"/>
          </a:p>
          <a:p>
            <a:endParaRPr lang="en-US" altLang="en-US" dirty="0"/>
          </a:p>
          <a:p>
            <a:endParaRPr lang="en-US" altLang="en-US" dirty="0"/>
          </a:p>
        </p:txBody>
      </p:sp>
    </p:spTree>
    <p:extLst>
      <p:ext uri="{BB962C8B-B14F-4D97-AF65-F5344CB8AC3E}">
        <p14:creationId xmlns:p14="http://schemas.microsoft.com/office/powerpoint/2010/main" val="3764441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 As an operator you can change the electron flux in the tube to control the X-rays produced</a:t>
            </a:r>
          </a:p>
          <a:p>
            <a:r>
              <a:rPr lang="en-US" altLang="en-US" dirty="0"/>
              <a:t>- First, you can modify the electron density from the filament by changing the amperage applied, this is in </a:t>
            </a:r>
            <a:r>
              <a:rPr lang="en-US" altLang="en-US" dirty="0" err="1"/>
              <a:t>milliAmps</a:t>
            </a:r>
            <a:endParaRPr lang="en-US" altLang="en-US" dirty="0"/>
          </a:p>
          <a:p>
            <a:pPr marL="171450" indent="-171450">
              <a:buFontTx/>
              <a:buChar char="-"/>
            </a:pPr>
            <a:r>
              <a:rPr lang="en-US" altLang="en-US" dirty="0"/>
              <a:t>Then you can also modify the kV of the tube, which is the potential applied within the tube and controls the speed of the electrons toward the Target</a:t>
            </a:r>
          </a:p>
          <a:p>
            <a:pPr marL="171450" indent="-171450">
              <a:buFontTx/>
              <a:buChar char="-"/>
            </a:pPr>
            <a:r>
              <a:rPr lang="en-US" altLang="en-US" dirty="0"/>
              <a:t>Together these numbers give a total wattage, which will be limited by the tube for stability.  </a:t>
            </a:r>
          </a:p>
          <a:p>
            <a:pPr marL="171450" indent="-171450">
              <a:buFontTx/>
              <a:buChar char="-"/>
            </a:pPr>
            <a:r>
              <a:rPr lang="en-US" altLang="en-US" dirty="0"/>
              <a:t>For most X-ray scanners you modify the KV, and then either the </a:t>
            </a:r>
            <a:r>
              <a:rPr lang="en-US" altLang="en-US" dirty="0" err="1"/>
              <a:t>amerpage</a:t>
            </a:r>
            <a:r>
              <a:rPr lang="en-US" altLang="en-US" dirty="0"/>
              <a:t> or the wattage to keep the total power output the same</a:t>
            </a:r>
          </a:p>
          <a:p>
            <a:pPr marL="171450" indent="-171450">
              <a:buFontTx/>
              <a:buChar char="-"/>
            </a:pPr>
            <a:r>
              <a:rPr lang="en-US" altLang="en-US" dirty="0"/>
              <a:t>And, unfortunately, X-ray production is a very inefficient process.  The majority of this power is dissipated as heat within the system. </a:t>
            </a:r>
          </a:p>
          <a:p>
            <a:pPr marL="171450" indent="-171450">
              <a:buFontTx/>
              <a:buChar char="-"/>
            </a:pPr>
            <a:endParaRPr lang="en-US" altLang="en-US" dirty="0"/>
          </a:p>
        </p:txBody>
      </p:sp>
    </p:spTree>
    <p:extLst>
      <p:ext uri="{BB962C8B-B14F-4D97-AF65-F5344CB8AC3E}">
        <p14:creationId xmlns:p14="http://schemas.microsoft.com/office/powerpoint/2010/main" val="20819890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 So, the X-rays emitted from the target are of a couple of different types</a:t>
            </a:r>
          </a:p>
          <a:p>
            <a:pPr marL="171450" indent="-171450">
              <a:buFontTx/>
              <a:buChar char="-"/>
            </a:pPr>
            <a:r>
              <a:rPr lang="en-US" altLang="en-US" dirty="0"/>
              <a:t>The majority of x-rays are produced as the electrons interact with the nucleus of the target material atoms and slow down</a:t>
            </a:r>
          </a:p>
          <a:p>
            <a:pPr marL="171450" indent="-171450">
              <a:buFontTx/>
              <a:buChar char="-"/>
            </a:pPr>
            <a:r>
              <a:rPr lang="en-US" altLang="en-US" dirty="0"/>
              <a:t>This energy is given off as </a:t>
            </a:r>
            <a:r>
              <a:rPr lang="en-US" altLang="en-US" dirty="0" err="1"/>
              <a:t>Bremsstahung</a:t>
            </a:r>
            <a:r>
              <a:rPr lang="en-US" altLang="en-US" dirty="0"/>
              <a:t> X-rays (Bremsstrahlung is </a:t>
            </a:r>
            <a:r>
              <a:rPr lang="en-US" altLang="en-US" dirty="0" err="1"/>
              <a:t>german</a:t>
            </a:r>
            <a:r>
              <a:rPr lang="en-US" altLang="en-US" dirty="0"/>
              <a:t> for braking radiation)</a:t>
            </a:r>
          </a:p>
          <a:p>
            <a:pPr marL="171450" indent="-171450">
              <a:buFontTx/>
              <a:buChar char="-"/>
            </a:pPr>
            <a:r>
              <a:rPr lang="en-US" altLang="en-US" dirty="0"/>
              <a:t>These are in a </a:t>
            </a:r>
            <a:r>
              <a:rPr lang="en-US" altLang="en-US" dirty="0" err="1"/>
              <a:t>conitunous</a:t>
            </a:r>
            <a:r>
              <a:rPr lang="en-US" altLang="en-US" dirty="0"/>
              <a:t> spectrum, with the maximum energy as the source voltage</a:t>
            </a:r>
          </a:p>
          <a:p>
            <a:pPr marL="171450" indent="-171450">
              <a:buFontTx/>
              <a:buChar char="-"/>
            </a:pPr>
            <a:r>
              <a:rPr lang="en-US" altLang="en-US" dirty="0"/>
              <a:t>A second source of X-rays are characteristic X-rays. </a:t>
            </a:r>
          </a:p>
          <a:p>
            <a:pPr marL="171450" indent="-171450">
              <a:buFontTx/>
              <a:buChar char="-"/>
            </a:pPr>
            <a:r>
              <a:rPr lang="en-US" altLang="en-US" dirty="0"/>
              <a:t>These occur at discrete energies when an incoming electron knocks out an inner shell electron, and an outer shell electron gives off energy to cascade down to replace it.  </a:t>
            </a:r>
          </a:p>
          <a:p>
            <a:pPr marL="171450" marR="0" lvl="0" indent="-171450" algn="l" defTabSz="914400" rtl="0" eaLnBrk="0" fontAlgn="base" latinLnBrk="0" hangingPunct="0">
              <a:lnSpc>
                <a:spcPct val="100000"/>
              </a:lnSpc>
              <a:spcBef>
                <a:spcPct val="30000"/>
              </a:spcBef>
              <a:spcAft>
                <a:spcPct val="0"/>
              </a:spcAft>
              <a:buClrTx/>
              <a:buSzTx/>
              <a:buFontTx/>
              <a:buChar char="-"/>
              <a:tabLst/>
              <a:defRPr/>
            </a:pPr>
            <a:r>
              <a:rPr lang="en-US" altLang="en-US" dirty="0"/>
              <a:t>So, for a lab based X-ray system, the X=rays are polychromatic, or at various X-ray energies, and most of the X-ray photons are at lower energy so the mean of the X-ray spectrum is less than ½ of the maximum energy.</a:t>
            </a:r>
          </a:p>
        </p:txBody>
      </p:sp>
    </p:spTree>
    <p:extLst>
      <p:ext uri="{BB962C8B-B14F-4D97-AF65-F5344CB8AC3E}">
        <p14:creationId xmlns:p14="http://schemas.microsoft.com/office/powerpoint/2010/main" val="3392122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171450" indent="-171450">
              <a:buFontTx/>
              <a:buChar char="-"/>
            </a:pPr>
            <a:r>
              <a:rPr lang="en-US" dirty="0"/>
              <a:t>Because polychromatic X-rays can cause various artifacts, mainly due to the presence of the lower energy X-rays, it is sometimes desirable to filter the X-rays coming out of the target</a:t>
            </a:r>
          </a:p>
          <a:p>
            <a:pPr marL="171450" indent="-171450">
              <a:buFontTx/>
              <a:buChar char="-"/>
            </a:pPr>
            <a:r>
              <a:rPr lang="en-US" dirty="0"/>
              <a:t>This is done by placing an attenuating material such as </a:t>
            </a:r>
            <a:r>
              <a:rPr lang="en-US" dirty="0" err="1"/>
              <a:t>alumimum</a:t>
            </a:r>
            <a:r>
              <a:rPr lang="en-US" dirty="0"/>
              <a:t> or brass, after the X-rays leave the source and before the reach the object</a:t>
            </a:r>
          </a:p>
          <a:p>
            <a:pPr marL="171450" indent="-171450">
              <a:buFontTx/>
              <a:buChar char="-"/>
            </a:pPr>
            <a:r>
              <a:rPr lang="en-US" dirty="0"/>
              <a:t>The graph on the right shows the difference in the X-ray spectrum, and mean energy, between an unfiltered source, and one that has been filtered quite heavily with a centimeter of aluminum.</a:t>
            </a:r>
          </a:p>
          <a:p>
            <a:pPr marL="171450" indent="-171450">
              <a:buFontTx/>
              <a:buChar char="-"/>
            </a:pPr>
            <a:r>
              <a:rPr lang="en-US" dirty="0"/>
              <a:t>The lower energy X-rays are greatly diminished, but all energies are somewhat diminished, which can lead to noisier CT data.</a:t>
            </a:r>
          </a:p>
          <a:p>
            <a:pPr marL="171450" indent="-171450">
              <a:buFontTx/>
              <a:buChar char="-"/>
            </a:pPr>
            <a:endParaRPr lang="en-US" dirty="0"/>
          </a:p>
        </p:txBody>
      </p:sp>
    </p:spTree>
    <p:extLst>
      <p:ext uri="{BB962C8B-B14F-4D97-AF65-F5344CB8AC3E}">
        <p14:creationId xmlns:p14="http://schemas.microsoft.com/office/powerpoint/2010/main" val="342853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This shows effect of X-ray focal spot. Smaller better (although less flux) and two ways to control the size of the spot size – either with magnetic lenses, basically controlling the size of the incoming electrons much like in an SEM.  Or, with the angle of the anode.  </a:t>
            </a:r>
          </a:p>
        </p:txBody>
      </p:sp>
    </p:spTree>
    <p:extLst>
      <p:ext uri="{BB962C8B-B14F-4D97-AF65-F5344CB8AC3E}">
        <p14:creationId xmlns:p14="http://schemas.microsoft.com/office/powerpoint/2010/main" val="29559578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171450" indent="-171450">
              <a:buFontTx/>
              <a:buChar char="-"/>
            </a:pPr>
            <a:r>
              <a:rPr lang="en-US" dirty="0"/>
              <a:t>So, if you’re setting up an X-ray CT experiment, what are the best parameters for your X-ray source?</a:t>
            </a:r>
          </a:p>
          <a:p>
            <a:pPr marL="171450" indent="-171450">
              <a:buFontTx/>
              <a:buChar char="-"/>
            </a:pPr>
            <a:r>
              <a:rPr lang="en-US" dirty="0"/>
              <a:t>Well, a high flux (i.e.) power is good because it will ultimately reduce noise.  </a:t>
            </a:r>
          </a:p>
          <a:p>
            <a:pPr marL="171450" indent="-171450">
              <a:buFontTx/>
              <a:buChar char="-"/>
            </a:pPr>
            <a:r>
              <a:rPr lang="en-US" dirty="0"/>
              <a:t>A small focal spot on your source is good as well, because it improves image clarity and resolution by reducing the number of path through any one point in the object being scanned (we’ll look at resolution in more detail shortly)</a:t>
            </a:r>
          </a:p>
          <a:p>
            <a:pPr marL="171450" indent="-171450">
              <a:buFontTx/>
              <a:buChar char="-"/>
            </a:pPr>
            <a:r>
              <a:rPr lang="en-US" dirty="0"/>
              <a:t>And, selecting an appropriate energy for your object is key.  A higher </a:t>
            </a:r>
            <a:r>
              <a:rPr lang="en-US" dirty="0" err="1"/>
              <a:t>Kv</a:t>
            </a:r>
            <a:r>
              <a:rPr lang="en-US" dirty="0"/>
              <a:t> (which again, is the highest energy of the X=ray spectrum) provides better object penetration and less noise, but as we’ll see shortly, can come at the cost of phase discrimination within the sample.</a:t>
            </a:r>
          </a:p>
          <a:p>
            <a:pPr marL="171450" indent="-171450">
              <a:buFontTx/>
              <a:buChar char="-"/>
            </a:pPr>
            <a:r>
              <a:rPr lang="en-US" dirty="0"/>
              <a:t>In reality, there are limits on all of these parameters put in place by the scanner you are using.</a:t>
            </a:r>
          </a:p>
          <a:p>
            <a:pPr marL="171450" indent="-171450">
              <a:buFontTx/>
              <a:buChar char="-"/>
            </a:pPr>
            <a:r>
              <a:rPr lang="en-US" dirty="0"/>
              <a:t>There is an inherent power (or wattage) limit on all systems to prevent target damage, because if you provide too much power you could damage or melt your target</a:t>
            </a:r>
          </a:p>
          <a:p>
            <a:pPr marL="171450" indent="-171450">
              <a:buFontTx/>
              <a:buChar char="-"/>
            </a:pPr>
            <a:r>
              <a:rPr lang="en-US" dirty="0"/>
              <a:t>And tied to this, if you do want to run at the highest power on the system, it will enlarge the spot size automatically to present damage. </a:t>
            </a:r>
          </a:p>
          <a:p>
            <a:pPr marL="171450" indent="-171450">
              <a:buFontTx/>
              <a:buChar char="-"/>
            </a:pPr>
            <a:r>
              <a:rPr lang="en-US" dirty="0"/>
              <a:t>The smallest spot sizes on a system are usually only allowed with lower power settings (so smaller </a:t>
            </a:r>
            <a:r>
              <a:rPr lang="en-US" dirty="0" err="1"/>
              <a:t>Kv</a:t>
            </a:r>
            <a:r>
              <a:rPr lang="en-US" dirty="0"/>
              <a:t> or less amperage).</a:t>
            </a:r>
          </a:p>
        </p:txBody>
      </p:sp>
    </p:spTree>
    <p:extLst>
      <p:ext uri="{BB962C8B-B14F-4D97-AF65-F5344CB8AC3E}">
        <p14:creationId xmlns:p14="http://schemas.microsoft.com/office/powerpoint/2010/main" val="826979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171450" indent="-171450">
              <a:buFontTx/>
              <a:buChar char="-"/>
            </a:pPr>
            <a:r>
              <a:rPr lang="en-US" dirty="0"/>
              <a:t>So what are the limits of an XCT system?  It all depends on the X=ray source type.</a:t>
            </a:r>
          </a:p>
          <a:p>
            <a:pPr marL="171450" indent="-171450">
              <a:buFontTx/>
              <a:buChar char="-"/>
            </a:pPr>
            <a:r>
              <a:rPr lang="en-US" dirty="0"/>
              <a:t>Higher energy XCT systems typically use directional source, where the electrons hit a thick target and X=rays are produced at an angle.  </a:t>
            </a:r>
          </a:p>
          <a:p>
            <a:pPr marL="171450" indent="-171450">
              <a:buFontTx/>
              <a:buChar char="-"/>
            </a:pPr>
            <a:r>
              <a:rPr lang="en-US" dirty="0"/>
              <a:t>The target is </a:t>
            </a:r>
            <a:r>
              <a:rPr lang="en-US" dirty="0" err="1"/>
              <a:t>manully</a:t>
            </a:r>
            <a:r>
              <a:rPr lang="en-US" dirty="0"/>
              <a:t> rotated, on ours we just use an </a:t>
            </a:r>
            <a:r>
              <a:rPr lang="en-US" dirty="0" err="1"/>
              <a:t>allen</a:t>
            </a:r>
            <a:r>
              <a:rPr lang="en-US" dirty="0"/>
              <a:t> wrench every few months,  to prevent pitting.</a:t>
            </a:r>
          </a:p>
          <a:p>
            <a:pPr marL="171450" indent="-171450">
              <a:buFontTx/>
              <a:buChar char="-"/>
            </a:pPr>
            <a:r>
              <a:rPr lang="en-US" dirty="0"/>
              <a:t>Transmission targets are where the target material is very thin, and the electrons essential hit the back of it and x-rays emanate from it.  These are capable of smaller focal spots, and thus better resolutions, but at the expense of flux and energy</a:t>
            </a:r>
          </a:p>
          <a:p>
            <a:pPr marL="171450" indent="-171450">
              <a:buFontTx/>
              <a:buChar char="-"/>
            </a:pPr>
            <a:r>
              <a:rPr lang="en-US" dirty="0"/>
              <a:t>The latest higher power scanners use a liquid metal target.  This allows a higher flux or higher total power) because thermal damage to the target is no longer a concern.  </a:t>
            </a:r>
          </a:p>
          <a:p>
            <a:pPr marL="171450" indent="-171450">
              <a:buFontTx/>
              <a:buChar char="-"/>
            </a:pPr>
            <a:r>
              <a:rPr lang="en-US" dirty="0"/>
              <a:t>And finally, there’s synchrotron-based X-ray sources.  These are completely different, and use an electron gun as the filament, which can accelerate the electrons must faster, at higher energy, close to the speed of light</a:t>
            </a:r>
          </a:p>
          <a:p>
            <a:pPr marL="171450" indent="-171450">
              <a:buFontTx/>
              <a:buChar char="-"/>
            </a:pPr>
            <a:r>
              <a:rPr lang="en-US" dirty="0"/>
              <a:t>The electrons out of the gun are incredibly high energy, on the order of Gigavolts, and X-rays are produced when their trajectory is changed, i.e., by going around a ring.  </a:t>
            </a:r>
          </a:p>
          <a:p>
            <a:pPr marL="171450" indent="-171450">
              <a:buFontTx/>
              <a:buChar char="-"/>
            </a:pPr>
            <a:r>
              <a:rPr lang="en-US" dirty="0"/>
              <a:t>The X-rays produced from these trajectory changes are such high flux that the X-rays can essentially be filtered to a single, monochromatic X-ray energy.</a:t>
            </a:r>
          </a:p>
        </p:txBody>
      </p:sp>
    </p:spTree>
    <p:extLst>
      <p:ext uri="{BB962C8B-B14F-4D97-AF65-F5344CB8AC3E}">
        <p14:creationId xmlns:p14="http://schemas.microsoft.com/office/powerpoint/2010/main" val="635495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So, putting it all together into one CT systems</a:t>
            </a:r>
          </a:p>
          <a:p>
            <a:r>
              <a:rPr lang="en-US" altLang="en-US" dirty="0"/>
              <a:t>In the lab, CT systems have polychromatic (so, many energies) X-ray sources and are cone beam geometry, which means that the X-rays come from a point source and spread out to a 2D planar detector, like we saw a few slides back.</a:t>
            </a:r>
          </a:p>
          <a:p>
            <a:pPr marL="171450" indent="-171450">
              <a:buFontTx/>
              <a:buChar char="-"/>
            </a:pPr>
            <a:r>
              <a:rPr lang="en-US" altLang="en-US" dirty="0"/>
              <a:t>All the major </a:t>
            </a:r>
            <a:r>
              <a:rPr lang="en-US" altLang="en-US" dirty="0" err="1"/>
              <a:t>manufactors</a:t>
            </a:r>
            <a:r>
              <a:rPr lang="en-US" altLang="en-US" dirty="0"/>
              <a:t> have lab systems in this configuration – Nikon, Zeiss, </a:t>
            </a:r>
            <a:r>
              <a:rPr lang="en-US" altLang="en-US" dirty="0" err="1"/>
              <a:t>Phoeniz</a:t>
            </a:r>
            <a:r>
              <a:rPr lang="en-US" altLang="en-US" dirty="0"/>
              <a:t>, etc.</a:t>
            </a:r>
          </a:p>
          <a:p>
            <a:pPr marL="171450" indent="-171450">
              <a:buFontTx/>
              <a:buChar char="-"/>
            </a:pPr>
            <a:r>
              <a:rPr lang="en-US" altLang="en-US" dirty="0"/>
              <a:t>The main drawback of this is distortion at the edges of the field of view, but this can be overcome in one of two ways</a:t>
            </a:r>
          </a:p>
          <a:p>
            <a:pPr marL="171450" indent="-171450">
              <a:buFontTx/>
              <a:buChar char="-"/>
            </a:pPr>
            <a:r>
              <a:rPr lang="en-US" altLang="en-US" dirty="0"/>
              <a:t>The first is to collimate only the central part of the beam, so its more of a planar fan beam geometry.  This is ideal because due to parallax, the central rays between the source and object are always the least distorted.  To scan a full sample you move the object up and down</a:t>
            </a:r>
          </a:p>
          <a:p>
            <a:pPr marL="171450" indent="-171450">
              <a:buFontTx/>
              <a:buChar char="-"/>
            </a:pPr>
            <a:r>
              <a:rPr lang="en-US" altLang="en-US" dirty="0"/>
              <a:t>A more sophisticated version of this is helical scanning, where the sample still moves up and down but continuously so one rotation sees a spread of vertical throw. This greatly speeds up the acquisition, if the software can correctly reconstruct the geometry. </a:t>
            </a:r>
          </a:p>
          <a:p>
            <a:pPr marL="171450" indent="-171450">
              <a:buFontTx/>
              <a:buChar char="-"/>
            </a:pPr>
            <a:r>
              <a:rPr lang="en-US" altLang="en-US" dirty="0"/>
              <a:t>It also allows a imaging of specimens that are significantly longer in one dimension.</a:t>
            </a:r>
          </a:p>
          <a:p>
            <a:pPr marL="171450" indent="-171450">
              <a:buFontTx/>
              <a:buChar char="-"/>
            </a:pPr>
            <a:endParaRPr lang="en-US" altLang="en-US" dirty="0"/>
          </a:p>
        </p:txBody>
      </p:sp>
    </p:spTree>
    <p:extLst>
      <p:ext uri="{BB962C8B-B14F-4D97-AF65-F5344CB8AC3E}">
        <p14:creationId xmlns:p14="http://schemas.microsoft.com/office/powerpoint/2010/main" val="15730161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  So, what does UTCT have in our lab? </a:t>
            </a:r>
          </a:p>
          <a:p>
            <a:pPr marL="171450" indent="-171450">
              <a:buFontTx/>
              <a:buChar char="-"/>
            </a:pPr>
            <a:r>
              <a:rPr lang="en-US" dirty="0"/>
              <a:t>We have two main systems.  The first, which was upgraded by NSI and retrofitted to fit in our original walk in lead-encased enclosure from 1997, has two sources and two detectors which can be all be interchanged.</a:t>
            </a:r>
          </a:p>
          <a:p>
            <a:pPr marL="171450" indent="-171450">
              <a:buFontTx/>
              <a:buChar char="-"/>
            </a:pPr>
            <a:r>
              <a:rPr lang="en-US" dirty="0"/>
              <a:t>The larger, higher energy source is a 450 kV GE is used for the largest, densest objects</a:t>
            </a:r>
          </a:p>
          <a:p>
            <a:pPr marL="171450" indent="-171450">
              <a:buFontTx/>
              <a:buChar char="-"/>
            </a:pPr>
            <a:r>
              <a:rPr lang="en-US" dirty="0"/>
              <a:t>The second source is the 225 kV </a:t>
            </a:r>
            <a:r>
              <a:rPr lang="en-US" dirty="0" err="1"/>
              <a:t>Feinfocus</a:t>
            </a:r>
            <a:r>
              <a:rPr lang="en-US" dirty="0"/>
              <a:t> which is used more commonly,, usually in </a:t>
            </a:r>
            <a:r>
              <a:rPr lang="en-US" dirty="0" err="1"/>
              <a:t>conjuction</a:t>
            </a:r>
            <a:r>
              <a:rPr lang="en-US" dirty="0"/>
              <a:t> with our 2048x2048 Perkin Elmer detector that is also </a:t>
            </a:r>
            <a:r>
              <a:rPr lang="en-US" dirty="0" err="1"/>
              <a:t>cabable</a:t>
            </a:r>
            <a:r>
              <a:rPr lang="en-US" dirty="0"/>
              <a:t> of subpixel and </a:t>
            </a:r>
            <a:r>
              <a:rPr lang="en-US" dirty="0" err="1"/>
              <a:t>mosiaing</a:t>
            </a:r>
            <a:r>
              <a:rPr lang="en-US" dirty="0"/>
              <a:t>.  The subpixel feature always an almost doubling of the spatial resolution, and </a:t>
            </a:r>
            <a:r>
              <a:rPr lang="en-US" dirty="0" err="1"/>
              <a:t>mosaicaing</a:t>
            </a:r>
            <a:r>
              <a:rPr lang="en-US" dirty="0"/>
              <a:t> allow larger samples to be imaged by moving the detector.</a:t>
            </a:r>
          </a:p>
          <a:p>
            <a:pPr marL="171450" indent="-171450">
              <a:buFontTx/>
              <a:buChar char="-"/>
            </a:pPr>
            <a:r>
              <a:rPr lang="en-US" dirty="0"/>
              <a:t>We also have a Linear detector array which essentially provides the fan beam geometry that I discussed earlier, although we don’t use it much because the new NSI system also allows a helical scanning configuration.</a:t>
            </a:r>
          </a:p>
          <a:p>
            <a:pPr marL="171450" indent="-171450">
              <a:buFontTx/>
              <a:buChar char="-"/>
            </a:pPr>
            <a:endParaRPr lang="en-US" dirty="0"/>
          </a:p>
          <a:p>
            <a:endParaRPr lang="en-US" dirty="0"/>
          </a:p>
          <a:p>
            <a:endParaRPr lang="en-US" dirty="0"/>
          </a:p>
        </p:txBody>
      </p:sp>
    </p:spTree>
    <p:extLst>
      <p:ext uri="{BB962C8B-B14F-4D97-AF65-F5344CB8AC3E}">
        <p14:creationId xmlns:p14="http://schemas.microsoft.com/office/powerpoint/2010/main" val="4625902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And then our newest addition in January of 2020 is a Zeiss…..</a:t>
            </a:r>
          </a:p>
        </p:txBody>
      </p:sp>
    </p:spTree>
    <p:extLst>
      <p:ext uri="{BB962C8B-B14F-4D97-AF65-F5344CB8AC3E}">
        <p14:creationId xmlns:p14="http://schemas.microsoft.com/office/powerpoint/2010/main" val="8498254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So, the final part of this lecture is a discussion about scanning artifacts, how they are caused, and how to recognize and correct them</a:t>
            </a:r>
          </a:p>
        </p:txBody>
      </p:sp>
    </p:spTree>
    <p:extLst>
      <p:ext uri="{BB962C8B-B14F-4D97-AF65-F5344CB8AC3E}">
        <p14:creationId xmlns:p14="http://schemas.microsoft.com/office/powerpoint/2010/main" val="10499422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Another related artifact that is a bit harder to avoid is something called shadowing.  </a:t>
            </a:r>
          </a:p>
          <a:p>
            <a:pPr marL="171450" indent="-171450">
              <a:buFontTx/>
              <a:buChar char="-"/>
            </a:pPr>
            <a:r>
              <a:rPr lang="en-US" dirty="0"/>
              <a:t>This occurs in the presence of a highly attenuating material, usually metal, where in certain paths with a lot of of the highly attenuating phase you get extreme filtering of the beam.  </a:t>
            </a:r>
          </a:p>
          <a:p>
            <a:pPr marL="171450" indent="-171450">
              <a:buFontTx/>
              <a:buChar char="-"/>
            </a:pPr>
            <a:r>
              <a:rPr lang="en-US" dirty="0"/>
              <a:t>Also referred to as photon starvation and it’s pretty hard to overcome, even at synchrotron systems</a:t>
            </a:r>
          </a:p>
        </p:txBody>
      </p:sp>
    </p:spTree>
    <p:extLst>
      <p:ext uri="{BB962C8B-B14F-4D97-AF65-F5344CB8AC3E}">
        <p14:creationId xmlns:p14="http://schemas.microsoft.com/office/powerpoint/2010/main" val="10097819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If the highly attenuating material, again usually metal, are discrete particles within a relatively low attenuation matrix, you get a starburst pattern that emanates from the particle.  </a:t>
            </a:r>
          </a:p>
        </p:txBody>
      </p:sp>
    </p:spTree>
    <p:extLst>
      <p:ext uri="{BB962C8B-B14F-4D97-AF65-F5344CB8AC3E}">
        <p14:creationId xmlns:p14="http://schemas.microsoft.com/office/powerpoint/2010/main" val="757333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79" name="Rectangle 7"/>
          <p:cNvSpPr>
            <a:spLocks noGrp="1" noChangeArrowheads="1"/>
          </p:cNvSpPr>
          <p:nvPr>
            <p:ph type="ctrTitle" sz="quarter"/>
          </p:nvPr>
        </p:nvSpPr>
        <p:spPr>
          <a:xfrm>
            <a:off x="685800" y="1447800"/>
            <a:ext cx="7772400" cy="1143000"/>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080" name="Rectangle 8"/>
          <p:cNvSpPr>
            <a:spLocks noGrp="1" noChangeArrowheads="1"/>
          </p:cNvSpPr>
          <p:nvPr>
            <p:ph type="subTitle" sz="quarter" idx="1"/>
          </p:nvPr>
        </p:nvSpPr>
        <p:spPr>
          <a:xfrm>
            <a:off x="1371600" y="3733800"/>
            <a:ext cx="6400800" cy="1752600"/>
          </a:xfrm>
        </p:spPr>
        <p:txBody>
          <a:bodyPr/>
          <a:lstStyle>
            <a:lvl1pPr marL="0" indent="0" algn="ctr">
              <a:buFontTx/>
              <a:buNone/>
              <a:defRPr>
                <a:latin typeface="Arial" panose="020B0604020202020204" pitchFamily="34" charset="0"/>
                <a:cs typeface="Arial" panose="020B0604020202020204" pitchFamily="34" charset="0"/>
              </a:defRPr>
            </a:lvl1pPr>
          </a:lstStyle>
          <a:p>
            <a:r>
              <a:rPr lang="en-US" dirty="0"/>
              <a:t>Click to edit Master subtitle style</a:t>
            </a:r>
          </a:p>
        </p:txBody>
      </p:sp>
      <p:sp>
        <p:nvSpPr>
          <p:cNvPr id="5" name="Rectangle 9"/>
          <p:cNvSpPr>
            <a:spLocks noGrp="1" noChangeArrowheads="1"/>
          </p:cNvSpPr>
          <p:nvPr>
            <p:ph type="dt" sz="quarter" idx="10"/>
          </p:nvPr>
        </p:nvSpPr>
        <p:spPr/>
        <p:txBody>
          <a:bodyPr/>
          <a:lstStyle>
            <a:lvl1pPr>
              <a:defRPr/>
            </a:lvl1pPr>
          </a:lstStyle>
          <a:p>
            <a:pPr>
              <a:defRPr/>
            </a:pPr>
            <a:endParaRPr lang="en-US"/>
          </a:p>
        </p:txBody>
      </p:sp>
      <p:sp>
        <p:nvSpPr>
          <p:cNvPr id="6" name="Rectangle 10"/>
          <p:cNvSpPr>
            <a:spLocks noGrp="1" noChangeArrowheads="1"/>
          </p:cNvSpPr>
          <p:nvPr>
            <p:ph type="ftr" sz="quarter" idx="11"/>
          </p:nvPr>
        </p:nvSpPr>
        <p:spPr/>
        <p:txBody>
          <a:bodyPr/>
          <a:lstStyle>
            <a:lvl1pPr>
              <a:defRPr/>
            </a:lvl1pPr>
          </a:lstStyle>
          <a:p>
            <a:pPr>
              <a:defRPr/>
            </a:pPr>
            <a:endParaRPr lang="en-US"/>
          </a:p>
        </p:txBody>
      </p:sp>
      <p:sp>
        <p:nvSpPr>
          <p:cNvPr id="7" name="Rectangle 11"/>
          <p:cNvSpPr>
            <a:spLocks noGrp="1" noChangeArrowheads="1"/>
          </p:cNvSpPr>
          <p:nvPr>
            <p:ph type="sldNum" sz="quarter" idx="12"/>
          </p:nvPr>
        </p:nvSpPr>
        <p:spPr/>
        <p:txBody>
          <a:bodyPr/>
          <a:lstStyle>
            <a:lvl1pPr>
              <a:defRPr/>
            </a:lvl1pPr>
          </a:lstStyle>
          <a:p>
            <a:pPr>
              <a:defRPr/>
            </a:pPr>
            <a:fld id="{6879FF3D-DACE-4B59-90D4-F0C0D65C0445}" type="slidenum">
              <a:rPr lang="en-US"/>
              <a:pPr>
                <a:defRPr/>
              </a:pPr>
              <a:t>‹#›</a:t>
            </a:fld>
            <a:endParaRPr lang="en-US"/>
          </a:p>
        </p:txBody>
      </p:sp>
    </p:spTree>
    <p:extLst>
      <p:ext uri="{BB962C8B-B14F-4D97-AF65-F5344CB8AC3E}">
        <p14:creationId xmlns:p14="http://schemas.microsoft.com/office/powerpoint/2010/main" val="1907156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EA9776CB-0B95-460F-8958-2F5436AEF5D4}" type="slidenum">
              <a:rPr lang="en-US"/>
              <a:pPr>
                <a:defRPr/>
              </a:pPr>
              <a:t>‹#›</a:t>
            </a:fld>
            <a:endParaRPr lang="en-US"/>
          </a:p>
        </p:txBody>
      </p:sp>
    </p:spTree>
    <p:extLst>
      <p:ext uri="{BB962C8B-B14F-4D97-AF65-F5344CB8AC3E}">
        <p14:creationId xmlns:p14="http://schemas.microsoft.com/office/powerpoint/2010/main" val="2328009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F2B069B8-BFB3-46E2-9505-DDB88D82D53D}" type="slidenum">
              <a:rPr lang="en-US"/>
              <a:pPr>
                <a:defRPr/>
              </a:pPr>
              <a:t>‹#›</a:t>
            </a:fld>
            <a:endParaRPr lang="en-US"/>
          </a:p>
        </p:txBody>
      </p:sp>
    </p:spTree>
    <p:extLst>
      <p:ext uri="{BB962C8B-B14F-4D97-AF65-F5344CB8AC3E}">
        <p14:creationId xmlns:p14="http://schemas.microsoft.com/office/powerpoint/2010/main" val="628786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2057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057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pPr>
              <a:defRPr/>
            </a:pPr>
            <a:fld id="{6EC9D76D-FC9A-4CC4-A81D-A3F34393CF32}" type="slidenum">
              <a:rPr lang="en-US"/>
              <a:pPr>
                <a:defRPr/>
              </a:pPr>
              <a:t>‹#›</a:t>
            </a:fld>
            <a:endParaRPr lang="en-US"/>
          </a:p>
        </p:txBody>
      </p:sp>
    </p:spTree>
    <p:extLst>
      <p:ext uri="{BB962C8B-B14F-4D97-AF65-F5344CB8AC3E}">
        <p14:creationId xmlns:p14="http://schemas.microsoft.com/office/powerpoint/2010/main" val="640242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p:cNvSpPr>
            <a:spLocks noGrp="1" noChangeArrowheads="1"/>
          </p:cNvSpPr>
          <p:nvPr>
            <p:ph type="dt" sz="half" idx="10"/>
          </p:nvPr>
        </p:nvSpPr>
        <p:spPr>
          <a:ln/>
        </p:spPr>
        <p:txBody>
          <a:bodyPr/>
          <a:lstStyle>
            <a:lvl1pPr>
              <a:defRPr/>
            </a:lvl1pPr>
          </a:lstStyle>
          <a:p>
            <a:pPr>
              <a:defRPr/>
            </a:pPr>
            <a:endParaRPr lang="en-US"/>
          </a:p>
        </p:txBody>
      </p:sp>
      <p:sp>
        <p:nvSpPr>
          <p:cNvPr id="8" name="Rectangle 10"/>
          <p:cNvSpPr>
            <a:spLocks noGrp="1" noChangeArrowheads="1"/>
          </p:cNvSpPr>
          <p:nvPr>
            <p:ph type="ftr" sz="quarter" idx="11"/>
          </p:nvPr>
        </p:nvSpPr>
        <p:spPr>
          <a:ln/>
        </p:spPr>
        <p:txBody>
          <a:bodyPr/>
          <a:lstStyle>
            <a:lvl1pPr>
              <a:defRPr/>
            </a:lvl1pPr>
          </a:lstStyle>
          <a:p>
            <a:pPr>
              <a:defRPr/>
            </a:pPr>
            <a:endParaRPr lang="en-US"/>
          </a:p>
        </p:txBody>
      </p:sp>
      <p:sp>
        <p:nvSpPr>
          <p:cNvPr id="9" name="Rectangle 11"/>
          <p:cNvSpPr>
            <a:spLocks noGrp="1" noChangeArrowheads="1"/>
          </p:cNvSpPr>
          <p:nvPr>
            <p:ph type="sldNum" sz="quarter" idx="12"/>
          </p:nvPr>
        </p:nvSpPr>
        <p:spPr>
          <a:ln/>
        </p:spPr>
        <p:txBody>
          <a:bodyPr/>
          <a:lstStyle>
            <a:lvl1pPr>
              <a:defRPr/>
            </a:lvl1pPr>
          </a:lstStyle>
          <a:p>
            <a:pPr>
              <a:defRPr/>
            </a:pPr>
            <a:fld id="{42652D67-CA02-47F9-AE9B-3A7D0D4616B1}" type="slidenum">
              <a:rPr lang="en-US"/>
              <a:pPr>
                <a:defRPr/>
              </a:pPr>
              <a:t>‹#›</a:t>
            </a:fld>
            <a:endParaRPr lang="en-US"/>
          </a:p>
        </p:txBody>
      </p:sp>
    </p:spTree>
    <p:extLst>
      <p:ext uri="{BB962C8B-B14F-4D97-AF65-F5344CB8AC3E}">
        <p14:creationId xmlns:p14="http://schemas.microsoft.com/office/powerpoint/2010/main" val="2959419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p:cNvSpPr>
            <a:spLocks noGrp="1" noChangeArrowheads="1"/>
          </p:cNvSpPr>
          <p:nvPr>
            <p:ph type="dt" sz="half" idx="10"/>
          </p:nvPr>
        </p:nvSpPr>
        <p:spPr>
          <a:ln/>
        </p:spPr>
        <p:txBody>
          <a:bodyPr/>
          <a:lstStyle>
            <a:lvl1pPr>
              <a:defRPr/>
            </a:lvl1pPr>
          </a:lstStyle>
          <a:p>
            <a:pPr>
              <a:defRPr/>
            </a:pPr>
            <a:endParaRPr lang="en-US"/>
          </a:p>
        </p:txBody>
      </p:sp>
      <p:sp>
        <p:nvSpPr>
          <p:cNvPr id="4" name="Rectangle 10"/>
          <p:cNvSpPr>
            <a:spLocks noGrp="1" noChangeArrowheads="1"/>
          </p:cNvSpPr>
          <p:nvPr>
            <p:ph type="ftr" sz="quarter" idx="11"/>
          </p:nvPr>
        </p:nvSpPr>
        <p:spPr>
          <a:ln/>
        </p:spPr>
        <p:txBody>
          <a:bodyPr/>
          <a:lstStyle>
            <a:lvl1pPr>
              <a:defRPr/>
            </a:lvl1pPr>
          </a:lstStyle>
          <a:p>
            <a:pPr>
              <a:defRPr/>
            </a:pPr>
            <a:endParaRPr lang="en-US"/>
          </a:p>
        </p:txBody>
      </p:sp>
      <p:sp>
        <p:nvSpPr>
          <p:cNvPr id="5" name="Rectangle 11"/>
          <p:cNvSpPr>
            <a:spLocks noGrp="1" noChangeArrowheads="1"/>
          </p:cNvSpPr>
          <p:nvPr>
            <p:ph type="sldNum" sz="quarter" idx="12"/>
          </p:nvPr>
        </p:nvSpPr>
        <p:spPr>
          <a:ln/>
        </p:spPr>
        <p:txBody>
          <a:bodyPr/>
          <a:lstStyle>
            <a:lvl1pPr>
              <a:defRPr/>
            </a:lvl1pPr>
          </a:lstStyle>
          <a:p>
            <a:pPr>
              <a:defRPr/>
            </a:pPr>
            <a:fld id="{AC5E7BD0-09C2-4B79-BDDB-F8DD5B76400D}" type="slidenum">
              <a:rPr lang="en-US"/>
              <a:pPr>
                <a:defRPr/>
              </a:pPr>
              <a:t>‹#›</a:t>
            </a:fld>
            <a:endParaRPr lang="en-US"/>
          </a:p>
        </p:txBody>
      </p:sp>
    </p:spTree>
    <p:extLst>
      <p:ext uri="{BB962C8B-B14F-4D97-AF65-F5344CB8AC3E}">
        <p14:creationId xmlns:p14="http://schemas.microsoft.com/office/powerpoint/2010/main" val="1569268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a:p>
        </p:txBody>
      </p:sp>
      <p:sp>
        <p:nvSpPr>
          <p:cNvPr id="3" name="Rectangle 10"/>
          <p:cNvSpPr>
            <a:spLocks noGrp="1" noChangeArrowheads="1"/>
          </p:cNvSpPr>
          <p:nvPr>
            <p:ph type="ftr" sz="quarter" idx="11"/>
          </p:nvPr>
        </p:nvSpPr>
        <p:spPr>
          <a:ln/>
        </p:spPr>
        <p:txBody>
          <a:bodyPr/>
          <a:lstStyle>
            <a:lvl1pPr>
              <a:defRPr/>
            </a:lvl1pPr>
          </a:lstStyle>
          <a:p>
            <a:pPr>
              <a:defRPr/>
            </a:pPr>
            <a:endParaRPr lang="en-US"/>
          </a:p>
        </p:txBody>
      </p:sp>
      <p:sp>
        <p:nvSpPr>
          <p:cNvPr id="4" name="Rectangle 11"/>
          <p:cNvSpPr>
            <a:spLocks noGrp="1" noChangeArrowheads="1"/>
          </p:cNvSpPr>
          <p:nvPr>
            <p:ph type="sldNum" sz="quarter" idx="12"/>
          </p:nvPr>
        </p:nvSpPr>
        <p:spPr>
          <a:ln/>
        </p:spPr>
        <p:txBody>
          <a:bodyPr/>
          <a:lstStyle>
            <a:lvl1pPr>
              <a:defRPr/>
            </a:lvl1pPr>
          </a:lstStyle>
          <a:p>
            <a:pPr>
              <a:defRPr/>
            </a:pPr>
            <a:fld id="{4CC4E556-B0CC-4763-9A14-BC55B96D610F}" type="slidenum">
              <a:rPr lang="en-US"/>
              <a:pPr>
                <a:defRPr/>
              </a:pPr>
              <a:t>‹#›</a:t>
            </a:fld>
            <a:endParaRPr lang="en-US"/>
          </a:p>
        </p:txBody>
      </p:sp>
    </p:spTree>
    <p:extLst>
      <p:ext uri="{BB962C8B-B14F-4D97-AF65-F5344CB8AC3E}">
        <p14:creationId xmlns:p14="http://schemas.microsoft.com/office/powerpoint/2010/main" val="153675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pPr>
              <a:defRPr/>
            </a:pPr>
            <a:fld id="{4E576DAC-EDCF-494E-90F9-183F861D0004}" type="slidenum">
              <a:rPr lang="en-US"/>
              <a:pPr>
                <a:defRPr/>
              </a:pPr>
              <a:t>‹#›</a:t>
            </a:fld>
            <a:endParaRPr lang="en-US"/>
          </a:p>
        </p:txBody>
      </p:sp>
    </p:spTree>
    <p:extLst>
      <p:ext uri="{BB962C8B-B14F-4D97-AF65-F5344CB8AC3E}">
        <p14:creationId xmlns:p14="http://schemas.microsoft.com/office/powerpoint/2010/main" val="216688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pPr>
              <a:defRPr/>
            </a:pPr>
            <a:fld id="{7A884D2A-5D91-483A-828C-61E85C42463E}" type="slidenum">
              <a:rPr lang="en-US"/>
              <a:pPr>
                <a:defRPr/>
              </a:pPr>
              <a:t>‹#›</a:t>
            </a:fld>
            <a:endParaRPr lang="en-US"/>
          </a:p>
        </p:txBody>
      </p:sp>
    </p:spTree>
    <p:extLst>
      <p:ext uri="{BB962C8B-B14F-4D97-AF65-F5344CB8AC3E}">
        <p14:creationId xmlns:p14="http://schemas.microsoft.com/office/powerpoint/2010/main" val="889873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EC48A758-2CBE-4D62-891E-01BB452E34D6}" type="slidenum">
              <a:rPr lang="en-US"/>
              <a:pPr>
                <a:defRPr/>
              </a:pPr>
              <a:t>‹#›</a:t>
            </a:fld>
            <a:endParaRPr lang="en-US"/>
          </a:p>
        </p:txBody>
      </p:sp>
    </p:spTree>
    <p:extLst>
      <p:ext uri="{BB962C8B-B14F-4D97-AF65-F5344CB8AC3E}">
        <p14:creationId xmlns:p14="http://schemas.microsoft.com/office/powerpoint/2010/main" val="1532947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81000"/>
            <a:ext cx="19431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381000"/>
            <a:ext cx="5676900" cy="5791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35A5EE6E-23C5-4FAC-82A7-FCB9C7771CA0}" type="slidenum">
              <a:rPr lang="en-US"/>
              <a:pPr>
                <a:defRPr/>
              </a:pPr>
              <a:t>‹#›</a:t>
            </a:fld>
            <a:endParaRPr lang="en-US"/>
          </a:p>
        </p:txBody>
      </p:sp>
    </p:spTree>
    <p:extLst>
      <p:ext uri="{BB962C8B-B14F-4D97-AF65-F5344CB8AC3E}">
        <p14:creationId xmlns:p14="http://schemas.microsoft.com/office/powerpoint/2010/main" val="20035875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685800" y="2057400"/>
            <a:ext cx="3810000" cy="4114800"/>
          </a:xfrm>
        </p:spPr>
        <p:txBody>
          <a:bodyPr/>
          <a:lstStyle/>
          <a:p>
            <a:pPr lvl="0"/>
            <a:r>
              <a:rPr lang="en-US" noProof="0"/>
              <a:t>Click icon to add online image</a:t>
            </a:r>
          </a:p>
        </p:txBody>
      </p:sp>
      <p:sp>
        <p:nvSpPr>
          <p:cNvPr id="4" name="Text Placeholder 3"/>
          <p:cNvSpPr>
            <a:spLocks noGrp="1"/>
          </p:cNvSpPr>
          <p:nvPr>
            <p:ph type="body" sz="half" idx="2"/>
          </p:nvPr>
        </p:nvSpPr>
        <p:spPr>
          <a:xfrm>
            <a:off x="4648200" y="2057400"/>
            <a:ext cx="381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D15E64B-39AA-494E-8157-C68A357CBCAC}" type="slidenum">
              <a:rPr lang="en-US"/>
              <a:pPr>
                <a:defRPr/>
              </a:pPr>
              <a:t>‹#›</a:t>
            </a:fld>
            <a:endParaRPr lang="en-US"/>
          </a:p>
        </p:txBody>
      </p:sp>
    </p:spTree>
    <p:extLst>
      <p:ext uri="{BB962C8B-B14F-4D97-AF65-F5344CB8AC3E}">
        <p14:creationId xmlns:p14="http://schemas.microsoft.com/office/powerpoint/2010/main" val="1425755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1143000" y="76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b" anchorCtr="0" compatLnSpc="1">
            <a:prstTxWarp prst="textNoShape">
              <a:avLst/>
            </a:prstTxWarp>
          </a:bodyPr>
          <a:lstStyle/>
          <a:p>
            <a:pPr lvl="0"/>
            <a:r>
              <a:rPr lang="en-US" altLang="en-US" dirty="0"/>
              <a:t>Click to edit Master title style</a:t>
            </a:r>
          </a:p>
        </p:txBody>
      </p:sp>
      <p:sp>
        <p:nvSpPr>
          <p:cNvPr id="1027" name="Rectangle 8"/>
          <p:cNvSpPr>
            <a:spLocks noGrp="1" noChangeArrowheads="1"/>
          </p:cNvSpPr>
          <p:nvPr>
            <p:ph type="body" idx="1"/>
          </p:nvPr>
        </p:nvSpPr>
        <p:spPr bwMode="auto">
          <a:xfrm>
            <a:off x="685800" y="160020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dirty="0"/>
              <a:t>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33" name="Rectangle 9"/>
          <p:cNvSpPr>
            <a:spLocks noGrp="1" noChangeArrowheads="1"/>
          </p:cNvSpPr>
          <p:nvPr>
            <p:ph type="dt" sz="half" idx="2"/>
          </p:nvPr>
        </p:nvSpPr>
        <p:spPr bwMode="auto">
          <a:xfrm>
            <a:off x="685800" y="63246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latin typeface="Arial" charset="0"/>
              </a:defRPr>
            </a:lvl1pPr>
          </a:lstStyle>
          <a:p>
            <a:pPr>
              <a:defRPr/>
            </a:pPr>
            <a:endParaRPr lang="en-US"/>
          </a:p>
        </p:txBody>
      </p:sp>
      <p:sp>
        <p:nvSpPr>
          <p:cNvPr id="1034" name="Rectangle 10"/>
          <p:cNvSpPr>
            <a:spLocks noGrp="1" noChangeArrowheads="1"/>
          </p:cNvSpPr>
          <p:nvPr>
            <p:ph type="ftr" sz="quarter" idx="3"/>
          </p:nvPr>
        </p:nvSpPr>
        <p:spPr bwMode="auto">
          <a:xfrm>
            <a:off x="3124200" y="63246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a:latin typeface="Arial" charset="0"/>
              </a:defRPr>
            </a:lvl1pPr>
          </a:lstStyle>
          <a:p>
            <a:pPr>
              <a:defRPr/>
            </a:pPr>
            <a:endParaRPr lang="en-US"/>
          </a:p>
        </p:txBody>
      </p:sp>
      <p:sp>
        <p:nvSpPr>
          <p:cNvPr id="1035" name="Rectangle 11"/>
          <p:cNvSpPr>
            <a:spLocks noGrp="1" noChangeArrowheads="1"/>
          </p:cNvSpPr>
          <p:nvPr>
            <p:ph type="sldNum" sz="quarter" idx="4"/>
          </p:nvPr>
        </p:nvSpPr>
        <p:spPr bwMode="auto">
          <a:xfrm>
            <a:off x="6553200" y="63246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latin typeface="Arial" charset="0"/>
              </a:defRPr>
            </a:lvl1pPr>
          </a:lstStyle>
          <a:p>
            <a:pPr>
              <a:defRPr/>
            </a:pPr>
            <a:fld id="{71D1DE96-8579-459E-822F-49EC9AA64769}" type="slidenum">
              <a:rPr lang="en-US"/>
              <a:pPr>
                <a:defRPr/>
              </a:pPr>
              <a:t>‹#›</a:t>
            </a:fld>
            <a:endParaRPr lang="en-US"/>
          </a:p>
        </p:txBody>
      </p:sp>
      <p:pic>
        <p:nvPicPr>
          <p:cNvPr id="3" name="Picture 2" descr="A picture containing font, graphics, graphic design, logo&#10;&#10;Description automatically generated">
            <a:extLst>
              <a:ext uri="{FF2B5EF4-FFF2-40B4-BE49-F238E27FC236}">
                <a16:creationId xmlns:a16="http://schemas.microsoft.com/office/drawing/2014/main" id="{FE1BBDCF-FBC9-38E0-4661-D09DC6CCA692}"/>
              </a:ext>
            </a:extLst>
          </p:cNvPr>
          <p:cNvPicPr>
            <a:picLocks noChangeAspect="1"/>
          </p:cNvPicPr>
          <p:nvPr userDrawn="1"/>
        </p:nvPicPr>
        <p:blipFill rotWithShape="1">
          <a:blip r:embed="rId14" cstate="screen">
            <a:extLst>
              <a:ext uri="{28A0092B-C50C-407E-A947-70E740481C1C}">
                <a14:useLocalDpi xmlns:a14="http://schemas.microsoft.com/office/drawing/2010/main"/>
              </a:ext>
            </a:extLst>
          </a:blip>
          <a:srcRect/>
          <a:stretch/>
        </p:blipFill>
        <p:spPr>
          <a:xfrm>
            <a:off x="76201" y="152212"/>
            <a:ext cx="2362200" cy="685988"/>
          </a:xfrm>
          <a:prstGeom prst="rect">
            <a:avLst/>
          </a:prstGeom>
        </p:spPr>
      </p:pic>
    </p:spTree>
  </p:cSld>
  <p:clrMap bg1="dk2" tx1="lt1" bg2="dk1" tx2="lt2" accent1="accent1" accent2="accent2" accent3="accent3" accent4="accent4" accent5="accent5" accent6="accent6" hlink="hlink" folHlink="folHlink"/>
  <p:sldLayoutIdLst>
    <p:sldLayoutId id="2147483695"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6" r:id="rId12"/>
  </p:sldLayoutIdLst>
  <p:txStyles>
    <p:titleStyle>
      <a:lvl1pPr algn="r" rtl="0" eaLnBrk="1" fontAlgn="base" hangingPunct="1">
        <a:spcBef>
          <a:spcPct val="0"/>
        </a:spcBef>
        <a:spcAft>
          <a:spcPct val="0"/>
        </a:spcAft>
        <a:defRPr sz="4400" i="1">
          <a:solidFill>
            <a:srgbClr val="FFEBA8"/>
          </a:solidFill>
          <a:latin typeface="Arial" panose="020B0604020202020204" pitchFamily="34" charset="0"/>
          <a:ea typeface="+mj-ea"/>
          <a:cs typeface="Arial" panose="020B0604020202020204" pitchFamily="34" charset="0"/>
        </a:defRPr>
      </a:lvl1pPr>
      <a:lvl2pPr algn="r" rtl="0" eaLnBrk="1" fontAlgn="base" hangingPunct="1">
        <a:spcBef>
          <a:spcPct val="0"/>
        </a:spcBef>
        <a:spcAft>
          <a:spcPct val="0"/>
        </a:spcAft>
        <a:defRPr sz="4400" i="1">
          <a:solidFill>
            <a:schemeClr val="tx2"/>
          </a:solidFill>
          <a:latin typeface="Times New Roman" pitchFamily="18" charset="0"/>
        </a:defRPr>
      </a:lvl2pPr>
      <a:lvl3pPr algn="r" rtl="0" eaLnBrk="1" fontAlgn="base" hangingPunct="1">
        <a:spcBef>
          <a:spcPct val="0"/>
        </a:spcBef>
        <a:spcAft>
          <a:spcPct val="0"/>
        </a:spcAft>
        <a:defRPr sz="4400" i="1">
          <a:solidFill>
            <a:schemeClr val="tx2"/>
          </a:solidFill>
          <a:latin typeface="Times New Roman" pitchFamily="18" charset="0"/>
        </a:defRPr>
      </a:lvl3pPr>
      <a:lvl4pPr algn="r" rtl="0" eaLnBrk="1" fontAlgn="base" hangingPunct="1">
        <a:spcBef>
          <a:spcPct val="0"/>
        </a:spcBef>
        <a:spcAft>
          <a:spcPct val="0"/>
        </a:spcAft>
        <a:defRPr sz="4400" i="1">
          <a:solidFill>
            <a:schemeClr val="tx2"/>
          </a:solidFill>
          <a:latin typeface="Times New Roman" pitchFamily="18" charset="0"/>
        </a:defRPr>
      </a:lvl4pPr>
      <a:lvl5pPr algn="r" rtl="0" eaLnBrk="1" fontAlgn="base" hangingPunct="1">
        <a:spcBef>
          <a:spcPct val="0"/>
        </a:spcBef>
        <a:spcAft>
          <a:spcPct val="0"/>
        </a:spcAft>
        <a:defRPr sz="4400" i="1">
          <a:solidFill>
            <a:schemeClr val="tx2"/>
          </a:solidFill>
          <a:latin typeface="Times New Roman" pitchFamily="18" charset="0"/>
        </a:defRPr>
      </a:lvl5pPr>
      <a:lvl6pPr marL="457200" algn="r" rtl="0" eaLnBrk="1" fontAlgn="base" hangingPunct="1">
        <a:spcBef>
          <a:spcPct val="0"/>
        </a:spcBef>
        <a:spcAft>
          <a:spcPct val="0"/>
        </a:spcAft>
        <a:defRPr sz="4400" i="1">
          <a:solidFill>
            <a:schemeClr val="tx2"/>
          </a:solidFill>
          <a:latin typeface="Times New Roman" pitchFamily="18" charset="0"/>
        </a:defRPr>
      </a:lvl6pPr>
      <a:lvl7pPr marL="914400" algn="r" rtl="0" eaLnBrk="1" fontAlgn="base" hangingPunct="1">
        <a:spcBef>
          <a:spcPct val="0"/>
        </a:spcBef>
        <a:spcAft>
          <a:spcPct val="0"/>
        </a:spcAft>
        <a:defRPr sz="4400" i="1">
          <a:solidFill>
            <a:schemeClr val="tx2"/>
          </a:solidFill>
          <a:latin typeface="Times New Roman" pitchFamily="18" charset="0"/>
        </a:defRPr>
      </a:lvl7pPr>
      <a:lvl8pPr marL="1371600" algn="r" rtl="0" eaLnBrk="1" fontAlgn="base" hangingPunct="1">
        <a:spcBef>
          <a:spcPct val="0"/>
        </a:spcBef>
        <a:spcAft>
          <a:spcPct val="0"/>
        </a:spcAft>
        <a:defRPr sz="4400" i="1">
          <a:solidFill>
            <a:schemeClr val="tx2"/>
          </a:solidFill>
          <a:latin typeface="Times New Roman" pitchFamily="18" charset="0"/>
        </a:defRPr>
      </a:lvl8pPr>
      <a:lvl9pPr marL="1828800" algn="r" rtl="0" eaLnBrk="1" fontAlgn="base" hangingPunct="1">
        <a:spcBef>
          <a:spcPct val="0"/>
        </a:spcBef>
        <a:spcAft>
          <a:spcPct val="0"/>
        </a:spcAft>
        <a:defRPr sz="4400" i="1">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lr>
          <a:schemeClr val="tx2"/>
        </a:buClr>
        <a:buChar char="•"/>
        <a:defRPr sz="3200">
          <a:solidFill>
            <a:srgbClr val="FFFBEA"/>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ct val="0"/>
        </a:spcAft>
        <a:buClr>
          <a:schemeClr val="tx2"/>
        </a:buClr>
        <a:buChar char="–"/>
        <a:defRPr sz="2800">
          <a:solidFill>
            <a:srgbClr val="FFFBEA"/>
          </a:solidFill>
          <a:latin typeface="Arial" panose="020B0604020202020204" pitchFamily="34" charset="0"/>
          <a:cs typeface="Arial" panose="020B0604020202020204" pitchFamily="34" charset="0"/>
        </a:defRPr>
      </a:lvl2pPr>
      <a:lvl3pPr marL="1143000" indent="-228600" algn="l" rtl="0" eaLnBrk="1" fontAlgn="base" hangingPunct="1">
        <a:spcBef>
          <a:spcPct val="20000"/>
        </a:spcBef>
        <a:spcAft>
          <a:spcPct val="0"/>
        </a:spcAft>
        <a:buClr>
          <a:schemeClr val="tx2"/>
        </a:buClr>
        <a:buChar char="•"/>
        <a:defRPr sz="2400">
          <a:solidFill>
            <a:srgbClr val="FFFBEA"/>
          </a:solidFill>
          <a:latin typeface="Arial" panose="020B0604020202020204" pitchFamily="34" charset="0"/>
          <a:cs typeface="Arial" panose="020B0604020202020204" pitchFamily="34" charset="0"/>
        </a:defRPr>
      </a:lvl3pPr>
      <a:lvl4pPr marL="1600200" indent="-228600" algn="l" rtl="0" eaLnBrk="1" fontAlgn="base" hangingPunct="1">
        <a:spcBef>
          <a:spcPct val="20000"/>
        </a:spcBef>
        <a:spcAft>
          <a:spcPct val="0"/>
        </a:spcAft>
        <a:buClr>
          <a:schemeClr val="tx2"/>
        </a:buClr>
        <a:buChar char="–"/>
        <a:defRPr sz="2000">
          <a:solidFill>
            <a:srgbClr val="FFFBEA"/>
          </a:solidFill>
          <a:latin typeface="Arial" panose="020B0604020202020204" pitchFamily="34" charset="0"/>
          <a:cs typeface="Arial" panose="020B0604020202020204" pitchFamily="34" charset="0"/>
        </a:defRPr>
      </a:lvl4pPr>
      <a:lvl5pPr marL="2057400" indent="-228600" algn="l" rtl="0" eaLnBrk="1" fontAlgn="base" hangingPunct="1">
        <a:spcBef>
          <a:spcPct val="20000"/>
        </a:spcBef>
        <a:spcAft>
          <a:spcPct val="0"/>
        </a:spcAft>
        <a:buClr>
          <a:schemeClr val="tx2"/>
        </a:buClr>
        <a:buChar char="•"/>
        <a:defRPr sz="2000">
          <a:solidFill>
            <a:srgbClr val="FFFBEA"/>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ct val="0"/>
        </a:spcAft>
        <a:buClr>
          <a:schemeClr val="tx2"/>
        </a:buClr>
        <a:buChar char="•"/>
        <a:defRPr sz="2000">
          <a:solidFill>
            <a:schemeClr val="tx1"/>
          </a:solidFill>
          <a:latin typeface="+mn-lt"/>
        </a:defRPr>
      </a:lvl6pPr>
      <a:lvl7pPr marL="2971800" indent="-228600" algn="l" rtl="0" eaLnBrk="1" fontAlgn="base" hangingPunct="1">
        <a:spcBef>
          <a:spcPct val="20000"/>
        </a:spcBef>
        <a:spcAft>
          <a:spcPct val="0"/>
        </a:spcAft>
        <a:buClr>
          <a:schemeClr val="tx2"/>
        </a:buClr>
        <a:buChar char="•"/>
        <a:defRPr sz="2000">
          <a:solidFill>
            <a:schemeClr val="tx1"/>
          </a:solidFill>
          <a:latin typeface="+mn-lt"/>
        </a:defRPr>
      </a:lvl7pPr>
      <a:lvl8pPr marL="3429000" indent="-228600" algn="l" rtl="0" eaLnBrk="1" fontAlgn="base" hangingPunct="1">
        <a:spcBef>
          <a:spcPct val="20000"/>
        </a:spcBef>
        <a:spcAft>
          <a:spcPct val="0"/>
        </a:spcAft>
        <a:buClr>
          <a:schemeClr val="tx2"/>
        </a:buClr>
        <a:buChar char="•"/>
        <a:defRPr sz="2000">
          <a:solidFill>
            <a:schemeClr val="tx1"/>
          </a:solidFill>
          <a:latin typeface="+mn-lt"/>
        </a:defRPr>
      </a:lvl8pPr>
      <a:lvl9pPr marL="3886200" indent="-228600" algn="l" rtl="0" eaLnBrk="1" fontAlgn="base" hangingPunct="1">
        <a:spcBef>
          <a:spcPct val="20000"/>
        </a:spcBef>
        <a:spcAft>
          <a:spcPct val="0"/>
        </a:spcAft>
        <a:buClr>
          <a:schemeClr val="tx2"/>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3.tiff"/><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docid=KLv9DS6EHXvnSM&amp;tbnid=nsyMNEYlsqnndM:&amp;ved=0CAUQjRw&amp;url=http://www.yxlon.com/Products/X-ray-tubes-and-generators/Microfocus-X-ray-tubes&amp;ei=OregU9kg2J7IBKeTgqgF&amp;psig=AFQjCNGacgTTmV3IWLjE7bIZ79-fUzEJYA&amp;ust=1403127819864910"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gif"/><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9.tiff"/></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35.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6.xml"/><Relationship Id="rId4" Type="http://schemas.openxmlformats.org/officeDocument/2006/relationships/image" Target="../media/image50.png"/></Relationships>
</file>

<file path=ppt/slides/_rels/slide3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56.png"/><Relationship Id="rId1" Type="http://schemas.openxmlformats.org/officeDocument/2006/relationships/slideLayout" Target="../slideLayouts/slideLayout6.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026"/>
          <p:cNvSpPr>
            <a:spLocks noGrp="1" noChangeArrowheads="1"/>
          </p:cNvSpPr>
          <p:nvPr>
            <p:ph type="ctrTitle" sz="quarter"/>
          </p:nvPr>
        </p:nvSpPr>
        <p:spPr/>
        <p:txBody>
          <a:bodyPr/>
          <a:lstStyle/>
          <a:p>
            <a:pPr algn="ctr"/>
            <a:r>
              <a:rPr lang="en-US" altLang="en-US" dirty="0"/>
              <a:t>Fundamentals of X-ray Computed Tomography</a:t>
            </a:r>
          </a:p>
        </p:txBody>
      </p:sp>
      <p:sp>
        <p:nvSpPr>
          <p:cNvPr id="3075" name="Rectangle 1027"/>
          <p:cNvSpPr>
            <a:spLocks noGrp="1" noChangeArrowheads="1"/>
          </p:cNvSpPr>
          <p:nvPr>
            <p:ph type="subTitle" sz="quarter" idx="1"/>
          </p:nvPr>
        </p:nvSpPr>
        <p:spPr/>
        <p:txBody>
          <a:bodyPr/>
          <a:lstStyle/>
          <a:p>
            <a:r>
              <a:rPr lang="en-US" altLang="en-US" sz="2000" dirty="0"/>
              <a:t>Romy Hanna</a:t>
            </a:r>
          </a:p>
          <a:p>
            <a:r>
              <a:rPr lang="en-US" altLang="en-US" sz="2000" dirty="0"/>
              <a:t>UTCT</a:t>
            </a:r>
          </a:p>
          <a:p>
            <a:r>
              <a:rPr lang="en-US" altLang="en-US" sz="2000" dirty="0"/>
              <a:t>Jackson School of Geosciences</a:t>
            </a:r>
          </a:p>
          <a:p>
            <a:r>
              <a:rPr lang="en-US" altLang="en-US" sz="2000" dirty="0"/>
              <a:t>University of Texas at Austin</a:t>
            </a:r>
          </a:p>
        </p:txBody>
      </p:sp>
      <p:pic>
        <p:nvPicPr>
          <p:cNvPr id="2" name="Picture 1" descr="nsf1.gif">
            <a:extLst>
              <a:ext uri="{FF2B5EF4-FFF2-40B4-BE49-F238E27FC236}">
                <a16:creationId xmlns:a16="http://schemas.microsoft.com/office/drawing/2014/main" id="{1C716554-D893-FE16-9263-FB676939DF8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2008" y="5223950"/>
            <a:ext cx="1431992" cy="1440619"/>
          </a:xfrm>
          <a:prstGeom prst="rect">
            <a:avLst/>
          </a:prstGeom>
        </p:spPr>
      </p:pic>
      <p:pic>
        <p:nvPicPr>
          <p:cNvPr id="3" name="Picture 2">
            <a:extLst>
              <a:ext uri="{FF2B5EF4-FFF2-40B4-BE49-F238E27FC236}">
                <a16:creationId xmlns:a16="http://schemas.microsoft.com/office/drawing/2014/main" id="{E3D7C8DB-BB4C-1780-D039-7CCE72F2771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67600" y="5362171"/>
            <a:ext cx="1487069" cy="122931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6B7E9-0DAA-AAA1-44CF-491C0EFF7D5A}"/>
            </a:ext>
          </a:extLst>
        </p:cNvPr>
        <p:cNvGrpSpPr/>
        <p:nvPr/>
      </p:nvGrpSpPr>
      <p:grpSpPr>
        <a:xfrm>
          <a:off x="0" y="0"/>
          <a:ext cx="0" cy="0"/>
          <a:chOff x="0" y="0"/>
          <a:chExt cx="0" cy="0"/>
        </a:xfrm>
      </p:grpSpPr>
      <p:sp>
        <p:nvSpPr>
          <p:cNvPr id="28674" name="Rectangle 2">
            <a:extLst>
              <a:ext uri="{FF2B5EF4-FFF2-40B4-BE49-F238E27FC236}">
                <a16:creationId xmlns:a16="http://schemas.microsoft.com/office/drawing/2014/main" id="{AA24A5C6-2F74-B4D9-4676-B1AB6980306E}"/>
              </a:ext>
            </a:extLst>
          </p:cNvPr>
          <p:cNvSpPr>
            <a:spLocks noGrp="1" noChangeArrowheads="1"/>
          </p:cNvSpPr>
          <p:nvPr>
            <p:ph type="ctrTitle" sz="quarter"/>
          </p:nvPr>
        </p:nvSpPr>
        <p:spPr>
          <a:xfrm>
            <a:off x="2286000" y="1447800"/>
            <a:ext cx="6172200" cy="1143000"/>
          </a:xfrm>
          <a:noFill/>
        </p:spPr>
        <p:txBody>
          <a:bodyPr anchor="ctr"/>
          <a:lstStyle/>
          <a:p>
            <a:r>
              <a:rPr lang="en-US" altLang="en-US" dirty="0"/>
              <a:t>Part I: </a:t>
            </a:r>
            <a:br>
              <a:rPr lang="en-US" altLang="en-US" dirty="0"/>
            </a:br>
            <a:r>
              <a:rPr lang="en-US" altLang="en-US" dirty="0"/>
              <a:t>Where Does My data Come From?</a:t>
            </a:r>
          </a:p>
        </p:txBody>
      </p:sp>
      <p:sp>
        <p:nvSpPr>
          <p:cNvPr id="28675" name="Rectangle 3">
            <a:extLst>
              <a:ext uri="{FF2B5EF4-FFF2-40B4-BE49-F238E27FC236}">
                <a16:creationId xmlns:a16="http://schemas.microsoft.com/office/drawing/2014/main" id="{955F498F-7493-D2E4-85A5-F80571117AEB}"/>
              </a:ext>
            </a:extLst>
          </p:cNvPr>
          <p:cNvSpPr>
            <a:spLocks noGrp="1" noChangeArrowheads="1"/>
          </p:cNvSpPr>
          <p:nvPr>
            <p:ph type="subTitle" sz="quarter" idx="1"/>
          </p:nvPr>
        </p:nvSpPr>
        <p:spPr>
          <a:noFill/>
        </p:spPr>
        <p:txBody>
          <a:bodyPr/>
          <a:lstStyle/>
          <a:p>
            <a:r>
              <a:rPr lang="en-US" altLang="en-US" dirty="0"/>
              <a:t>Goal: Understand how XCT data is generated so you can effectively design your experiment and interpret your data.</a:t>
            </a:r>
          </a:p>
        </p:txBody>
      </p:sp>
    </p:spTree>
    <p:extLst>
      <p:ext uri="{BB962C8B-B14F-4D97-AF65-F5344CB8AC3E}">
        <p14:creationId xmlns:p14="http://schemas.microsoft.com/office/powerpoint/2010/main" val="3485795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3" descr="11_2CAG">
            <a:extLst>
              <a:ext uri="{FF2B5EF4-FFF2-40B4-BE49-F238E27FC236}">
                <a16:creationId xmlns:a16="http://schemas.microsoft.com/office/drawing/2014/main" id="{6B5A0899-8832-EC48-B18F-F32108A5E5A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438399" y="3429000"/>
            <a:ext cx="4273825"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Rectangle 1026"/>
          <p:cNvSpPr>
            <a:spLocks noGrp="1" noChangeArrowheads="1"/>
          </p:cNvSpPr>
          <p:nvPr>
            <p:ph type="title"/>
          </p:nvPr>
        </p:nvSpPr>
        <p:spPr/>
        <p:txBody>
          <a:bodyPr/>
          <a:lstStyle/>
          <a:p>
            <a:r>
              <a:rPr lang="en-US" altLang="en-US"/>
              <a:t>What does CT mean?</a:t>
            </a:r>
          </a:p>
        </p:txBody>
      </p:sp>
      <p:sp>
        <p:nvSpPr>
          <p:cNvPr id="8195" name="Rectangle 1027"/>
          <p:cNvSpPr>
            <a:spLocks noGrp="1" noChangeArrowheads="1"/>
          </p:cNvSpPr>
          <p:nvPr>
            <p:ph idx="1"/>
          </p:nvPr>
        </p:nvSpPr>
        <p:spPr>
          <a:xfrm>
            <a:off x="685800" y="1371600"/>
            <a:ext cx="7772400" cy="2057400"/>
          </a:xfrm>
        </p:spPr>
        <p:txBody>
          <a:bodyPr/>
          <a:lstStyle/>
          <a:p>
            <a:pPr>
              <a:lnSpc>
                <a:spcPct val="90000"/>
              </a:lnSpc>
            </a:pPr>
            <a:r>
              <a:rPr lang="en-US" altLang="en-US" sz="2200" dirty="0"/>
              <a:t>Computed Tomography</a:t>
            </a:r>
          </a:p>
          <a:p>
            <a:pPr lvl="1">
              <a:lnSpc>
                <a:spcPct val="90000"/>
              </a:lnSpc>
            </a:pPr>
            <a:r>
              <a:rPr lang="en-US" altLang="en-US" sz="2200" dirty="0"/>
              <a:t>Tomography: From Greek, </a:t>
            </a:r>
            <a:r>
              <a:rPr lang="en-US" altLang="en-US" sz="2200" i="1" dirty="0" err="1"/>
              <a:t>tomos</a:t>
            </a:r>
            <a:r>
              <a:rPr lang="en-US" altLang="en-US" sz="2200" dirty="0"/>
              <a:t> = act or result of cutting</a:t>
            </a:r>
          </a:p>
          <a:p>
            <a:pPr lvl="1">
              <a:lnSpc>
                <a:spcPct val="90000"/>
              </a:lnSpc>
            </a:pPr>
            <a:r>
              <a:rPr lang="en-US" altLang="en-US" sz="2200" dirty="0"/>
              <a:t>Computed: Use a computer to do it</a:t>
            </a:r>
          </a:p>
          <a:p>
            <a:pPr lvl="1">
              <a:lnSpc>
                <a:spcPct val="90000"/>
              </a:lnSpc>
            </a:pPr>
            <a:r>
              <a:rPr lang="en-US" altLang="en-US" sz="2200" dirty="0"/>
              <a:t>CAT form: Computed Axial Tomography</a:t>
            </a:r>
          </a:p>
        </p:txBody>
      </p:sp>
    </p:spTree>
    <p:extLst>
      <p:ext uri="{BB962C8B-B14F-4D97-AF65-F5344CB8AC3E}">
        <p14:creationId xmlns:p14="http://schemas.microsoft.com/office/powerpoint/2010/main" val="2176276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8BC7C-461F-86B1-706A-2BB1DACA50CF}"/>
              </a:ext>
            </a:extLst>
          </p:cNvPr>
          <p:cNvSpPr>
            <a:spLocks noGrp="1"/>
          </p:cNvSpPr>
          <p:nvPr>
            <p:ph type="title"/>
          </p:nvPr>
        </p:nvSpPr>
        <p:spPr/>
        <p:txBody>
          <a:bodyPr/>
          <a:lstStyle/>
          <a:p>
            <a:r>
              <a:rPr lang="en-US" sz="4400" dirty="0"/>
              <a:t>X-ray CT (XCT)</a:t>
            </a:r>
            <a:endParaRPr lang="en-US" dirty="0"/>
          </a:p>
        </p:txBody>
      </p:sp>
      <p:pic>
        <p:nvPicPr>
          <p:cNvPr id="4" name="Picture 3" descr="11_2CAG">
            <a:extLst>
              <a:ext uri="{FF2B5EF4-FFF2-40B4-BE49-F238E27FC236}">
                <a16:creationId xmlns:a16="http://schemas.microsoft.com/office/drawing/2014/main" id="{2BEA1EC2-DE4A-C588-E249-543EF165461D}"/>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369205" y="2660464"/>
            <a:ext cx="2743200" cy="2457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a:extLst>
              <a:ext uri="{FF2B5EF4-FFF2-40B4-BE49-F238E27FC236}">
                <a16:creationId xmlns:a16="http://schemas.microsoft.com/office/drawing/2014/main" id="{17358C61-6EB4-1D69-822E-C0BE95D37C7E}"/>
              </a:ext>
            </a:extLst>
          </p:cNvPr>
          <p:cNvGrpSpPr/>
          <p:nvPr/>
        </p:nvGrpSpPr>
        <p:grpSpPr>
          <a:xfrm>
            <a:off x="152400" y="1670248"/>
            <a:ext cx="5947521" cy="4380835"/>
            <a:chOff x="500435" y="2378041"/>
            <a:chExt cx="5947521" cy="4380835"/>
          </a:xfrm>
        </p:grpSpPr>
        <p:pic>
          <p:nvPicPr>
            <p:cNvPr id="6" name="Picture 5">
              <a:extLst>
                <a:ext uri="{FF2B5EF4-FFF2-40B4-BE49-F238E27FC236}">
                  <a16:creationId xmlns:a16="http://schemas.microsoft.com/office/drawing/2014/main" id="{BDC142B2-5E99-6FC3-0B3C-153CF195540D}"/>
                </a:ext>
              </a:extLst>
            </p:cNvPr>
            <p:cNvPicPr>
              <a:picLocks noChangeAspect="1"/>
            </p:cNvPicPr>
            <p:nvPr/>
          </p:nvPicPr>
          <p:blipFill>
            <a:blip r:embed="rId4"/>
            <a:stretch>
              <a:fillRect/>
            </a:stretch>
          </p:blipFill>
          <p:spPr>
            <a:xfrm>
              <a:off x="500435" y="3279076"/>
              <a:ext cx="5664200" cy="3479800"/>
            </a:xfrm>
            <a:prstGeom prst="rect">
              <a:avLst/>
            </a:prstGeom>
          </p:spPr>
        </p:pic>
        <p:sp>
          <p:nvSpPr>
            <p:cNvPr id="7" name="TextBox 6">
              <a:extLst>
                <a:ext uri="{FF2B5EF4-FFF2-40B4-BE49-F238E27FC236}">
                  <a16:creationId xmlns:a16="http://schemas.microsoft.com/office/drawing/2014/main" id="{4862A841-6C9E-49C0-8128-BBBEB6C42F0F}"/>
                </a:ext>
              </a:extLst>
            </p:cNvPr>
            <p:cNvSpPr txBox="1"/>
            <p:nvPr/>
          </p:nvSpPr>
          <p:spPr>
            <a:xfrm>
              <a:off x="500435" y="2378041"/>
              <a:ext cx="1108570" cy="830997"/>
            </a:xfrm>
            <a:prstGeom prst="rect">
              <a:avLst/>
            </a:prstGeom>
            <a:noFill/>
          </p:spPr>
          <p:txBody>
            <a:bodyPr wrap="square" rtlCol="0">
              <a:spAutoFit/>
            </a:bodyPr>
            <a:lstStyle/>
            <a:p>
              <a:r>
                <a:rPr lang="en-US" sz="1600" b="1" dirty="0">
                  <a:solidFill>
                    <a:schemeClr val="tx2">
                      <a:lumMod val="60000"/>
                      <a:lumOff val="40000"/>
                    </a:schemeClr>
                  </a:solidFill>
                  <a:latin typeface="Arial" panose="020B0604020202020204" pitchFamily="34" charset="0"/>
                  <a:cs typeface="Arial" panose="020B0604020202020204" pitchFamily="34" charset="0"/>
                </a:rPr>
                <a:t>Source produces X-rays</a:t>
              </a:r>
            </a:p>
          </p:txBody>
        </p:sp>
        <p:sp>
          <p:nvSpPr>
            <p:cNvPr id="8" name="TextBox 7">
              <a:extLst>
                <a:ext uri="{FF2B5EF4-FFF2-40B4-BE49-F238E27FC236}">
                  <a16:creationId xmlns:a16="http://schemas.microsoft.com/office/drawing/2014/main" id="{A6A2CF37-3378-D139-0C2E-9E9E8D892156}"/>
                </a:ext>
              </a:extLst>
            </p:cNvPr>
            <p:cNvSpPr txBox="1"/>
            <p:nvPr/>
          </p:nvSpPr>
          <p:spPr>
            <a:xfrm>
              <a:off x="2321913" y="2378041"/>
              <a:ext cx="1921596" cy="830997"/>
            </a:xfrm>
            <a:prstGeom prst="rect">
              <a:avLst/>
            </a:prstGeom>
            <a:noFill/>
          </p:spPr>
          <p:txBody>
            <a:bodyPr wrap="square" rtlCol="0">
              <a:spAutoFit/>
            </a:bodyPr>
            <a:lstStyle/>
            <a:p>
              <a:r>
                <a:rPr lang="en-US" sz="1600" b="1" dirty="0">
                  <a:solidFill>
                    <a:schemeClr val="tx2">
                      <a:lumMod val="60000"/>
                      <a:lumOff val="40000"/>
                    </a:schemeClr>
                  </a:solidFill>
                  <a:latin typeface="Arial" panose="020B0604020202020204" pitchFamily="34" charset="0"/>
                  <a:cs typeface="Arial" panose="020B0604020202020204" pitchFamily="34" charset="0"/>
                </a:rPr>
                <a:t>Sample rotates and attenuates the X-rays</a:t>
              </a:r>
            </a:p>
          </p:txBody>
        </p:sp>
        <p:sp>
          <p:nvSpPr>
            <p:cNvPr id="9" name="TextBox 8">
              <a:extLst>
                <a:ext uri="{FF2B5EF4-FFF2-40B4-BE49-F238E27FC236}">
                  <a16:creationId xmlns:a16="http://schemas.microsoft.com/office/drawing/2014/main" id="{8527E636-C384-FAEE-1FA0-87D71C57AB71}"/>
                </a:ext>
              </a:extLst>
            </p:cNvPr>
            <p:cNvSpPr txBox="1"/>
            <p:nvPr/>
          </p:nvSpPr>
          <p:spPr>
            <a:xfrm>
              <a:off x="4526360" y="2501151"/>
              <a:ext cx="1921596" cy="584775"/>
            </a:xfrm>
            <a:prstGeom prst="rect">
              <a:avLst/>
            </a:prstGeom>
            <a:noFill/>
          </p:spPr>
          <p:txBody>
            <a:bodyPr wrap="square" rtlCol="0">
              <a:spAutoFit/>
            </a:bodyPr>
            <a:lstStyle/>
            <a:p>
              <a:r>
                <a:rPr lang="en-US" sz="1600" b="1" dirty="0">
                  <a:solidFill>
                    <a:schemeClr val="tx2">
                      <a:lumMod val="60000"/>
                      <a:lumOff val="40000"/>
                    </a:schemeClr>
                  </a:solidFill>
                  <a:latin typeface="Arial" panose="020B0604020202020204" pitchFamily="34" charset="0"/>
                  <a:cs typeface="Arial" panose="020B0604020202020204" pitchFamily="34" charset="0"/>
                </a:rPr>
                <a:t>Detector records attenuated X-rays</a:t>
              </a:r>
            </a:p>
          </p:txBody>
        </p:sp>
      </p:grpSp>
      <p:sp>
        <p:nvSpPr>
          <p:cNvPr id="10" name="Right Arrow 9">
            <a:extLst>
              <a:ext uri="{FF2B5EF4-FFF2-40B4-BE49-F238E27FC236}">
                <a16:creationId xmlns:a16="http://schemas.microsoft.com/office/drawing/2014/main" id="{31CF7B22-D157-E3F0-426D-EF4427C7026D}"/>
              </a:ext>
            </a:extLst>
          </p:cNvPr>
          <p:cNvSpPr/>
          <p:nvPr/>
        </p:nvSpPr>
        <p:spPr bwMode="auto">
          <a:xfrm>
            <a:off x="5679093" y="3679555"/>
            <a:ext cx="772288" cy="480727"/>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1" name="TextBox 10">
            <a:extLst>
              <a:ext uri="{FF2B5EF4-FFF2-40B4-BE49-F238E27FC236}">
                <a16:creationId xmlns:a16="http://schemas.microsoft.com/office/drawing/2014/main" id="{F532A07A-DC84-78C4-7CFA-B05CCA57F79E}"/>
              </a:ext>
            </a:extLst>
          </p:cNvPr>
          <p:cNvSpPr txBox="1"/>
          <p:nvPr/>
        </p:nvSpPr>
        <p:spPr>
          <a:xfrm>
            <a:off x="6609062" y="1686887"/>
            <a:ext cx="2382538" cy="830997"/>
          </a:xfrm>
          <a:prstGeom prst="rect">
            <a:avLst/>
          </a:prstGeom>
          <a:noFill/>
        </p:spPr>
        <p:txBody>
          <a:bodyPr wrap="square" rtlCol="0">
            <a:spAutoFit/>
          </a:bodyPr>
          <a:lstStyle/>
          <a:p>
            <a:r>
              <a:rPr lang="en-US" sz="1600" b="1" dirty="0">
                <a:solidFill>
                  <a:schemeClr val="tx2">
                    <a:lumMod val="60000"/>
                    <a:lumOff val="40000"/>
                  </a:schemeClr>
                </a:solidFill>
                <a:latin typeface="Arial" panose="020B0604020202020204" pitchFamily="34" charset="0"/>
                <a:cs typeface="Arial" panose="020B0604020202020204" pitchFamily="34" charset="0"/>
              </a:rPr>
              <a:t>Computer reconstructs detector images into 3D data</a:t>
            </a:r>
          </a:p>
        </p:txBody>
      </p:sp>
      <p:sp>
        <p:nvSpPr>
          <p:cNvPr id="12" name="Right Arrow 11">
            <a:extLst>
              <a:ext uri="{FF2B5EF4-FFF2-40B4-BE49-F238E27FC236}">
                <a16:creationId xmlns:a16="http://schemas.microsoft.com/office/drawing/2014/main" id="{01C55A6E-337E-2B14-8A8F-47EAC321B7D3}"/>
              </a:ext>
            </a:extLst>
          </p:cNvPr>
          <p:cNvSpPr/>
          <p:nvPr/>
        </p:nvSpPr>
        <p:spPr bwMode="auto">
          <a:xfrm>
            <a:off x="1396821" y="1967865"/>
            <a:ext cx="392144" cy="339686"/>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3" name="Right Arrow 12">
            <a:extLst>
              <a:ext uri="{FF2B5EF4-FFF2-40B4-BE49-F238E27FC236}">
                <a16:creationId xmlns:a16="http://schemas.microsoft.com/office/drawing/2014/main" id="{CAAC67A3-23F8-BC2D-603F-27C3A7E518B9}"/>
              </a:ext>
            </a:extLst>
          </p:cNvPr>
          <p:cNvSpPr/>
          <p:nvPr/>
        </p:nvSpPr>
        <p:spPr bwMode="auto">
          <a:xfrm>
            <a:off x="3699402" y="1950922"/>
            <a:ext cx="392144" cy="339686"/>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4" name="Right Arrow 13">
            <a:extLst>
              <a:ext uri="{FF2B5EF4-FFF2-40B4-BE49-F238E27FC236}">
                <a16:creationId xmlns:a16="http://schemas.microsoft.com/office/drawing/2014/main" id="{2A15DC6D-9969-67B3-2EA7-D96D08932DB7}"/>
              </a:ext>
            </a:extLst>
          </p:cNvPr>
          <p:cNvSpPr/>
          <p:nvPr/>
        </p:nvSpPr>
        <p:spPr bwMode="auto">
          <a:xfrm>
            <a:off x="6107355" y="1950922"/>
            <a:ext cx="392144" cy="339686"/>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5" name="Rectangle 14">
            <a:extLst>
              <a:ext uri="{FF2B5EF4-FFF2-40B4-BE49-F238E27FC236}">
                <a16:creationId xmlns:a16="http://schemas.microsoft.com/office/drawing/2014/main" id="{73E45776-B1B6-8935-857A-3B652DB49CC0}"/>
              </a:ext>
            </a:extLst>
          </p:cNvPr>
          <p:cNvSpPr/>
          <p:nvPr/>
        </p:nvSpPr>
        <p:spPr>
          <a:xfrm>
            <a:off x="3963397" y="6068479"/>
            <a:ext cx="1936749" cy="307777"/>
          </a:xfrm>
          <a:prstGeom prst="rect">
            <a:avLst/>
          </a:prstGeom>
        </p:spPr>
        <p:txBody>
          <a:bodyPr wrap="none">
            <a:spAutoFit/>
          </a:bodyPr>
          <a:lstStyle/>
          <a:p>
            <a:r>
              <a:rPr lang="en-US" sz="1400" dirty="0"/>
              <a:t>Kyle and Ketcham 2015</a:t>
            </a:r>
          </a:p>
        </p:txBody>
      </p:sp>
      <p:sp>
        <p:nvSpPr>
          <p:cNvPr id="16" name="Rectangle 15">
            <a:extLst>
              <a:ext uri="{FF2B5EF4-FFF2-40B4-BE49-F238E27FC236}">
                <a16:creationId xmlns:a16="http://schemas.microsoft.com/office/drawing/2014/main" id="{F20510EE-8030-1B9C-71A9-E5E602AEE60D}"/>
              </a:ext>
            </a:extLst>
          </p:cNvPr>
          <p:cNvSpPr/>
          <p:nvPr/>
        </p:nvSpPr>
        <p:spPr>
          <a:xfrm>
            <a:off x="7182471" y="5118405"/>
            <a:ext cx="1792478" cy="307777"/>
          </a:xfrm>
          <a:prstGeom prst="rect">
            <a:avLst/>
          </a:prstGeom>
        </p:spPr>
        <p:txBody>
          <a:bodyPr wrap="none">
            <a:spAutoFit/>
          </a:bodyPr>
          <a:lstStyle/>
          <a:p>
            <a:r>
              <a:rPr lang="en-US" sz="1400" dirty="0"/>
              <a:t>asphalt aggregate core</a:t>
            </a:r>
          </a:p>
        </p:txBody>
      </p:sp>
      <p:sp>
        <p:nvSpPr>
          <p:cNvPr id="17" name="TextBox 16">
            <a:extLst>
              <a:ext uri="{FF2B5EF4-FFF2-40B4-BE49-F238E27FC236}">
                <a16:creationId xmlns:a16="http://schemas.microsoft.com/office/drawing/2014/main" id="{EAD39389-2611-4262-AC5C-1FC319ADF002}"/>
              </a:ext>
            </a:extLst>
          </p:cNvPr>
          <p:cNvSpPr txBox="1"/>
          <p:nvPr/>
        </p:nvSpPr>
        <p:spPr>
          <a:xfrm>
            <a:off x="6303426" y="5713804"/>
            <a:ext cx="2611973" cy="830997"/>
          </a:xfrm>
          <a:prstGeom prst="rect">
            <a:avLst/>
          </a:prstGeom>
          <a:noFill/>
        </p:spPr>
        <p:txBody>
          <a:bodyPr wrap="square" rtlCol="0">
            <a:spAutoFit/>
          </a:bodyPr>
          <a:lstStyle/>
          <a:p>
            <a:r>
              <a:rPr lang="en-US" dirty="0">
                <a:solidFill>
                  <a:schemeClr val="tx2">
                    <a:lumMod val="60000"/>
                    <a:lumOff val="40000"/>
                  </a:schemeClr>
                </a:solidFill>
                <a:latin typeface="Arial" panose="020B0604020202020204" pitchFamily="34" charset="0"/>
                <a:cs typeface="Arial" panose="020B0604020202020204" pitchFamily="34" charset="0"/>
              </a:rPr>
              <a:t>Each step can result in artifacts</a:t>
            </a:r>
          </a:p>
        </p:txBody>
      </p:sp>
      <p:sp>
        <p:nvSpPr>
          <p:cNvPr id="18" name="Rectangle 17">
            <a:extLst>
              <a:ext uri="{FF2B5EF4-FFF2-40B4-BE49-F238E27FC236}">
                <a16:creationId xmlns:a16="http://schemas.microsoft.com/office/drawing/2014/main" id="{4F11B9DE-5781-4CBB-A29D-8B2FB6404B0A}"/>
              </a:ext>
            </a:extLst>
          </p:cNvPr>
          <p:cNvSpPr/>
          <p:nvPr/>
        </p:nvSpPr>
        <p:spPr bwMode="auto">
          <a:xfrm>
            <a:off x="152400" y="1670248"/>
            <a:ext cx="1108570" cy="847636"/>
          </a:xfrm>
          <a:prstGeom prst="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656074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ltLang="en-US" dirty="0"/>
              <a:t>X-ray Tube Components</a:t>
            </a:r>
          </a:p>
        </p:txBody>
      </p:sp>
      <p:sp>
        <p:nvSpPr>
          <p:cNvPr id="3" name="Rectangle 2">
            <a:extLst>
              <a:ext uri="{FF2B5EF4-FFF2-40B4-BE49-F238E27FC236}">
                <a16:creationId xmlns:a16="http://schemas.microsoft.com/office/drawing/2014/main" id="{71600969-E7C9-43D8-07F3-0948D6A22244}"/>
              </a:ext>
            </a:extLst>
          </p:cNvPr>
          <p:cNvSpPr/>
          <p:nvPr/>
        </p:nvSpPr>
        <p:spPr>
          <a:xfrm>
            <a:off x="5824736" y="6073365"/>
            <a:ext cx="2345001" cy="338554"/>
          </a:xfrm>
          <a:prstGeom prst="rect">
            <a:avLst/>
          </a:prstGeom>
        </p:spPr>
        <p:txBody>
          <a:bodyPr wrap="none">
            <a:spAutoFit/>
          </a:bodyPr>
          <a:lstStyle/>
          <a:p>
            <a:r>
              <a:rPr lang="en-US" sz="1600" dirty="0"/>
              <a:t>https://</a:t>
            </a:r>
            <a:r>
              <a:rPr lang="en-US" sz="1600" dirty="0" err="1"/>
              <a:t>phys.libretexts.org</a:t>
            </a:r>
            <a:r>
              <a:rPr lang="en-US" sz="1600" dirty="0"/>
              <a:t>/</a:t>
            </a:r>
          </a:p>
        </p:txBody>
      </p:sp>
      <p:grpSp>
        <p:nvGrpSpPr>
          <p:cNvPr id="8" name="Group 7">
            <a:extLst>
              <a:ext uri="{FF2B5EF4-FFF2-40B4-BE49-F238E27FC236}">
                <a16:creationId xmlns:a16="http://schemas.microsoft.com/office/drawing/2014/main" id="{77A8B5D7-64C1-45BA-77FC-1BDF357AD923}"/>
              </a:ext>
            </a:extLst>
          </p:cNvPr>
          <p:cNvGrpSpPr/>
          <p:nvPr/>
        </p:nvGrpSpPr>
        <p:grpSpPr>
          <a:xfrm>
            <a:off x="1143000" y="1688487"/>
            <a:ext cx="6367140" cy="4359043"/>
            <a:chOff x="4947227" y="1861849"/>
            <a:chExt cx="3921546" cy="2684751"/>
          </a:xfrm>
        </p:grpSpPr>
        <p:pic>
          <p:nvPicPr>
            <p:cNvPr id="9" name="Picture 8">
              <a:extLst>
                <a:ext uri="{FF2B5EF4-FFF2-40B4-BE49-F238E27FC236}">
                  <a16:creationId xmlns:a16="http://schemas.microsoft.com/office/drawing/2014/main" id="{C1CEBEAC-500A-F94E-4926-015DD2883B7D}"/>
                </a:ext>
              </a:extLst>
            </p:cNvPr>
            <p:cNvPicPr>
              <a:picLocks noChangeAspect="1"/>
            </p:cNvPicPr>
            <p:nvPr/>
          </p:nvPicPr>
          <p:blipFill>
            <a:blip r:embed="rId3"/>
            <a:stretch>
              <a:fillRect/>
            </a:stretch>
          </p:blipFill>
          <p:spPr>
            <a:xfrm>
              <a:off x="4947227" y="1861849"/>
              <a:ext cx="3921546" cy="2684751"/>
            </a:xfrm>
            <a:prstGeom prst="rect">
              <a:avLst/>
            </a:prstGeom>
          </p:spPr>
        </p:pic>
        <p:sp>
          <p:nvSpPr>
            <p:cNvPr id="10" name="Rectangle 9">
              <a:extLst>
                <a:ext uri="{FF2B5EF4-FFF2-40B4-BE49-F238E27FC236}">
                  <a16:creationId xmlns:a16="http://schemas.microsoft.com/office/drawing/2014/main" id="{619022BC-7CBA-043B-9AB1-9D3EA5FC41D2}"/>
                </a:ext>
              </a:extLst>
            </p:cNvPr>
            <p:cNvSpPr/>
            <p:nvPr/>
          </p:nvSpPr>
          <p:spPr bwMode="auto">
            <a:xfrm>
              <a:off x="6629400" y="3581400"/>
              <a:ext cx="685800" cy="152400"/>
            </a:xfrm>
            <a:prstGeom prst="rect">
              <a:avLst/>
            </a:prstGeom>
            <a:solidFill>
              <a:schemeClr val="accent1">
                <a:alpha val="29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endParaRPr>
            </a:p>
          </p:txBody>
        </p:sp>
      </p:grpSp>
      <p:sp>
        <p:nvSpPr>
          <p:cNvPr id="11" name="TextBox 10">
            <a:extLst>
              <a:ext uri="{FF2B5EF4-FFF2-40B4-BE49-F238E27FC236}">
                <a16:creationId xmlns:a16="http://schemas.microsoft.com/office/drawing/2014/main" id="{C36011E1-AC7F-06CE-55B6-794E0F723EF1}"/>
              </a:ext>
            </a:extLst>
          </p:cNvPr>
          <p:cNvSpPr txBox="1"/>
          <p:nvPr/>
        </p:nvSpPr>
        <p:spPr>
          <a:xfrm>
            <a:off x="4038600" y="1730887"/>
            <a:ext cx="2819400" cy="338554"/>
          </a:xfrm>
          <a:prstGeom prst="rect">
            <a:avLst/>
          </a:prstGeom>
          <a:noFill/>
        </p:spPr>
        <p:txBody>
          <a:bodyPr wrap="square" rtlCol="0">
            <a:spAutoFit/>
          </a:bodyPr>
          <a:lstStyle/>
          <a:p>
            <a:r>
              <a:rPr lang="en-US" sz="1600" dirty="0">
                <a:solidFill>
                  <a:schemeClr val="accent3"/>
                </a:solidFill>
                <a:latin typeface="Arial" panose="020B0604020202020204" pitchFamily="34" charset="0"/>
                <a:cs typeface="Arial" panose="020B0604020202020204" pitchFamily="34" charset="0"/>
              </a:rPr>
              <a:t>(High-Z target (W, Cu, Mb))</a:t>
            </a:r>
          </a:p>
        </p:txBody>
      </p:sp>
      <p:sp>
        <p:nvSpPr>
          <p:cNvPr id="12" name="TextBox 11">
            <a:extLst>
              <a:ext uri="{FF2B5EF4-FFF2-40B4-BE49-F238E27FC236}">
                <a16:creationId xmlns:a16="http://schemas.microsoft.com/office/drawing/2014/main" id="{65D614EE-6B8B-6FFD-6567-FD5D3AD2374F}"/>
              </a:ext>
            </a:extLst>
          </p:cNvPr>
          <p:cNvSpPr txBox="1"/>
          <p:nvPr/>
        </p:nvSpPr>
        <p:spPr>
          <a:xfrm>
            <a:off x="2057400" y="5044522"/>
            <a:ext cx="1642548" cy="584775"/>
          </a:xfrm>
          <a:prstGeom prst="rect">
            <a:avLst/>
          </a:prstGeom>
          <a:noFill/>
        </p:spPr>
        <p:txBody>
          <a:bodyPr wrap="square" rtlCol="0">
            <a:spAutoFit/>
          </a:bodyPr>
          <a:lstStyle/>
          <a:p>
            <a:r>
              <a:rPr lang="en-US" sz="1600" dirty="0">
                <a:solidFill>
                  <a:schemeClr val="accent3"/>
                </a:solidFill>
                <a:latin typeface="Arial" panose="020B0604020202020204" pitchFamily="34" charset="0"/>
                <a:cs typeface="Arial" panose="020B0604020202020204" pitchFamily="34" charset="0"/>
              </a:rPr>
              <a:t>Low-Z window (Be, diamond)</a:t>
            </a:r>
          </a:p>
        </p:txBody>
      </p:sp>
      <p:cxnSp>
        <p:nvCxnSpPr>
          <p:cNvPr id="13" name="Straight Arrow Connector 12">
            <a:extLst>
              <a:ext uri="{FF2B5EF4-FFF2-40B4-BE49-F238E27FC236}">
                <a16:creationId xmlns:a16="http://schemas.microsoft.com/office/drawing/2014/main" id="{952FF8C9-C366-79F3-EDCD-DAD837162A30}"/>
              </a:ext>
            </a:extLst>
          </p:cNvPr>
          <p:cNvCxnSpPr>
            <a:cxnSpLocks/>
          </p:cNvCxnSpPr>
          <p:nvPr/>
        </p:nvCxnSpPr>
        <p:spPr bwMode="auto">
          <a:xfrm flipV="1">
            <a:off x="3352800" y="4701772"/>
            <a:ext cx="685800" cy="419260"/>
          </a:xfrm>
          <a:prstGeom prst="straightConnector1">
            <a:avLst/>
          </a:prstGeom>
          <a:ln w="28575">
            <a:solidFill>
              <a:schemeClr val="accent3"/>
            </a:solidFill>
            <a:headEnd type="none" w="sm" len="sm"/>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658494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a:t>X-ray Tube Settings</a:t>
            </a:r>
          </a:p>
        </p:txBody>
      </p:sp>
      <p:sp>
        <p:nvSpPr>
          <p:cNvPr id="3" name="Content Placeholder 2">
            <a:extLst>
              <a:ext uri="{FF2B5EF4-FFF2-40B4-BE49-F238E27FC236}">
                <a16:creationId xmlns:a16="http://schemas.microsoft.com/office/drawing/2014/main" id="{68C5AEB6-C67B-F481-E629-879FFF2A920F}"/>
              </a:ext>
            </a:extLst>
          </p:cNvPr>
          <p:cNvSpPr>
            <a:spLocks noGrp="1"/>
          </p:cNvSpPr>
          <p:nvPr>
            <p:ph idx="1"/>
          </p:nvPr>
        </p:nvSpPr>
        <p:spPr>
          <a:xfrm>
            <a:off x="6782601" y="2942205"/>
            <a:ext cx="2057400" cy="973590"/>
          </a:xfrm>
        </p:spPr>
        <p:txBody>
          <a:bodyPr/>
          <a:lstStyle/>
          <a:p>
            <a:pPr marL="0" indent="0" algn="ctr">
              <a:buNone/>
            </a:pPr>
            <a:r>
              <a:rPr lang="en-US" altLang="en-US" sz="1800" dirty="0">
                <a:solidFill>
                  <a:schemeClr val="tx2">
                    <a:lumMod val="40000"/>
                    <a:lumOff val="60000"/>
                  </a:schemeClr>
                </a:solidFill>
                <a:latin typeface="Arial" panose="020B0604020202020204" pitchFamily="34" charset="0"/>
                <a:cs typeface="Arial" panose="020B0604020202020204" pitchFamily="34" charset="0"/>
              </a:rPr>
              <a:t>Total input power (watts) is limited </a:t>
            </a:r>
          </a:p>
          <a:p>
            <a:pPr marL="0" indent="0" algn="ctr">
              <a:buNone/>
            </a:pPr>
            <a:r>
              <a:rPr lang="en-US" altLang="en-US" sz="1800" dirty="0">
                <a:solidFill>
                  <a:schemeClr val="tx2">
                    <a:lumMod val="40000"/>
                    <a:lumOff val="60000"/>
                  </a:schemeClr>
                </a:solidFill>
                <a:latin typeface="Arial" panose="020B0604020202020204" pitchFamily="34" charset="0"/>
                <a:cs typeface="Arial" panose="020B0604020202020204" pitchFamily="34" charset="0"/>
              </a:rPr>
              <a:t>W = mA x kV</a:t>
            </a:r>
          </a:p>
        </p:txBody>
      </p:sp>
      <p:grpSp>
        <p:nvGrpSpPr>
          <p:cNvPr id="4" name="Group 3">
            <a:extLst>
              <a:ext uri="{FF2B5EF4-FFF2-40B4-BE49-F238E27FC236}">
                <a16:creationId xmlns:a16="http://schemas.microsoft.com/office/drawing/2014/main" id="{79DAC8C6-01FF-361E-088E-7726E38F6BDB}"/>
              </a:ext>
            </a:extLst>
          </p:cNvPr>
          <p:cNvGrpSpPr/>
          <p:nvPr/>
        </p:nvGrpSpPr>
        <p:grpSpPr>
          <a:xfrm>
            <a:off x="1911974" y="2069586"/>
            <a:ext cx="4821376" cy="3300789"/>
            <a:chOff x="4947227" y="1861849"/>
            <a:chExt cx="3921546" cy="2684751"/>
          </a:xfrm>
        </p:grpSpPr>
        <p:pic>
          <p:nvPicPr>
            <p:cNvPr id="5" name="Picture 4">
              <a:extLst>
                <a:ext uri="{FF2B5EF4-FFF2-40B4-BE49-F238E27FC236}">
                  <a16:creationId xmlns:a16="http://schemas.microsoft.com/office/drawing/2014/main" id="{98F9E7E1-7D1C-77E3-A289-E131A8CA8ED8}"/>
                </a:ext>
              </a:extLst>
            </p:cNvPr>
            <p:cNvPicPr>
              <a:picLocks noChangeAspect="1"/>
            </p:cNvPicPr>
            <p:nvPr/>
          </p:nvPicPr>
          <p:blipFill>
            <a:blip r:embed="rId3"/>
            <a:stretch>
              <a:fillRect/>
            </a:stretch>
          </p:blipFill>
          <p:spPr>
            <a:xfrm>
              <a:off x="4947227" y="1861849"/>
              <a:ext cx="3921546" cy="2684751"/>
            </a:xfrm>
            <a:prstGeom prst="rect">
              <a:avLst/>
            </a:prstGeom>
          </p:spPr>
        </p:pic>
        <p:sp>
          <p:nvSpPr>
            <p:cNvPr id="6" name="Rectangle 5">
              <a:extLst>
                <a:ext uri="{FF2B5EF4-FFF2-40B4-BE49-F238E27FC236}">
                  <a16:creationId xmlns:a16="http://schemas.microsoft.com/office/drawing/2014/main" id="{CF336EBE-53B7-FBE2-B295-AABF998840B2}"/>
                </a:ext>
              </a:extLst>
            </p:cNvPr>
            <p:cNvSpPr/>
            <p:nvPr/>
          </p:nvSpPr>
          <p:spPr bwMode="auto">
            <a:xfrm>
              <a:off x="6629400" y="3581400"/>
              <a:ext cx="685800" cy="152400"/>
            </a:xfrm>
            <a:prstGeom prst="rect">
              <a:avLst/>
            </a:prstGeom>
            <a:solidFill>
              <a:schemeClr val="accent1">
                <a:alpha val="29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endParaRPr>
            </a:p>
          </p:txBody>
        </p:sp>
      </p:grpSp>
      <p:sp>
        <p:nvSpPr>
          <p:cNvPr id="7" name="TextBox 6">
            <a:extLst>
              <a:ext uri="{FF2B5EF4-FFF2-40B4-BE49-F238E27FC236}">
                <a16:creationId xmlns:a16="http://schemas.microsoft.com/office/drawing/2014/main" id="{6EC315B9-B989-800E-47DD-210EE86E98B0}"/>
              </a:ext>
            </a:extLst>
          </p:cNvPr>
          <p:cNvSpPr txBox="1"/>
          <p:nvPr/>
        </p:nvSpPr>
        <p:spPr>
          <a:xfrm>
            <a:off x="266328" y="2919973"/>
            <a:ext cx="1753343" cy="923330"/>
          </a:xfrm>
          <a:prstGeom prst="rect">
            <a:avLst/>
          </a:prstGeom>
          <a:noFill/>
        </p:spPr>
        <p:txBody>
          <a:bodyPr wrap="square" rtlCol="0">
            <a:spAutoFit/>
          </a:bodyPr>
          <a:lstStyle/>
          <a:p>
            <a:pPr marL="342900" indent="-342900">
              <a:buFont typeface="+mj-lt"/>
              <a:buAutoNum type="arabicPeriod"/>
            </a:pPr>
            <a:r>
              <a:rPr lang="en-US" altLang="en-US" sz="1800" dirty="0">
                <a:solidFill>
                  <a:schemeClr val="tx2">
                    <a:lumMod val="40000"/>
                    <a:lumOff val="60000"/>
                  </a:schemeClr>
                </a:solidFill>
                <a:latin typeface="Arial" panose="020B0604020202020204" pitchFamily="34" charset="0"/>
                <a:cs typeface="Arial" panose="020B0604020202020204" pitchFamily="34" charset="0"/>
              </a:rPr>
              <a:t>Filament in mA: # of electrons </a:t>
            </a:r>
          </a:p>
        </p:txBody>
      </p:sp>
      <p:sp>
        <p:nvSpPr>
          <p:cNvPr id="8" name="TextBox 7">
            <a:extLst>
              <a:ext uri="{FF2B5EF4-FFF2-40B4-BE49-F238E27FC236}">
                <a16:creationId xmlns:a16="http://schemas.microsoft.com/office/drawing/2014/main" id="{B3CB97DC-1A25-8C6C-A031-396F053B15AF}"/>
              </a:ext>
            </a:extLst>
          </p:cNvPr>
          <p:cNvSpPr txBox="1"/>
          <p:nvPr/>
        </p:nvSpPr>
        <p:spPr>
          <a:xfrm>
            <a:off x="2861133" y="1423255"/>
            <a:ext cx="2590800" cy="646331"/>
          </a:xfrm>
          <a:prstGeom prst="rect">
            <a:avLst/>
          </a:prstGeom>
          <a:noFill/>
        </p:spPr>
        <p:txBody>
          <a:bodyPr wrap="square" rtlCol="0">
            <a:spAutoFit/>
          </a:bodyPr>
          <a:lstStyle/>
          <a:p>
            <a:pPr marL="342900" indent="-342900">
              <a:buFont typeface="+mj-lt"/>
              <a:buAutoNum type="arabicPeriod" startAt="2"/>
            </a:pPr>
            <a:r>
              <a:rPr lang="en-US" altLang="en-US" sz="1800" dirty="0">
                <a:solidFill>
                  <a:schemeClr val="tx2">
                    <a:lumMod val="40000"/>
                    <a:lumOff val="60000"/>
                  </a:schemeClr>
                </a:solidFill>
                <a:latin typeface="Arial" panose="020B0604020202020204" pitchFamily="34" charset="0"/>
                <a:cs typeface="Arial" panose="020B0604020202020204" pitchFamily="34" charset="0"/>
              </a:rPr>
              <a:t>Potential in kV: how fast electrons go</a:t>
            </a:r>
          </a:p>
        </p:txBody>
      </p:sp>
      <p:sp>
        <p:nvSpPr>
          <p:cNvPr id="9" name="TextBox 8">
            <a:extLst>
              <a:ext uri="{FF2B5EF4-FFF2-40B4-BE49-F238E27FC236}">
                <a16:creationId xmlns:a16="http://schemas.microsoft.com/office/drawing/2014/main" id="{967A119B-DB52-87D5-175D-FFB3F65A212A}"/>
              </a:ext>
            </a:extLst>
          </p:cNvPr>
          <p:cNvSpPr txBox="1"/>
          <p:nvPr/>
        </p:nvSpPr>
        <p:spPr>
          <a:xfrm>
            <a:off x="1524000" y="5534845"/>
            <a:ext cx="5850076" cy="923330"/>
          </a:xfrm>
          <a:prstGeom prst="rect">
            <a:avLst/>
          </a:prstGeom>
          <a:noFill/>
        </p:spPr>
        <p:txBody>
          <a:bodyPr wrap="square" rtlCol="0">
            <a:spAutoFit/>
          </a:bodyPr>
          <a:lstStyle/>
          <a:p>
            <a:pPr marL="0" indent="0" algn="ctr">
              <a:buNone/>
            </a:pPr>
            <a:r>
              <a:rPr lang="en-US" altLang="en-US" sz="1800" dirty="0">
                <a:solidFill>
                  <a:schemeClr val="tx2">
                    <a:lumMod val="40000"/>
                    <a:lumOff val="60000"/>
                  </a:schemeClr>
                </a:solidFill>
                <a:latin typeface="Arial" panose="020B0604020202020204" pitchFamily="34" charset="0"/>
                <a:cs typeface="Arial" panose="020B0604020202020204" pitchFamily="34" charset="0"/>
              </a:rPr>
              <a:t>X-ray production very inefficient  (&lt;1.0 %)</a:t>
            </a:r>
            <a:br>
              <a:rPr lang="en-US" altLang="en-US" sz="1800" dirty="0">
                <a:solidFill>
                  <a:schemeClr val="tx2">
                    <a:lumMod val="40000"/>
                    <a:lumOff val="60000"/>
                  </a:schemeClr>
                </a:solidFill>
                <a:latin typeface="Arial" panose="020B0604020202020204" pitchFamily="34" charset="0"/>
                <a:cs typeface="Arial" panose="020B0604020202020204" pitchFamily="34" charset="0"/>
              </a:rPr>
            </a:br>
            <a:endParaRPr lang="en-US" altLang="en-US" sz="1800" dirty="0">
              <a:solidFill>
                <a:schemeClr val="tx2">
                  <a:lumMod val="40000"/>
                  <a:lumOff val="60000"/>
                </a:schemeClr>
              </a:solidFill>
              <a:latin typeface="Arial" panose="020B0604020202020204" pitchFamily="34" charset="0"/>
              <a:cs typeface="Arial" panose="020B0604020202020204" pitchFamily="34" charset="0"/>
            </a:endParaRPr>
          </a:p>
          <a:p>
            <a:pPr marL="0" indent="0" algn="ctr">
              <a:buNone/>
            </a:pPr>
            <a:r>
              <a:rPr lang="en-US" altLang="en-US" sz="1800" dirty="0">
                <a:solidFill>
                  <a:schemeClr val="tx2">
                    <a:lumMod val="40000"/>
                    <a:lumOff val="60000"/>
                  </a:schemeClr>
                </a:solidFill>
                <a:latin typeface="Arial" panose="020B0604020202020204" pitchFamily="34" charset="0"/>
                <a:cs typeface="Arial" panose="020B0604020202020204" pitchFamily="34" charset="0"/>
              </a:rPr>
              <a:t>W target at 100 kV is 0.6% efficiency; rest is heat</a:t>
            </a:r>
          </a:p>
        </p:txBody>
      </p:sp>
    </p:spTree>
    <p:extLst>
      <p:ext uri="{BB962C8B-B14F-4D97-AF65-F5344CB8AC3E}">
        <p14:creationId xmlns:p14="http://schemas.microsoft.com/office/powerpoint/2010/main" val="3826014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en-US" sz="3600" dirty="0"/>
              <a:t>X-ray Spectrum from Target</a:t>
            </a:r>
          </a:p>
        </p:txBody>
      </p:sp>
      <p:graphicFrame>
        <p:nvGraphicFramePr>
          <p:cNvPr id="2" name="Object 1031"/>
          <p:cNvGraphicFramePr>
            <a:graphicFrameLocks noChangeAspect="1"/>
          </p:cNvGraphicFramePr>
          <p:nvPr>
            <p:extLst>
              <p:ext uri="{D42A27DB-BD31-4B8C-83A1-F6EECF244321}">
                <p14:modId xmlns:p14="http://schemas.microsoft.com/office/powerpoint/2010/main" val="1966786629"/>
              </p:ext>
            </p:extLst>
          </p:nvPr>
        </p:nvGraphicFramePr>
        <p:xfrm>
          <a:off x="4394200" y="1447800"/>
          <a:ext cx="4498975" cy="2616200"/>
        </p:xfrm>
        <a:graphic>
          <a:graphicData uri="http://schemas.openxmlformats.org/drawingml/2006/chart">
            <c:chart xmlns:c="http://schemas.openxmlformats.org/drawingml/2006/chart" xmlns:r="http://schemas.openxmlformats.org/officeDocument/2006/relationships" r:id="rId3"/>
          </a:graphicData>
        </a:graphic>
      </p:graphicFrame>
      <p:sp>
        <p:nvSpPr>
          <p:cNvPr id="30730" name="Line 1034"/>
          <p:cNvSpPr>
            <a:spLocks noChangeShapeType="1"/>
          </p:cNvSpPr>
          <p:nvPr/>
        </p:nvSpPr>
        <p:spPr bwMode="auto">
          <a:xfrm flipH="1">
            <a:off x="5486399" y="2133600"/>
            <a:ext cx="460375" cy="71437"/>
          </a:xfrm>
          <a:prstGeom prst="line">
            <a:avLst/>
          </a:prstGeom>
          <a:noFill/>
          <a:ln w="25400">
            <a:solidFill>
              <a:schemeClr val="bg1"/>
            </a:solidFill>
            <a:round/>
            <a:headEnd type="none" w="sm" len="sm"/>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30731" name="Line 1035"/>
          <p:cNvSpPr>
            <a:spLocks noChangeShapeType="1"/>
          </p:cNvSpPr>
          <p:nvPr/>
        </p:nvSpPr>
        <p:spPr bwMode="auto">
          <a:xfrm>
            <a:off x="8229600" y="2740818"/>
            <a:ext cx="152400" cy="650082"/>
          </a:xfrm>
          <a:prstGeom prst="line">
            <a:avLst/>
          </a:prstGeom>
          <a:noFill/>
          <a:ln w="25400">
            <a:solidFill>
              <a:schemeClr val="bg1"/>
            </a:solidFill>
            <a:round/>
            <a:headEnd type="none" w="sm" len="sm"/>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30732" name="Line 1036"/>
          <p:cNvSpPr>
            <a:spLocks noChangeShapeType="1"/>
          </p:cNvSpPr>
          <p:nvPr/>
        </p:nvSpPr>
        <p:spPr bwMode="auto">
          <a:xfrm flipH="1">
            <a:off x="5562600" y="2205037"/>
            <a:ext cx="384175" cy="157163"/>
          </a:xfrm>
          <a:prstGeom prst="line">
            <a:avLst/>
          </a:prstGeom>
          <a:noFill/>
          <a:ln w="25400">
            <a:solidFill>
              <a:schemeClr val="bg1"/>
            </a:solidFill>
            <a:round/>
            <a:headEnd type="none" w="sm" len="sm"/>
            <a:tailEnd type="triangle" w="lg" len="med"/>
          </a:ln>
          <a:extLst>
            <a:ext uri="{909E8E84-426E-40DD-AFC4-6F175D3DCCD1}">
              <a14:hiddenFill xmlns:a14="http://schemas.microsoft.com/office/drawing/2010/main">
                <a:noFill/>
              </a14:hiddenFill>
            </a:ext>
          </a:extLst>
        </p:spPr>
        <p:txBody>
          <a:bodyPr/>
          <a:lstStyle/>
          <a:p>
            <a:endParaRPr lang="en-US"/>
          </a:p>
        </p:txBody>
      </p:sp>
      <p:graphicFrame>
        <p:nvGraphicFramePr>
          <p:cNvPr id="3" name="Object 1038"/>
          <p:cNvGraphicFramePr>
            <a:graphicFrameLocks noChangeAspect="1"/>
          </p:cNvGraphicFramePr>
          <p:nvPr>
            <p:extLst>
              <p:ext uri="{D42A27DB-BD31-4B8C-83A1-F6EECF244321}">
                <p14:modId xmlns:p14="http://schemas.microsoft.com/office/powerpoint/2010/main" val="3752410237"/>
              </p:ext>
            </p:extLst>
          </p:nvPr>
        </p:nvGraphicFramePr>
        <p:xfrm>
          <a:off x="4394200" y="4165600"/>
          <a:ext cx="4518025" cy="2498725"/>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Box 3">
            <a:extLst>
              <a:ext uri="{FF2B5EF4-FFF2-40B4-BE49-F238E27FC236}">
                <a16:creationId xmlns:a16="http://schemas.microsoft.com/office/drawing/2014/main" id="{9D8BFED0-19E1-CF4D-B29D-2D720DE9C0E1}"/>
              </a:ext>
            </a:extLst>
          </p:cNvPr>
          <p:cNvSpPr txBox="1"/>
          <p:nvPr/>
        </p:nvSpPr>
        <p:spPr>
          <a:xfrm>
            <a:off x="5407026" y="3059668"/>
            <a:ext cx="2438400" cy="369332"/>
          </a:xfrm>
          <a:prstGeom prst="rect">
            <a:avLst/>
          </a:prstGeom>
          <a:noFill/>
        </p:spPr>
        <p:txBody>
          <a:bodyPr wrap="square" rtlCol="0">
            <a:spAutoFit/>
          </a:bodyPr>
          <a:lstStyle/>
          <a:p>
            <a:r>
              <a:rPr lang="en-US" sz="1800" dirty="0">
                <a:solidFill>
                  <a:schemeClr val="bg1"/>
                </a:solidFill>
              </a:rPr>
              <a:t>Bremsstrahlung X-rays</a:t>
            </a:r>
          </a:p>
        </p:txBody>
      </p:sp>
      <p:sp>
        <p:nvSpPr>
          <p:cNvPr id="13" name="TextBox 12">
            <a:extLst>
              <a:ext uri="{FF2B5EF4-FFF2-40B4-BE49-F238E27FC236}">
                <a16:creationId xmlns:a16="http://schemas.microsoft.com/office/drawing/2014/main" id="{EB624C19-0BE3-204B-833B-651E06F19D6B}"/>
              </a:ext>
            </a:extLst>
          </p:cNvPr>
          <p:cNvSpPr txBox="1"/>
          <p:nvPr/>
        </p:nvSpPr>
        <p:spPr>
          <a:xfrm>
            <a:off x="5895974" y="1939686"/>
            <a:ext cx="2438400" cy="369332"/>
          </a:xfrm>
          <a:prstGeom prst="rect">
            <a:avLst/>
          </a:prstGeom>
          <a:noFill/>
        </p:spPr>
        <p:txBody>
          <a:bodyPr wrap="square" rtlCol="0">
            <a:spAutoFit/>
          </a:bodyPr>
          <a:lstStyle/>
          <a:p>
            <a:r>
              <a:rPr lang="en-US" sz="1800" dirty="0">
                <a:solidFill>
                  <a:schemeClr val="bg1"/>
                </a:solidFill>
              </a:rPr>
              <a:t>Characteristic X-rays</a:t>
            </a:r>
          </a:p>
        </p:txBody>
      </p:sp>
      <p:sp>
        <p:nvSpPr>
          <p:cNvPr id="5" name="TextBox 4">
            <a:extLst>
              <a:ext uri="{FF2B5EF4-FFF2-40B4-BE49-F238E27FC236}">
                <a16:creationId xmlns:a16="http://schemas.microsoft.com/office/drawing/2014/main" id="{9065A476-0774-B242-AE6A-2156E8D44C09}"/>
              </a:ext>
            </a:extLst>
          </p:cNvPr>
          <p:cNvSpPr txBox="1"/>
          <p:nvPr/>
        </p:nvSpPr>
        <p:spPr>
          <a:xfrm>
            <a:off x="6858000" y="2362200"/>
            <a:ext cx="1886094" cy="369332"/>
          </a:xfrm>
          <a:prstGeom prst="rect">
            <a:avLst/>
          </a:prstGeom>
          <a:noFill/>
        </p:spPr>
        <p:txBody>
          <a:bodyPr wrap="none" rtlCol="0">
            <a:spAutoFit/>
          </a:bodyPr>
          <a:lstStyle/>
          <a:p>
            <a:r>
              <a:rPr lang="en-US" sz="1800" dirty="0">
                <a:solidFill>
                  <a:schemeClr val="bg1"/>
                </a:solidFill>
              </a:rPr>
              <a:t>Max X-ray energy</a:t>
            </a:r>
          </a:p>
        </p:txBody>
      </p:sp>
      <p:sp>
        <p:nvSpPr>
          <p:cNvPr id="12" name="Line 1036"/>
          <p:cNvSpPr>
            <a:spLocks noChangeShapeType="1"/>
          </p:cNvSpPr>
          <p:nvPr/>
        </p:nvSpPr>
        <p:spPr bwMode="auto">
          <a:xfrm flipH="1">
            <a:off x="5562599" y="5562600"/>
            <a:ext cx="384175" cy="157163"/>
          </a:xfrm>
          <a:prstGeom prst="line">
            <a:avLst/>
          </a:prstGeom>
          <a:noFill/>
          <a:ln w="25400">
            <a:solidFill>
              <a:schemeClr val="bg1"/>
            </a:solidFill>
            <a:round/>
            <a:headEnd type="none" w="sm" len="sm"/>
            <a:tailEnd type="triangle" w="lg" len="med"/>
          </a:ln>
          <a:extLst>
            <a:ext uri="{909E8E84-426E-40DD-AFC4-6F175D3DCCD1}">
              <a14:hiddenFill xmlns:a14="http://schemas.microsoft.com/office/drawing/2010/main">
                <a:noFill/>
              </a14:hiddenFill>
            </a:ext>
          </a:extLst>
        </p:spPr>
        <p:txBody>
          <a:bodyPr/>
          <a:lstStyle/>
          <a:p>
            <a:endParaRPr lang="en-US"/>
          </a:p>
        </p:txBody>
      </p:sp>
      <p:sp>
        <p:nvSpPr>
          <p:cNvPr id="6" name="TextBox 5">
            <a:extLst>
              <a:ext uri="{FF2B5EF4-FFF2-40B4-BE49-F238E27FC236}">
                <a16:creationId xmlns:a16="http://schemas.microsoft.com/office/drawing/2014/main" id="{180375B0-D9D5-5B45-31F5-6C09F57AD61A}"/>
              </a:ext>
            </a:extLst>
          </p:cNvPr>
          <p:cNvSpPr txBox="1"/>
          <p:nvPr/>
        </p:nvSpPr>
        <p:spPr>
          <a:xfrm>
            <a:off x="5889348" y="5308600"/>
            <a:ext cx="2438400" cy="369332"/>
          </a:xfrm>
          <a:prstGeom prst="rect">
            <a:avLst/>
          </a:prstGeom>
          <a:noFill/>
        </p:spPr>
        <p:txBody>
          <a:bodyPr wrap="square" rtlCol="0">
            <a:spAutoFit/>
          </a:bodyPr>
          <a:lstStyle/>
          <a:p>
            <a:r>
              <a:rPr lang="en-US" sz="1800" dirty="0">
                <a:solidFill>
                  <a:schemeClr val="bg1"/>
                </a:solidFill>
              </a:rPr>
              <a:t>Characteristic X-rays</a:t>
            </a:r>
          </a:p>
        </p:txBody>
      </p:sp>
      <p:sp>
        <p:nvSpPr>
          <p:cNvPr id="8" name="Content Placeholder 2">
            <a:extLst>
              <a:ext uri="{FF2B5EF4-FFF2-40B4-BE49-F238E27FC236}">
                <a16:creationId xmlns:a16="http://schemas.microsoft.com/office/drawing/2014/main" id="{8508536F-F041-3226-401F-B3B216659392}"/>
              </a:ext>
            </a:extLst>
          </p:cNvPr>
          <p:cNvSpPr>
            <a:spLocks noGrp="1"/>
          </p:cNvSpPr>
          <p:nvPr>
            <p:ph idx="1"/>
          </p:nvPr>
        </p:nvSpPr>
        <p:spPr>
          <a:xfrm>
            <a:off x="250825" y="1600199"/>
            <a:ext cx="4016375" cy="5064125"/>
          </a:xfrm>
        </p:spPr>
        <p:txBody>
          <a:bodyPr/>
          <a:lstStyle/>
          <a:p>
            <a:pPr>
              <a:spcBef>
                <a:spcPts val="600"/>
              </a:spcBef>
              <a:spcAft>
                <a:spcPts val="600"/>
              </a:spcAft>
            </a:pPr>
            <a:r>
              <a:rPr lang="en-US" altLang="en-US" sz="1800" i="1" dirty="0"/>
              <a:t>Bremsstrahlung X-rays</a:t>
            </a:r>
          </a:p>
          <a:p>
            <a:pPr lvl="1">
              <a:spcBef>
                <a:spcPts val="600"/>
              </a:spcBef>
              <a:spcAft>
                <a:spcPts val="600"/>
              </a:spcAft>
            </a:pPr>
            <a:r>
              <a:rPr lang="en-US" altLang="en-US" sz="1600" dirty="0"/>
              <a:t>Electrons pass through Coulomb field of nucleus, slows down, excess energy given off as photons</a:t>
            </a:r>
          </a:p>
          <a:p>
            <a:pPr lvl="1">
              <a:spcBef>
                <a:spcPts val="600"/>
              </a:spcBef>
              <a:spcAft>
                <a:spcPts val="600"/>
              </a:spcAft>
            </a:pPr>
            <a:r>
              <a:rPr lang="en-US" altLang="en-US" sz="1600" dirty="0"/>
              <a:t>Continuous up to source voltage (kV)</a:t>
            </a:r>
          </a:p>
          <a:p>
            <a:pPr>
              <a:spcBef>
                <a:spcPts val="600"/>
              </a:spcBef>
              <a:spcAft>
                <a:spcPts val="600"/>
              </a:spcAft>
            </a:pPr>
            <a:r>
              <a:rPr lang="en-US" altLang="en-US" sz="1800" dirty="0"/>
              <a:t>Characteristic X-rays</a:t>
            </a:r>
          </a:p>
          <a:p>
            <a:pPr lvl="1">
              <a:spcBef>
                <a:spcPts val="600"/>
              </a:spcBef>
              <a:spcAft>
                <a:spcPts val="600"/>
              </a:spcAft>
            </a:pPr>
            <a:r>
              <a:rPr lang="en-US" altLang="en-US" sz="1600" dirty="0"/>
              <a:t>Incoming electron knocks out inner shell electron, outer-shell electron cascades to replace it, gives off energy equal to energy loss of transition</a:t>
            </a:r>
          </a:p>
          <a:p>
            <a:pPr lvl="1">
              <a:spcBef>
                <a:spcPts val="600"/>
              </a:spcBef>
              <a:spcAft>
                <a:spcPts val="600"/>
              </a:spcAft>
            </a:pPr>
            <a:r>
              <a:rPr lang="en-US" altLang="en-US" sz="1600" dirty="0"/>
              <a:t>Discrete</a:t>
            </a:r>
            <a:endParaRPr lang="en-US" altLang="en-US" sz="1800" dirty="0"/>
          </a:p>
          <a:p>
            <a:pPr>
              <a:spcBef>
                <a:spcPts val="600"/>
              </a:spcBef>
              <a:spcAft>
                <a:spcPts val="600"/>
              </a:spcAft>
            </a:pPr>
            <a:r>
              <a:rPr lang="en-US" altLang="en-US" sz="1800" dirty="0">
                <a:solidFill>
                  <a:schemeClr val="tx2">
                    <a:lumMod val="40000"/>
                    <a:lumOff val="60000"/>
                  </a:schemeClr>
                </a:solidFill>
              </a:rPr>
              <a:t>Most photons low-energy</a:t>
            </a:r>
          </a:p>
        </p:txBody>
      </p:sp>
    </p:spTree>
    <p:extLst>
      <p:ext uri="{BB962C8B-B14F-4D97-AF65-F5344CB8AC3E}">
        <p14:creationId xmlns:p14="http://schemas.microsoft.com/office/powerpoint/2010/main" val="3569917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95BEB-B81B-0DAA-524F-1B8322E2F4A7}"/>
              </a:ext>
            </a:extLst>
          </p:cNvPr>
          <p:cNvSpPr>
            <a:spLocks noGrp="1"/>
          </p:cNvSpPr>
          <p:nvPr>
            <p:ph type="title"/>
          </p:nvPr>
        </p:nvSpPr>
        <p:spPr/>
        <p:txBody>
          <a:bodyPr/>
          <a:lstStyle/>
          <a:p>
            <a:r>
              <a:rPr lang="en-US" dirty="0"/>
              <a:t>X-ray Spectrum Filtering</a:t>
            </a:r>
          </a:p>
        </p:txBody>
      </p:sp>
      <p:sp>
        <p:nvSpPr>
          <p:cNvPr id="4" name="Content Placeholder 2">
            <a:extLst>
              <a:ext uri="{FF2B5EF4-FFF2-40B4-BE49-F238E27FC236}">
                <a16:creationId xmlns:a16="http://schemas.microsoft.com/office/drawing/2014/main" id="{D3753843-1F79-7EF3-F997-F911329C44BE}"/>
              </a:ext>
            </a:extLst>
          </p:cNvPr>
          <p:cNvSpPr>
            <a:spLocks noGrp="1"/>
          </p:cNvSpPr>
          <p:nvPr>
            <p:ph idx="1"/>
          </p:nvPr>
        </p:nvSpPr>
        <p:spPr>
          <a:xfrm>
            <a:off x="543346" y="1783888"/>
            <a:ext cx="8219654" cy="461665"/>
          </a:xfrm>
        </p:spPr>
        <p:txBody>
          <a:bodyPr/>
          <a:lstStyle/>
          <a:p>
            <a:pPr marL="0" indent="0">
              <a:spcBef>
                <a:spcPts val="600"/>
              </a:spcBef>
              <a:spcAft>
                <a:spcPts val="600"/>
              </a:spcAft>
              <a:buNone/>
            </a:pPr>
            <a:r>
              <a:rPr lang="en-US" altLang="en-US" sz="2000" dirty="0">
                <a:latin typeface="Arial" panose="020B0604020202020204" pitchFamily="34" charset="0"/>
                <a:cs typeface="Arial" panose="020B0604020202020204" pitchFamily="34" charset="0"/>
              </a:rPr>
              <a:t>Sample filters beam, especially low energy X-rays – </a:t>
            </a:r>
            <a:r>
              <a:rPr lang="en-US" altLang="en-US" sz="2000" b="1" dirty="0">
                <a:latin typeface="Arial" panose="020B0604020202020204" pitchFamily="34" charset="0"/>
                <a:cs typeface="Arial" panose="020B0604020202020204" pitchFamily="34" charset="0"/>
              </a:rPr>
              <a:t>Beam Hardening</a:t>
            </a:r>
          </a:p>
        </p:txBody>
      </p:sp>
      <p:sp>
        <p:nvSpPr>
          <p:cNvPr id="5" name="Rectangle 4">
            <a:extLst>
              <a:ext uri="{FF2B5EF4-FFF2-40B4-BE49-F238E27FC236}">
                <a16:creationId xmlns:a16="http://schemas.microsoft.com/office/drawing/2014/main" id="{5617ECC1-F1E3-A2AE-913C-A9A029BAA257}"/>
              </a:ext>
            </a:extLst>
          </p:cNvPr>
          <p:cNvSpPr/>
          <p:nvPr/>
        </p:nvSpPr>
        <p:spPr>
          <a:xfrm>
            <a:off x="5181600" y="6310257"/>
            <a:ext cx="1936749" cy="307777"/>
          </a:xfrm>
          <a:prstGeom prst="rect">
            <a:avLst/>
          </a:prstGeom>
        </p:spPr>
        <p:txBody>
          <a:bodyPr wrap="none">
            <a:spAutoFit/>
          </a:bodyPr>
          <a:lstStyle/>
          <a:p>
            <a:r>
              <a:rPr lang="en-US" sz="1400" dirty="0"/>
              <a:t>Hanna &amp; Ketcham 2017</a:t>
            </a:r>
          </a:p>
        </p:txBody>
      </p:sp>
      <p:pic>
        <p:nvPicPr>
          <p:cNvPr id="6" name="Picture 5">
            <a:extLst>
              <a:ext uri="{FF2B5EF4-FFF2-40B4-BE49-F238E27FC236}">
                <a16:creationId xmlns:a16="http://schemas.microsoft.com/office/drawing/2014/main" id="{880B2A6F-E274-04E5-304C-A97969246E1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05000" y="2512695"/>
            <a:ext cx="4953000" cy="3736897"/>
          </a:xfrm>
          <a:prstGeom prst="rect">
            <a:avLst/>
          </a:prstGeom>
        </p:spPr>
      </p:pic>
      <p:sp>
        <p:nvSpPr>
          <p:cNvPr id="7" name="Rectangle 6">
            <a:extLst>
              <a:ext uri="{FF2B5EF4-FFF2-40B4-BE49-F238E27FC236}">
                <a16:creationId xmlns:a16="http://schemas.microsoft.com/office/drawing/2014/main" id="{768D95AF-F712-6659-C6D8-D974AC737616}"/>
              </a:ext>
            </a:extLst>
          </p:cNvPr>
          <p:cNvSpPr/>
          <p:nvPr/>
        </p:nvSpPr>
        <p:spPr>
          <a:xfrm>
            <a:off x="2971800" y="2512695"/>
            <a:ext cx="2646430" cy="307777"/>
          </a:xfrm>
          <a:prstGeom prst="rect">
            <a:avLst/>
          </a:prstGeom>
        </p:spPr>
        <p:txBody>
          <a:bodyPr wrap="none">
            <a:spAutoFit/>
          </a:bodyPr>
          <a:lstStyle/>
          <a:p>
            <a:r>
              <a:rPr lang="en-US" sz="1400" dirty="0">
                <a:solidFill>
                  <a:schemeClr val="tx2">
                    <a:lumMod val="40000"/>
                    <a:lumOff val="60000"/>
                  </a:schemeClr>
                </a:solidFill>
                <a:latin typeface="Arial" panose="020B0604020202020204" pitchFamily="34" charset="0"/>
                <a:cs typeface="Arial" panose="020B0604020202020204" pitchFamily="34" charset="0"/>
              </a:rPr>
              <a:t>CM Murchison 120kV, 0.25 mA</a:t>
            </a:r>
          </a:p>
        </p:txBody>
      </p:sp>
      <p:sp>
        <p:nvSpPr>
          <p:cNvPr id="8" name="TextBox 7">
            <a:extLst>
              <a:ext uri="{FF2B5EF4-FFF2-40B4-BE49-F238E27FC236}">
                <a16:creationId xmlns:a16="http://schemas.microsoft.com/office/drawing/2014/main" id="{9F836968-C791-8928-7F0A-D0CBD6AD0662}"/>
              </a:ext>
            </a:extLst>
          </p:cNvPr>
          <p:cNvSpPr txBox="1"/>
          <p:nvPr/>
        </p:nvSpPr>
        <p:spPr>
          <a:xfrm>
            <a:off x="3248785" y="4538246"/>
            <a:ext cx="2646430" cy="307777"/>
          </a:xfrm>
          <a:prstGeom prst="rect">
            <a:avLst/>
          </a:prstGeom>
          <a:noFill/>
        </p:spPr>
        <p:txBody>
          <a:bodyPr wrap="square">
            <a:spAutoFit/>
          </a:bodyPr>
          <a:lstStyle/>
          <a:p>
            <a:r>
              <a:rPr lang="en-US" sz="1400" dirty="0">
                <a:solidFill>
                  <a:schemeClr val="tx2">
                    <a:lumMod val="40000"/>
                    <a:lumOff val="60000"/>
                  </a:schemeClr>
                </a:solidFill>
                <a:latin typeface="Arial" panose="020B0604020202020204" pitchFamily="34" charset="0"/>
                <a:cs typeface="Arial" panose="020B0604020202020204" pitchFamily="34" charset="0"/>
              </a:rPr>
              <a:t>Software correction</a:t>
            </a:r>
          </a:p>
        </p:txBody>
      </p:sp>
    </p:spTree>
    <p:extLst>
      <p:ext uri="{BB962C8B-B14F-4D97-AF65-F5344CB8AC3E}">
        <p14:creationId xmlns:p14="http://schemas.microsoft.com/office/powerpoint/2010/main" val="3916883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68181E5E-14DE-304A-93D3-9A002D0A832C}"/>
              </a:ext>
            </a:extLst>
          </p:cNvPr>
          <p:cNvSpPr>
            <a:spLocks noGrp="1" noChangeArrowheads="1"/>
          </p:cNvSpPr>
          <p:nvPr>
            <p:ph type="title"/>
          </p:nvPr>
        </p:nvSpPr>
        <p:spPr/>
        <p:txBody>
          <a:bodyPr/>
          <a:lstStyle/>
          <a:p>
            <a:r>
              <a:rPr lang="en-US" altLang="en-US" sz="3600" dirty="0"/>
              <a:t>Filtering the X-ray Spectrum</a:t>
            </a:r>
          </a:p>
        </p:txBody>
      </p:sp>
      <p:pic>
        <p:nvPicPr>
          <p:cNvPr id="2" name="Picture 1">
            <a:extLst>
              <a:ext uri="{FF2B5EF4-FFF2-40B4-BE49-F238E27FC236}">
                <a16:creationId xmlns:a16="http://schemas.microsoft.com/office/drawing/2014/main" id="{BCAC9020-5352-814D-80F3-058337BABFD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10960" y="2057400"/>
            <a:ext cx="4807640" cy="3581400"/>
          </a:xfrm>
          <a:prstGeom prst="rect">
            <a:avLst/>
          </a:prstGeom>
        </p:spPr>
      </p:pic>
      <p:sp>
        <p:nvSpPr>
          <p:cNvPr id="14" name="TextBox 13">
            <a:extLst>
              <a:ext uri="{FF2B5EF4-FFF2-40B4-BE49-F238E27FC236}">
                <a16:creationId xmlns:a16="http://schemas.microsoft.com/office/drawing/2014/main" id="{A0B91370-0CAF-404A-8586-8E81DC89B5E1}"/>
              </a:ext>
            </a:extLst>
          </p:cNvPr>
          <p:cNvSpPr txBox="1"/>
          <p:nvPr/>
        </p:nvSpPr>
        <p:spPr>
          <a:xfrm>
            <a:off x="7620000" y="2968823"/>
            <a:ext cx="1021177" cy="307777"/>
          </a:xfrm>
          <a:prstGeom prst="rect">
            <a:avLst/>
          </a:prstGeom>
          <a:noFill/>
        </p:spPr>
        <p:txBody>
          <a:bodyPr wrap="none" rtlCol="0">
            <a:spAutoFit/>
          </a:bodyPr>
          <a:lstStyle/>
          <a:p>
            <a:r>
              <a:rPr lang="en-US" sz="1400" dirty="0">
                <a:solidFill>
                  <a:schemeClr val="bg1"/>
                </a:solidFill>
              </a:rPr>
              <a:t>(10 mm Al)</a:t>
            </a:r>
          </a:p>
        </p:txBody>
      </p:sp>
      <p:cxnSp>
        <p:nvCxnSpPr>
          <p:cNvPr id="19" name="Straight Arrow Connector 18">
            <a:extLst>
              <a:ext uri="{FF2B5EF4-FFF2-40B4-BE49-F238E27FC236}">
                <a16:creationId xmlns:a16="http://schemas.microsoft.com/office/drawing/2014/main" id="{DD066F99-6B11-0147-95AC-90928801428D}"/>
              </a:ext>
            </a:extLst>
          </p:cNvPr>
          <p:cNvCxnSpPr/>
          <p:nvPr/>
        </p:nvCxnSpPr>
        <p:spPr bwMode="auto">
          <a:xfrm>
            <a:off x="6096000" y="2968823"/>
            <a:ext cx="914400" cy="914400"/>
          </a:xfrm>
          <a:prstGeom prst="straightConnector1">
            <a:avLst/>
          </a:prstGeom>
          <a:solidFill>
            <a:schemeClr val="accent1"/>
          </a:solidFill>
          <a:ln w="12700" cap="flat" cmpd="sng" algn="ctr">
            <a:solidFill>
              <a:schemeClr val="tx1"/>
            </a:solidFill>
            <a:prstDash val="solid"/>
            <a:round/>
            <a:headEnd type="none" w="sm" len="sm"/>
            <a:tailEnd type="triangle"/>
          </a:ln>
          <a:effectLst/>
        </p:spPr>
      </p:cxnSp>
      <p:cxnSp>
        <p:nvCxnSpPr>
          <p:cNvPr id="21" name="Straight Arrow Connector 20">
            <a:extLst>
              <a:ext uri="{FF2B5EF4-FFF2-40B4-BE49-F238E27FC236}">
                <a16:creationId xmlns:a16="http://schemas.microsoft.com/office/drawing/2014/main" id="{F61AB179-D769-494E-B64F-432CFD932303}"/>
              </a:ext>
            </a:extLst>
          </p:cNvPr>
          <p:cNvCxnSpPr/>
          <p:nvPr/>
        </p:nvCxnSpPr>
        <p:spPr bwMode="auto">
          <a:xfrm>
            <a:off x="5715000" y="3581400"/>
            <a:ext cx="0" cy="917377"/>
          </a:xfrm>
          <a:prstGeom prst="straightConnector1">
            <a:avLst/>
          </a:prstGeom>
          <a:solidFill>
            <a:schemeClr val="accent1"/>
          </a:solidFill>
          <a:ln w="28575" cap="flat" cmpd="sng" algn="ctr">
            <a:solidFill>
              <a:schemeClr val="bg1"/>
            </a:solidFill>
            <a:prstDash val="solid"/>
            <a:round/>
            <a:headEnd type="none" w="sm" len="sm"/>
            <a:tailEnd type="triangle"/>
          </a:ln>
          <a:effectLst/>
        </p:spPr>
      </p:cxnSp>
      <p:sp>
        <p:nvSpPr>
          <p:cNvPr id="24" name="TextBox 23">
            <a:extLst>
              <a:ext uri="{FF2B5EF4-FFF2-40B4-BE49-F238E27FC236}">
                <a16:creationId xmlns:a16="http://schemas.microsoft.com/office/drawing/2014/main" id="{B5E8131D-34FF-3441-A342-D689E60FC8B2}"/>
              </a:ext>
            </a:extLst>
          </p:cNvPr>
          <p:cNvSpPr txBox="1"/>
          <p:nvPr/>
        </p:nvSpPr>
        <p:spPr>
          <a:xfrm>
            <a:off x="5029200" y="2902032"/>
            <a:ext cx="1125565" cy="738664"/>
          </a:xfrm>
          <a:prstGeom prst="rect">
            <a:avLst/>
          </a:prstGeom>
          <a:noFill/>
        </p:spPr>
        <p:txBody>
          <a:bodyPr wrap="none" rtlCol="0">
            <a:spAutoFit/>
          </a:bodyPr>
          <a:lstStyle/>
          <a:p>
            <a:pPr algn="ctr"/>
            <a:r>
              <a:rPr lang="en-US" sz="1400" dirty="0">
                <a:solidFill>
                  <a:schemeClr val="bg1"/>
                </a:solidFill>
              </a:rPr>
              <a:t>Unfiltered</a:t>
            </a:r>
          </a:p>
          <a:p>
            <a:pPr algn="ctr"/>
            <a:r>
              <a:rPr lang="en-US" sz="1400" dirty="0">
                <a:solidFill>
                  <a:schemeClr val="bg1"/>
                </a:solidFill>
              </a:rPr>
              <a:t>Mean energy</a:t>
            </a:r>
          </a:p>
          <a:p>
            <a:pPr algn="ctr"/>
            <a:r>
              <a:rPr lang="en-US" sz="1400" dirty="0">
                <a:solidFill>
                  <a:schemeClr val="bg1"/>
                </a:solidFill>
              </a:rPr>
              <a:t>48 </a:t>
            </a:r>
            <a:r>
              <a:rPr lang="en-US" sz="1400" dirty="0" err="1">
                <a:solidFill>
                  <a:schemeClr val="bg1"/>
                </a:solidFill>
              </a:rPr>
              <a:t>keV</a:t>
            </a:r>
            <a:r>
              <a:rPr lang="en-US" sz="1400" dirty="0">
                <a:solidFill>
                  <a:schemeClr val="bg1"/>
                </a:solidFill>
              </a:rPr>
              <a:t> </a:t>
            </a:r>
          </a:p>
        </p:txBody>
      </p:sp>
      <p:sp>
        <p:nvSpPr>
          <p:cNvPr id="26" name="TextBox 25">
            <a:extLst>
              <a:ext uri="{FF2B5EF4-FFF2-40B4-BE49-F238E27FC236}">
                <a16:creationId xmlns:a16="http://schemas.microsoft.com/office/drawing/2014/main" id="{56003713-13D3-D242-8B84-105D69992C25}"/>
              </a:ext>
            </a:extLst>
          </p:cNvPr>
          <p:cNvSpPr txBox="1"/>
          <p:nvPr/>
        </p:nvSpPr>
        <p:spPr>
          <a:xfrm>
            <a:off x="6059430" y="3160415"/>
            <a:ext cx="1125565" cy="738664"/>
          </a:xfrm>
          <a:prstGeom prst="rect">
            <a:avLst/>
          </a:prstGeom>
          <a:noFill/>
        </p:spPr>
        <p:txBody>
          <a:bodyPr wrap="none" rtlCol="0">
            <a:spAutoFit/>
          </a:bodyPr>
          <a:lstStyle/>
          <a:p>
            <a:pPr algn="ctr"/>
            <a:r>
              <a:rPr lang="en-US" sz="1400" dirty="0">
                <a:solidFill>
                  <a:schemeClr val="bg1"/>
                </a:solidFill>
              </a:rPr>
              <a:t>Filtered</a:t>
            </a:r>
          </a:p>
          <a:p>
            <a:pPr algn="ctr"/>
            <a:r>
              <a:rPr lang="en-US" sz="1400" dirty="0">
                <a:solidFill>
                  <a:schemeClr val="bg1"/>
                </a:solidFill>
              </a:rPr>
              <a:t>Mean energy</a:t>
            </a:r>
          </a:p>
          <a:p>
            <a:pPr algn="ctr"/>
            <a:r>
              <a:rPr lang="en-US" sz="1400" dirty="0">
                <a:solidFill>
                  <a:schemeClr val="bg1"/>
                </a:solidFill>
              </a:rPr>
              <a:t>69 </a:t>
            </a:r>
            <a:r>
              <a:rPr lang="en-US" sz="1400" dirty="0" err="1">
                <a:solidFill>
                  <a:schemeClr val="bg1"/>
                </a:solidFill>
              </a:rPr>
              <a:t>keV</a:t>
            </a:r>
            <a:endParaRPr lang="en-US" sz="1400" dirty="0">
              <a:solidFill>
                <a:schemeClr val="bg1"/>
              </a:solidFill>
            </a:endParaRPr>
          </a:p>
        </p:txBody>
      </p:sp>
      <p:cxnSp>
        <p:nvCxnSpPr>
          <p:cNvPr id="23" name="Straight Arrow Connector 22">
            <a:extLst>
              <a:ext uri="{FF2B5EF4-FFF2-40B4-BE49-F238E27FC236}">
                <a16:creationId xmlns:a16="http://schemas.microsoft.com/office/drawing/2014/main" id="{8A67171A-BD40-D54B-A304-387590F8DC6C}"/>
              </a:ext>
            </a:extLst>
          </p:cNvPr>
          <p:cNvCxnSpPr>
            <a:cxnSpLocks/>
          </p:cNvCxnSpPr>
          <p:nvPr/>
        </p:nvCxnSpPr>
        <p:spPr bwMode="auto">
          <a:xfrm>
            <a:off x="6400800" y="3886200"/>
            <a:ext cx="0" cy="995810"/>
          </a:xfrm>
          <a:prstGeom prst="straightConnector1">
            <a:avLst/>
          </a:prstGeom>
          <a:solidFill>
            <a:schemeClr val="accent1"/>
          </a:solidFill>
          <a:ln w="28575" cap="flat" cmpd="sng" algn="ctr">
            <a:solidFill>
              <a:schemeClr val="bg1"/>
            </a:solidFill>
            <a:prstDash val="dash"/>
            <a:round/>
            <a:headEnd type="none" w="sm" len="sm"/>
            <a:tailEnd type="triangle"/>
          </a:ln>
          <a:effectLst/>
        </p:spPr>
      </p:cxnSp>
      <p:sp>
        <p:nvSpPr>
          <p:cNvPr id="3" name="TextBox 2">
            <a:extLst>
              <a:ext uri="{FF2B5EF4-FFF2-40B4-BE49-F238E27FC236}">
                <a16:creationId xmlns:a16="http://schemas.microsoft.com/office/drawing/2014/main" id="{8A26C8A3-C61A-554F-BB3A-F8B7DAC73140}"/>
              </a:ext>
            </a:extLst>
          </p:cNvPr>
          <p:cNvSpPr txBox="1"/>
          <p:nvPr/>
        </p:nvSpPr>
        <p:spPr>
          <a:xfrm>
            <a:off x="6793742" y="5705591"/>
            <a:ext cx="2382383" cy="307777"/>
          </a:xfrm>
          <a:prstGeom prst="rect">
            <a:avLst/>
          </a:prstGeom>
          <a:noFill/>
        </p:spPr>
        <p:txBody>
          <a:bodyPr wrap="none" rtlCol="0">
            <a:spAutoFit/>
          </a:bodyPr>
          <a:lstStyle/>
          <a:p>
            <a:r>
              <a:rPr lang="en-US" sz="1400" dirty="0">
                <a:solidFill>
                  <a:srgbClr val="FFFBEA"/>
                </a:solidFill>
                <a:latin typeface="Arial" panose="020B0604020202020204" pitchFamily="34" charset="0"/>
                <a:cs typeface="Arial" panose="020B0604020202020204" pitchFamily="34" charset="0"/>
              </a:rPr>
              <a:t>Hanna and Ketcham (2017)</a:t>
            </a:r>
          </a:p>
        </p:txBody>
      </p:sp>
      <p:sp>
        <p:nvSpPr>
          <p:cNvPr id="5" name="Content Placeholder 2">
            <a:extLst>
              <a:ext uri="{FF2B5EF4-FFF2-40B4-BE49-F238E27FC236}">
                <a16:creationId xmlns:a16="http://schemas.microsoft.com/office/drawing/2014/main" id="{8705860C-23B9-9669-5ECB-1AC79E713107}"/>
              </a:ext>
            </a:extLst>
          </p:cNvPr>
          <p:cNvSpPr txBox="1">
            <a:spLocks/>
          </p:cNvSpPr>
          <p:nvPr/>
        </p:nvSpPr>
        <p:spPr bwMode="auto">
          <a:xfrm>
            <a:off x="723811" y="1666227"/>
            <a:ext cx="3212650" cy="4465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lvl1pPr marL="342900" indent="-342900" algn="l" rtl="0" eaLnBrk="1" fontAlgn="base" hangingPunct="1">
              <a:spcBef>
                <a:spcPct val="20000"/>
              </a:spcBef>
              <a:spcAft>
                <a:spcPct val="0"/>
              </a:spcAft>
              <a:buClr>
                <a:schemeClr val="tx2"/>
              </a:buClr>
              <a:buChar char="•"/>
              <a:defRPr sz="3200">
                <a:solidFill>
                  <a:srgbClr val="FFFBEA"/>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ct val="0"/>
              </a:spcAft>
              <a:buClr>
                <a:schemeClr val="tx2"/>
              </a:buClr>
              <a:buChar char="–"/>
              <a:defRPr sz="2800">
                <a:solidFill>
                  <a:srgbClr val="FFFBEA"/>
                </a:solidFill>
                <a:latin typeface="Arial" panose="020B0604020202020204" pitchFamily="34" charset="0"/>
                <a:cs typeface="Arial" panose="020B0604020202020204" pitchFamily="34" charset="0"/>
              </a:defRPr>
            </a:lvl2pPr>
            <a:lvl3pPr marL="1143000" indent="-228600" algn="l" rtl="0" eaLnBrk="1" fontAlgn="base" hangingPunct="1">
              <a:spcBef>
                <a:spcPct val="20000"/>
              </a:spcBef>
              <a:spcAft>
                <a:spcPct val="0"/>
              </a:spcAft>
              <a:buClr>
                <a:schemeClr val="tx2"/>
              </a:buClr>
              <a:buChar char="•"/>
              <a:defRPr sz="2400">
                <a:solidFill>
                  <a:srgbClr val="FFFBEA"/>
                </a:solidFill>
                <a:latin typeface="Arial" panose="020B0604020202020204" pitchFamily="34" charset="0"/>
                <a:cs typeface="Arial" panose="020B0604020202020204" pitchFamily="34" charset="0"/>
              </a:defRPr>
            </a:lvl3pPr>
            <a:lvl4pPr marL="1600200" indent="-228600" algn="l" rtl="0" eaLnBrk="1" fontAlgn="base" hangingPunct="1">
              <a:spcBef>
                <a:spcPct val="20000"/>
              </a:spcBef>
              <a:spcAft>
                <a:spcPct val="0"/>
              </a:spcAft>
              <a:buClr>
                <a:schemeClr val="tx2"/>
              </a:buClr>
              <a:buChar char="–"/>
              <a:defRPr sz="2000">
                <a:solidFill>
                  <a:srgbClr val="FFFBEA"/>
                </a:solidFill>
                <a:latin typeface="Arial" panose="020B0604020202020204" pitchFamily="34" charset="0"/>
                <a:cs typeface="Arial" panose="020B0604020202020204" pitchFamily="34" charset="0"/>
              </a:defRPr>
            </a:lvl4pPr>
            <a:lvl5pPr marL="2057400" indent="-228600" algn="l" rtl="0" eaLnBrk="1" fontAlgn="base" hangingPunct="1">
              <a:spcBef>
                <a:spcPct val="20000"/>
              </a:spcBef>
              <a:spcAft>
                <a:spcPct val="0"/>
              </a:spcAft>
              <a:buClr>
                <a:schemeClr val="tx2"/>
              </a:buClr>
              <a:buChar char="•"/>
              <a:defRPr sz="2000">
                <a:solidFill>
                  <a:srgbClr val="FFFBEA"/>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ct val="0"/>
              </a:spcAft>
              <a:buClr>
                <a:schemeClr val="tx2"/>
              </a:buClr>
              <a:buChar char="•"/>
              <a:defRPr sz="2000">
                <a:solidFill>
                  <a:schemeClr val="tx1"/>
                </a:solidFill>
                <a:latin typeface="+mn-lt"/>
              </a:defRPr>
            </a:lvl6pPr>
            <a:lvl7pPr marL="2971800" indent="-228600" algn="l" rtl="0" eaLnBrk="1" fontAlgn="base" hangingPunct="1">
              <a:spcBef>
                <a:spcPct val="20000"/>
              </a:spcBef>
              <a:spcAft>
                <a:spcPct val="0"/>
              </a:spcAft>
              <a:buClr>
                <a:schemeClr val="tx2"/>
              </a:buClr>
              <a:buChar char="•"/>
              <a:defRPr sz="2000">
                <a:solidFill>
                  <a:schemeClr val="tx1"/>
                </a:solidFill>
                <a:latin typeface="+mn-lt"/>
              </a:defRPr>
            </a:lvl7pPr>
            <a:lvl8pPr marL="3429000" indent="-228600" algn="l" rtl="0" eaLnBrk="1" fontAlgn="base" hangingPunct="1">
              <a:spcBef>
                <a:spcPct val="20000"/>
              </a:spcBef>
              <a:spcAft>
                <a:spcPct val="0"/>
              </a:spcAft>
              <a:buClr>
                <a:schemeClr val="tx2"/>
              </a:buClr>
              <a:buChar char="•"/>
              <a:defRPr sz="2000">
                <a:solidFill>
                  <a:schemeClr val="tx1"/>
                </a:solidFill>
                <a:latin typeface="+mn-lt"/>
              </a:defRPr>
            </a:lvl8pPr>
            <a:lvl9pPr marL="3886200" indent="-228600" algn="l" rtl="0" eaLnBrk="1" fontAlgn="base" hangingPunct="1">
              <a:spcBef>
                <a:spcPct val="20000"/>
              </a:spcBef>
              <a:spcAft>
                <a:spcPct val="0"/>
              </a:spcAft>
              <a:buClr>
                <a:schemeClr val="tx2"/>
              </a:buClr>
              <a:buChar char="•"/>
              <a:defRPr sz="2000">
                <a:solidFill>
                  <a:schemeClr val="tx1"/>
                </a:solidFill>
                <a:latin typeface="+mn-lt"/>
              </a:defRPr>
            </a:lvl9pPr>
          </a:lstStyle>
          <a:p>
            <a:pPr marL="0" indent="0">
              <a:spcBef>
                <a:spcPts val="600"/>
              </a:spcBef>
              <a:spcAft>
                <a:spcPts val="600"/>
              </a:spcAft>
              <a:buFontTx/>
              <a:buNone/>
            </a:pPr>
            <a:r>
              <a:rPr lang="en-US" altLang="en-US" sz="2000" b="1" kern="0" dirty="0"/>
              <a:t>Objective</a:t>
            </a:r>
            <a:r>
              <a:rPr lang="en-US" altLang="en-US" sz="2000" kern="0" dirty="0"/>
              <a:t>: only use higher-energy X-rays</a:t>
            </a:r>
          </a:p>
          <a:p>
            <a:pPr marL="0" indent="0">
              <a:spcBef>
                <a:spcPts val="600"/>
              </a:spcBef>
              <a:spcAft>
                <a:spcPts val="600"/>
              </a:spcAft>
              <a:buFontTx/>
              <a:buNone/>
            </a:pPr>
            <a:r>
              <a:rPr lang="en-US" altLang="en-US" sz="2000" b="1" kern="0" dirty="0"/>
              <a:t>Procedure</a:t>
            </a:r>
            <a:r>
              <a:rPr lang="en-US" altLang="en-US" sz="2000" kern="0" dirty="0"/>
              <a:t>: X-rays pass through material (brass, Al) before sample</a:t>
            </a:r>
          </a:p>
          <a:p>
            <a:pPr marL="0" indent="0">
              <a:spcBef>
                <a:spcPts val="600"/>
              </a:spcBef>
              <a:spcAft>
                <a:spcPts val="600"/>
              </a:spcAft>
              <a:buFontTx/>
              <a:buNone/>
            </a:pPr>
            <a:r>
              <a:rPr lang="en-US" altLang="en-US" sz="2000" b="1" kern="0" dirty="0"/>
              <a:t>Result</a:t>
            </a:r>
            <a:r>
              <a:rPr lang="en-US" altLang="en-US" sz="2000" kern="0" dirty="0"/>
              <a:t>: Lower-energy X-rays are preferentially diminished</a:t>
            </a:r>
          </a:p>
          <a:p>
            <a:pPr marL="0" indent="0">
              <a:spcBef>
                <a:spcPts val="600"/>
              </a:spcBef>
              <a:spcAft>
                <a:spcPts val="600"/>
              </a:spcAft>
              <a:buFontTx/>
              <a:buNone/>
            </a:pPr>
            <a:r>
              <a:rPr lang="en-US" altLang="en-US" sz="2000" b="1" kern="0" dirty="0"/>
              <a:t>Drawback</a:t>
            </a:r>
            <a:r>
              <a:rPr lang="en-US" altLang="en-US" sz="2000" kern="0" dirty="0"/>
              <a:t>: All energies diminished somewhat (lower SNR*)</a:t>
            </a:r>
          </a:p>
          <a:p>
            <a:pPr marL="0" indent="0">
              <a:spcBef>
                <a:spcPts val="600"/>
              </a:spcBef>
              <a:spcAft>
                <a:spcPts val="600"/>
              </a:spcAft>
              <a:buFontTx/>
              <a:buNone/>
            </a:pPr>
            <a:r>
              <a:rPr lang="en-US" altLang="en-US" sz="1800" kern="0" dirty="0"/>
              <a:t>*Signal to Noise Ratio</a:t>
            </a:r>
          </a:p>
        </p:txBody>
      </p:sp>
    </p:spTree>
    <p:extLst>
      <p:ext uri="{BB962C8B-B14F-4D97-AF65-F5344CB8AC3E}">
        <p14:creationId xmlns:p14="http://schemas.microsoft.com/office/powerpoint/2010/main" val="777856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B5987-6491-094C-2ADD-1B55D5AE8CE1}"/>
              </a:ext>
            </a:extLst>
          </p:cNvPr>
          <p:cNvSpPr>
            <a:spLocks noGrp="1"/>
          </p:cNvSpPr>
          <p:nvPr>
            <p:ph type="title"/>
          </p:nvPr>
        </p:nvSpPr>
        <p:spPr/>
        <p:txBody>
          <a:bodyPr/>
          <a:lstStyle/>
          <a:p>
            <a:r>
              <a:rPr lang="en-US" dirty="0"/>
              <a:t>X-ray Focal Spot</a:t>
            </a:r>
          </a:p>
        </p:txBody>
      </p:sp>
      <p:pic>
        <p:nvPicPr>
          <p:cNvPr id="4" name="Picture 3">
            <a:extLst>
              <a:ext uri="{FF2B5EF4-FFF2-40B4-BE49-F238E27FC236}">
                <a16:creationId xmlns:a16="http://schemas.microsoft.com/office/drawing/2014/main" id="{50D3146E-405D-792D-14CC-CCF80A5909F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50017" y="2590800"/>
            <a:ext cx="3965383" cy="2971800"/>
          </a:xfrm>
          <a:prstGeom prst="rect">
            <a:avLst/>
          </a:prstGeom>
        </p:spPr>
      </p:pic>
      <p:sp>
        <p:nvSpPr>
          <p:cNvPr id="5" name="Rectangle 4">
            <a:extLst>
              <a:ext uri="{FF2B5EF4-FFF2-40B4-BE49-F238E27FC236}">
                <a16:creationId xmlns:a16="http://schemas.microsoft.com/office/drawing/2014/main" id="{926FD9E3-413C-53C0-77D4-8520B437BF86}"/>
              </a:ext>
            </a:extLst>
          </p:cNvPr>
          <p:cNvSpPr/>
          <p:nvPr/>
        </p:nvSpPr>
        <p:spPr>
          <a:xfrm>
            <a:off x="7162800" y="5562600"/>
            <a:ext cx="1865960" cy="307777"/>
          </a:xfrm>
          <a:prstGeom prst="rect">
            <a:avLst/>
          </a:prstGeom>
        </p:spPr>
        <p:txBody>
          <a:bodyPr wrap="none">
            <a:spAutoFit/>
          </a:bodyPr>
          <a:lstStyle/>
          <a:p>
            <a:r>
              <a:rPr lang="en-US" sz="1400" dirty="0"/>
              <a:t>Huda &amp; Abraham 2014</a:t>
            </a:r>
          </a:p>
        </p:txBody>
      </p:sp>
      <p:pic>
        <p:nvPicPr>
          <p:cNvPr id="6" name="Picture 5">
            <a:extLst>
              <a:ext uri="{FF2B5EF4-FFF2-40B4-BE49-F238E27FC236}">
                <a16:creationId xmlns:a16="http://schemas.microsoft.com/office/drawing/2014/main" id="{1FC3C9BA-6DDA-FCC0-A262-3AE0710DF0B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1979" y="4947370"/>
            <a:ext cx="3639118" cy="1482343"/>
          </a:xfrm>
          <a:prstGeom prst="rect">
            <a:avLst/>
          </a:prstGeom>
        </p:spPr>
      </p:pic>
      <p:sp>
        <p:nvSpPr>
          <p:cNvPr id="7" name="Rectangle 6">
            <a:extLst>
              <a:ext uri="{FF2B5EF4-FFF2-40B4-BE49-F238E27FC236}">
                <a16:creationId xmlns:a16="http://schemas.microsoft.com/office/drawing/2014/main" id="{6D87A8B7-BC27-EC8A-0EEA-A4CCDB1A9454}"/>
              </a:ext>
            </a:extLst>
          </p:cNvPr>
          <p:cNvSpPr/>
          <p:nvPr/>
        </p:nvSpPr>
        <p:spPr>
          <a:xfrm>
            <a:off x="2978420" y="6412986"/>
            <a:ext cx="1346394" cy="307777"/>
          </a:xfrm>
          <a:prstGeom prst="rect">
            <a:avLst/>
          </a:prstGeom>
        </p:spPr>
        <p:txBody>
          <a:bodyPr wrap="none">
            <a:spAutoFit/>
          </a:bodyPr>
          <a:lstStyle/>
          <a:p>
            <a:r>
              <a:rPr lang="en-US" sz="1400" dirty="0" err="1"/>
              <a:t>Metrology.news</a:t>
            </a:r>
            <a:endParaRPr lang="en-US" sz="1400" dirty="0"/>
          </a:p>
        </p:txBody>
      </p:sp>
      <p:pic>
        <p:nvPicPr>
          <p:cNvPr id="8" name="Picture 7">
            <a:extLst>
              <a:ext uri="{FF2B5EF4-FFF2-40B4-BE49-F238E27FC236}">
                <a16:creationId xmlns:a16="http://schemas.microsoft.com/office/drawing/2014/main" id="{7130E6C7-923C-9B19-1A55-B1AF73303FC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7200" y="2208124"/>
            <a:ext cx="4114800" cy="2369646"/>
          </a:xfrm>
          <a:prstGeom prst="rect">
            <a:avLst/>
          </a:prstGeom>
        </p:spPr>
      </p:pic>
      <p:pic>
        <p:nvPicPr>
          <p:cNvPr id="9" name="Picture 8">
            <a:extLst>
              <a:ext uri="{FF2B5EF4-FFF2-40B4-BE49-F238E27FC236}">
                <a16:creationId xmlns:a16="http://schemas.microsoft.com/office/drawing/2014/main" id="{FFD24E02-3D06-3F08-AD57-ECA0DE5AD29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862" y="42913"/>
            <a:ext cx="2889738" cy="1978360"/>
          </a:xfrm>
          <a:prstGeom prst="rect">
            <a:avLst/>
          </a:prstGeom>
        </p:spPr>
      </p:pic>
      <p:sp>
        <p:nvSpPr>
          <p:cNvPr id="10" name="Rectangle 9">
            <a:extLst>
              <a:ext uri="{FF2B5EF4-FFF2-40B4-BE49-F238E27FC236}">
                <a16:creationId xmlns:a16="http://schemas.microsoft.com/office/drawing/2014/main" id="{48BF97E9-4365-607C-6684-72681F09FE49}"/>
              </a:ext>
            </a:extLst>
          </p:cNvPr>
          <p:cNvSpPr/>
          <p:nvPr/>
        </p:nvSpPr>
        <p:spPr>
          <a:xfrm>
            <a:off x="2492485" y="4515054"/>
            <a:ext cx="2318263" cy="307777"/>
          </a:xfrm>
          <a:prstGeom prst="rect">
            <a:avLst/>
          </a:prstGeom>
        </p:spPr>
        <p:txBody>
          <a:bodyPr wrap="none">
            <a:spAutoFit/>
          </a:bodyPr>
          <a:lstStyle/>
          <a:p>
            <a:r>
              <a:rPr lang="en-US" sz="1400" dirty="0"/>
              <a:t>https://</a:t>
            </a:r>
            <a:r>
              <a:rPr lang="en-US" sz="1400" dirty="0" err="1"/>
              <a:t>rrcmrt.wordpress.com</a:t>
            </a:r>
            <a:r>
              <a:rPr lang="en-US" sz="1400" dirty="0"/>
              <a:t>/</a:t>
            </a:r>
          </a:p>
        </p:txBody>
      </p:sp>
      <p:sp>
        <p:nvSpPr>
          <p:cNvPr id="11" name="TextBox 10">
            <a:extLst>
              <a:ext uri="{FF2B5EF4-FFF2-40B4-BE49-F238E27FC236}">
                <a16:creationId xmlns:a16="http://schemas.microsoft.com/office/drawing/2014/main" id="{020B2D8E-65D0-DCD4-2ED4-F68A3D3E89D0}"/>
              </a:ext>
            </a:extLst>
          </p:cNvPr>
          <p:cNvSpPr txBox="1"/>
          <p:nvPr/>
        </p:nvSpPr>
        <p:spPr>
          <a:xfrm>
            <a:off x="4781440" y="1377127"/>
            <a:ext cx="3965382" cy="830997"/>
          </a:xfrm>
          <a:prstGeom prst="rect">
            <a:avLst/>
          </a:prstGeom>
          <a:noFill/>
        </p:spPr>
        <p:txBody>
          <a:bodyPr wrap="square" rtlCol="0">
            <a:spAutoFit/>
          </a:bodyPr>
          <a:lstStyle/>
          <a:p>
            <a:r>
              <a:rPr lang="en-US" dirty="0">
                <a:solidFill>
                  <a:schemeClr val="tx2">
                    <a:lumMod val="20000"/>
                    <a:lumOff val="80000"/>
                  </a:schemeClr>
                </a:solidFill>
                <a:latin typeface="Arial" panose="020B0604020202020204" pitchFamily="34" charset="0"/>
                <a:cs typeface="Arial" panose="020B0604020202020204" pitchFamily="34" charset="0"/>
              </a:rPr>
              <a:t>Controlled via target angle or size of beam</a:t>
            </a:r>
          </a:p>
        </p:txBody>
      </p:sp>
    </p:spTree>
    <p:extLst>
      <p:ext uri="{BB962C8B-B14F-4D97-AF65-F5344CB8AC3E}">
        <p14:creationId xmlns:p14="http://schemas.microsoft.com/office/powerpoint/2010/main" val="2625755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381000"/>
            <a:ext cx="8305800" cy="762000"/>
          </a:xfrm>
        </p:spPr>
        <p:txBody>
          <a:bodyPr/>
          <a:lstStyle/>
          <a:p>
            <a:r>
              <a:rPr lang="en-US" altLang="en-US" sz="4000" dirty="0"/>
              <a:t>X-ray Source: What’s Good?</a:t>
            </a:r>
          </a:p>
        </p:txBody>
      </p:sp>
      <p:sp>
        <p:nvSpPr>
          <p:cNvPr id="4" name="Content Placeholder 2">
            <a:extLst>
              <a:ext uri="{FF2B5EF4-FFF2-40B4-BE49-F238E27FC236}">
                <a16:creationId xmlns:a16="http://schemas.microsoft.com/office/drawing/2014/main" id="{413FDB3A-0FE3-FD14-87CD-2CD30C0BD4DE}"/>
              </a:ext>
            </a:extLst>
          </p:cNvPr>
          <p:cNvSpPr>
            <a:spLocks noGrp="1"/>
          </p:cNvSpPr>
          <p:nvPr>
            <p:ph idx="1"/>
          </p:nvPr>
        </p:nvSpPr>
        <p:spPr>
          <a:xfrm>
            <a:off x="609600" y="1524000"/>
            <a:ext cx="7924800" cy="4953000"/>
          </a:xfrm>
        </p:spPr>
        <p:txBody>
          <a:bodyPr/>
          <a:lstStyle/>
          <a:p>
            <a:pPr marL="457200" indent="-457200">
              <a:spcBef>
                <a:spcPts val="600"/>
              </a:spcBef>
              <a:spcAft>
                <a:spcPts val="600"/>
              </a:spcAft>
              <a:buFont typeface="+mj-lt"/>
              <a:buAutoNum type="arabicPeriod"/>
            </a:pPr>
            <a:r>
              <a:rPr lang="en-US" altLang="en-US" sz="2000" dirty="0"/>
              <a:t>High X-ray flux (power)</a:t>
            </a:r>
          </a:p>
          <a:p>
            <a:pPr lvl="1">
              <a:spcBef>
                <a:spcPts val="600"/>
              </a:spcBef>
              <a:spcAft>
                <a:spcPts val="600"/>
              </a:spcAft>
            </a:pPr>
            <a:r>
              <a:rPr lang="en-US" altLang="en-US" sz="1800" dirty="0"/>
              <a:t>More photons = better counting statistics (higher SNR)</a:t>
            </a:r>
          </a:p>
          <a:p>
            <a:pPr marL="457200" indent="-457200">
              <a:spcBef>
                <a:spcPts val="600"/>
              </a:spcBef>
              <a:spcAft>
                <a:spcPts val="600"/>
              </a:spcAft>
              <a:buFont typeface="+mj-lt"/>
              <a:buAutoNum type="arabicPeriod"/>
            </a:pPr>
            <a:r>
              <a:rPr lang="en-US" altLang="en-US" sz="2000" dirty="0"/>
              <a:t>Small X-ray focal spot</a:t>
            </a:r>
          </a:p>
          <a:p>
            <a:pPr lvl="1">
              <a:spcBef>
                <a:spcPts val="600"/>
              </a:spcBef>
              <a:spcAft>
                <a:spcPts val="600"/>
              </a:spcAft>
            </a:pPr>
            <a:r>
              <a:rPr lang="en-US" altLang="en-US" sz="1800" dirty="0"/>
              <a:t>Improves image clarity, resolution</a:t>
            </a:r>
          </a:p>
          <a:p>
            <a:pPr lvl="1">
              <a:spcBef>
                <a:spcPts val="600"/>
              </a:spcBef>
              <a:spcAft>
                <a:spcPts val="600"/>
              </a:spcAft>
            </a:pPr>
            <a:r>
              <a:rPr lang="en-US" altLang="en-US" sz="1800" dirty="0"/>
              <a:t>Reduces number of paths through any one point in object</a:t>
            </a:r>
          </a:p>
          <a:p>
            <a:pPr marL="457200" indent="-457200">
              <a:lnSpc>
                <a:spcPct val="90000"/>
              </a:lnSpc>
              <a:spcBef>
                <a:spcPts val="600"/>
              </a:spcBef>
              <a:spcAft>
                <a:spcPts val="600"/>
              </a:spcAft>
              <a:buFont typeface="+mj-lt"/>
              <a:buAutoNum type="arabicPeriod"/>
            </a:pPr>
            <a:r>
              <a:rPr lang="en-US" altLang="en-US" sz="2000" dirty="0"/>
              <a:t>Appropriate kV for your object</a:t>
            </a:r>
          </a:p>
          <a:p>
            <a:pPr marL="800100" lvl="1" indent="-342900">
              <a:lnSpc>
                <a:spcPct val="90000"/>
              </a:lnSpc>
              <a:spcBef>
                <a:spcPts val="600"/>
              </a:spcBef>
              <a:spcAft>
                <a:spcPts val="600"/>
              </a:spcAft>
              <a:buFont typeface="+mj-lt"/>
              <a:buAutoNum type="arabicPeriod"/>
            </a:pPr>
            <a:r>
              <a:rPr lang="en-US" altLang="en-US" sz="1800" dirty="0"/>
              <a:t>High kV = better penetration, less noise</a:t>
            </a:r>
          </a:p>
          <a:p>
            <a:pPr marL="800100" lvl="1" indent="-342900">
              <a:lnSpc>
                <a:spcPct val="90000"/>
              </a:lnSpc>
              <a:spcBef>
                <a:spcPts val="600"/>
              </a:spcBef>
              <a:spcAft>
                <a:spcPts val="600"/>
              </a:spcAft>
              <a:buFont typeface="+mj-lt"/>
              <a:buAutoNum type="arabicPeriod"/>
            </a:pPr>
            <a:r>
              <a:rPr lang="en-US" altLang="en-US" sz="1800" dirty="0"/>
              <a:t>Low kV = better discrimination, more contrast</a:t>
            </a:r>
            <a:endParaRPr lang="en-US" altLang="en-US" sz="2000" dirty="0"/>
          </a:p>
          <a:p>
            <a:pPr marL="0" indent="0">
              <a:spcBef>
                <a:spcPts val="600"/>
              </a:spcBef>
              <a:spcAft>
                <a:spcPts val="600"/>
              </a:spcAft>
              <a:buNone/>
            </a:pPr>
            <a:r>
              <a:rPr lang="en-US" altLang="en-US" sz="2000" dirty="0"/>
              <a:t>Reality:</a:t>
            </a:r>
          </a:p>
          <a:p>
            <a:pPr lvl="1">
              <a:spcBef>
                <a:spcPts val="600"/>
              </a:spcBef>
              <a:spcAft>
                <a:spcPts val="600"/>
              </a:spcAft>
            </a:pPr>
            <a:r>
              <a:rPr lang="en-US" altLang="en-US" sz="1800" dirty="0"/>
              <a:t>Systems limits power (max W) to prevent target damage</a:t>
            </a:r>
          </a:p>
          <a:p>
            <a:pPr lvl="1">
              <a:spcBef>
                <a:spcPts val="600"/>
              </a:spcBef>
              <a:spcAft>
                <a:spcPts val="600"/>
              </a:spcAft>
            </a:pPr>
            <a:r>
              <a:rPr lang="en-US" altLang="en-US" sz="1800" dirty="0"/>
              <a:t>Higher W (higher kV or mA) necessitates enlarging spot (defocusing) to prevent target damage</a:t>
            </a:r>
          </a:p>
        </p:txBody>
      </p:sp>
    </p:spTree>
    <p:extLst>
      <p:ext uri="{BB962C8B-B14F-4D97-AF65-F5344CB8AC3E}">
        <p14:creationId xmlns:p14="http://schemas.microsoft.com/office/powerpoint/2010/main" val="1721224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28600"/>
            <a:ext cx="7772400" cy="1143000"/>
          </a:xfrm>
        </p:spPr>
        <p:txBody>
          <a:bodyPr/>
          <a:lstStyle/>
          <a:p>
            <a:r>
              <a:rPr lang="en-US" dirty="0"/>
              <a:t>X-ray Sources</a:t>
            </a:r>
          </a:p>
        </p:txBody>
      </p:sp>
      <p:sp>
        <p:nvSpPr>
          <p:cNvPr id="3" name="Content Placeholder 2"/>
          <p:cNvSpPr>
            <a:spLocks noGrp="1"/>
          </p:cNvSpPr>
          <p:nvPr>
            <p:ph idx="4294967295"/>
          </p:nvPr>
        </p:nvSpPr>
        <p:spPr>
          <a:xfrm>
            <a:off x="321825" y="3561669"/>
            <a:ext cx="4970463" cy="2949575"/>
          </a:xfrm>
        </p:spPr>
        <p:txBody>
          <a:bodyPr/>
          <a:lstStyle/>
          <a:p>
            <a:r>
              <a:rPr lang="en-US" sz="2000" dirty="0"/>
              <a:t>Directional: X-rays from “thick” target</a:t>
            </a:r>
          </a:p>
          <a:p>
            <a:r>
              <a:rPr lang="en-US" sz="2000" dirty="0"/>
              <a:t>Transmission: X-rays emanate “through” thin target</a:t>
            </a:r>
          </a:p>
          <a:p>
            <a:pPr lvl="1"/>
            <a:r>
              <a:rPr lang="en-US" sz="2000" dirty="0"/>
              <a:t>Smaller focal spot (&lt; 1 um)</a:t>
            </a:r>
          </a:p>
          <a:p>
            <a:pPr lvl="1"/>
            <a:r>
              <a:rPr lang="en-US" sz="2000" dirty="0"/>
              <a:t>Lower intensity, energy</a:t>
            </a:r>
          </a:p>
          <a:p>
            <a:r>
              <a:rPr lang="en-US" sz="2000" dirty="0"/>
              <a:t>Liquid metal target – high flux  - thermal damage to target not a concern</a:t>
            </a:r>
          </a:p>
          <a:p>
            <a:r>
              <a:rPr lang="en-US" sz="2000" dirty="0"/>
              <a:t>Synchrotron</a:t>
            </a:r>
          </a:p>
        </p:txBody>
      </p:sp>
      <p:pic>
        <p:nvPicPr>
          <p:cNvPr id="84998" name="Picture 6" descr="http://www.yxlon.com/Resources/Products/X-ray-tubes-and-generators-en/Y_FXE_Collage_0681x0454-en.jpg?width=681">
            <a:hlinkClick r:id="rId3"/>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13838" y="1144179"/>
            <a:ext cx="3360075" cy="223830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DC9E051D-171B-F349-8880-5918955AF99E}"/>
              </a:ext>
            </a:extLst>
          </p:cNvPr>
          <p:cNvGrpSpPr/>
          <p:nvPr/>
        </p:nvGrpSpPr>
        <p:grpSpPr>
          <a:xfrm>
            <a:off x="5395795" y="3962400"/>
            <a:ext cx="3342386" cy="2863414"/>
            <a:chOff x="5369458" y="1283819"/>
            <a:chExt cx="3342386" cy="2863414"/>
          </a:xfrm>
        </p:grpSpPr>
        <p:grpSp>
          <p:nvGrpSpPr>
            <p:cNvPr id="84993" name="Group 84992"/>
            <p:cNvGrpSpPr/>
            <p:nvPr/>
          </p:nvGrpSpPr>
          <p:grpSpPr>
            <a:xfrm>
              <a:off x="7071927" y="1719515"/>
              <a:ext cx="1288808" cy="2329194"/>
              <a:chOff x="6802257" y="1150622"/>
              <a:chExt cx="1752600" cy="2811778"/>
            </a:xfrm>
          </p:grpSpPr>
          <p:sp>
            <p:nvSpPr>
              <p:cNvPr id="4" name="Trapezoid 3"/>
              <p:cNvSpPr/>
              <p:nvPr/>
            </p:nvSpPr>
            <p:spPr bwMode="auto">
              <a:xfrm rot="10800000">
                <a:off x="6802257" y="2916005"/>
                <a:ext cx="1752600" cy="512367"/>
              </a:xfrm>
              <a:prstGeom prst="trapezoid">
                <a:avLst>
                  <a:gd name="adj" fmla="val 102866"/>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6" name="Rectangle 5"/>
              <p:cNvSpPr/>
              <p:nvPr/>
            </p:nvSpPr>
            <p:spPr bwMode="auto">
              <a:xfrm>
                <a:off x="6802257" y="1150622"/>
                <a:ext cx="1752600" cy="1765389"/>
              </a:xfrm>
              <a:prstGeom prst="rect">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9" name="Snip Single Corner Rectangle 8"/>
              <p:cNvSpPr/>
              <p:nvPr/>
            </p:nvSpPr>
            <p:spPr bwMode="auto">
              <a:xfrm rot="10800000">
                <a:off x="6954657" y="2344513"/>
                <a:ext cx="609600" cy="914393"/>
              </a:xfrm>
              <a:prstGeom prst="snip1Rect">
                <a:avLst>
                  <a:gd name="adj" fmla="val 46297"/>
                </a:avLst>
              </a:prstGeom>
              <a:solidFill>
                <a:schemeClr val="accent5">
                  <a:lumMod val="5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3" name="Snip Single Corner Rectangle 12"/>
              <p:cNvSpPr/>
              <p:nvPr/>
            </p:nvSpPr>
            <p:spPr bwMode="auto">
              <a:xfrm rot="10800000" flipH="1">
                <a:off x="7792857" y="2344519"/>
                <a:ext cx="609600" cy="914394"/>
              </a:xfrm>
              <a:prstGeom prst="snip1Rect">
                <a:avLst>
                  <a:gd name="adj" fmla="val 46297"/>
                </a:avLst>
              </a:prstGeom>
              <a:solidFill>
                <a:schemeClr val="accent5">
                  <a:lumMod val="5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6" name="Freeform 15"/>
              <p:cNvSpPr/>
              <p:nvPr/>
            </p:nvSpPr>
            <p:spPr bwMode="auto">
              <a:xfrm>
                <a:off x="7609648" y="1506313"/>
                <a:ext cx="137818" cy="1862842"/>
              </a:xfrm>
              <a:custGeom>
                <a:avLst/>
                <a:gdLst>
                  <a:gd name="connsiteX0" fmla="*/ 59403 w 147426"/>
                  <a:gd name="connsiteY0" fmla="*/ 18 h 1467668"/>
                  <a:gd name="connsiteX1" fmla="*/ 32107 w 147426"/>
                  <a:gd name="connsiteY1" fmla="*/ 88728 h 1467668"/>
                  <a:gd name="connsiteX2" fmla="*/ 66227 w 147426"/>
                  <a:gd name="connsiteY2" fmla="*/ 225206 h 1467668"/>
                  <a:gd name="connsiteX3" fmla="*/ 4812 w 147426"/>
                  <a:gd name="connsiteY3" fmla="*/ 1153254 h 1467668"/>
                  <a:gd name="connsiteX4" fmla="*/ 4812 w 147426"/>
                  <a:gd name="connsiteY4" fmla="*/ 1276084 h 1467668"/>
                  <a:gd name="connsiteX5" fmla="*/ 11636 w 147426"/>
                  <a:gd name="connsiteY5" fmla="*/ 1330675 h 1467668"/>
                  <a:gd name="connsiteX6" fmla="*/ 66227 w 147426"/>
                  <a:gd name="connsiteY6" fmla="*/ 1467152 h 1467668"/>
                  <a:gd name="connsiteX7" fmla="*/ 141289 w 147426"/>
                  <a:gd name="connsiteY7" fmla="*/ 1276084 h 1467668"/>
                  <a:gd name="connsiteX8" fmla="*/ 134465 w 147426"/>
                  <a:gd name="connsiteY8" fmla="*/ 1098663 h 1467668"/>
                  <a:gd name="connsiteX9" fmla="*/ 66227 w 147426"/>
                  <a:gd name="connsiteY9" fmla="*/ 252502 h 1467668"/>
                  <a:gd name="connsiteX10" fmla="*/ 100346 w 147426"/>
                  <a:gd name="connsiteY10" fmla="*/ 95552 h 1467668"/>
                  <a:gd name="connsiteX11" fmla="*/ 59403 w 147426"/>
                  <a:gd name="connsiteY11" fmla="*/ 18 h 1467668"/>
                  <a:gd name="connsiteX0" fmla="*/ 59403 w 147426"/>
                  <a:gd name="connsiteY0" fmla="*/ 17 h 1467667"/>
                  <a:gd name="connsiteX1" fmla="*/ 32107 w 147426"/>
                  <a:gd name="connsiteY1" fmla="*/ 88727 h 1467667"/>
                  <a:gd name="connsiteX2" fmla="*/ 44266 w 147426"/>
                  <a:gd name="connsiteY2" fmla="*/ 180883 h 1467667"/>
                  <a:gd name="connsiteX3" fmla="*/ 66227 w 147426"/>
                  <a:gd name="connsiteY3" fmla="*/ 225205 h 1467667"/>
                  <a:gd name="connsiteX4" fmla="*/ 4812 w 147426"/>
                  <a:gd name="connsiteY4" fmla="*/ 1153253 h 1467667"/>
                  <a:gd name="connsiteX5" fmla="*/ 4812 w 147426"/>
                  <a:gd name="connsiteY5" fmla="*/ 1276083 h 1467667"/>
                  <a:gd name="connsiteX6" fmla="*/ 11636 w 147426"/>
                  <a:gd name="connsiteY6" fmla="*/ 1330674 h 1467667"/>
                  <a:gd name="connsiteX7" fmla="*/ 66227 w 147426"/>
                  <a:gd name="connsiteY7" fmla="*/ 1467151 h 1467667"/>
                  <a:gd name="connsiteX8" fmla="*/ 141289 w 147426"/>
                  <a:gd name="connsiteY8" fmla="*/ 1276083 h 1467667"/>
                  <a:gd name="connsiteX9" fmla="*/ 134465 w 147426"/>
                  <a:gd name="connsiteY9" fmla="*/ 1098662 h 1467667"/>
                  <a:gd name="connsiteX10" fmla="*/ 66227 w 147426"/>
                  <a:gd name="connsiteY10" fmla="*/ 252501 h 1467667"/>
                  <a:gd name="connsiteX11" fmla="*/ 100346 w 147426"/>
                  <a:gd name="connsiteY11" fmla="*/ 95551 h 1467667"/>
                  <a:gd name="connsiteX12" fmla="*/ 59403 w 147426"/>
                  <a:gd name="connsiteY12" fmla="*/ 17 h 1467667"/>
                  <a:gd name="connsiteX0" fmla="*/ 59403 w 147426"/>
                  <a:gd name="connsiteY0" fmla="*/ 17 h 1467667"/>
                  <a:gd name="connsiteX1" fmla="*/ 32107 w 147426"/>
                  <a:gd name="connsiteY1" fmla="*/ 88727 h 1467667"/>
                  <a:gd name="connsiteX2" fmla="*/ 44266 w 147426"/>
                  <a:gd name="connsiteY2" fmla="*/ 180883 h 1467667"/>
                  <a:gd name="connsiteX3" fmla="*/ 66227 w 147426"/>
                  <a:gd name="connsiteY3" fmla="*/ 225205 h 1467667"/>
                  <a:gd name="connsiteX4" fmla="*/ 4812 w 147426"/>
                  <a:gd name="connsiteY4" fmla="*/ 1153253 h 1467667"/>
                  <a:gd name="connsiteX5" fmla="*/ 4812 w 147426"/>
                  <a:gd name="connsiteY5" fmla="*/ 1276083 h 1467667"/>
                  <a:gd name="connsiteX6" fmla="*/ 11636 w 147426"/>
                  <a:gd name="connsiteY6" fmla="*/ 1330674 h 1467667"/>
                  <a:gd name="connsiteX7" fmla="*/ 66227 w 147426"/>
                  <a:gd name="connsiteY7" fmla="*/ 1467151 h 1467667"/>
                  <a:gd name="connsiteX8" fmla="*/ 141289 w 147426"/>
                  <a:gd name="connsiteY8" fmla="*/ 1276083 h 1467667"/>
                  <a:gd name="connsiteX9" fmla="*/ 134465 w 147426"/>
                  <a:gd name="connsiteY9" fmla="*/ 1098662 h 1467667"/>
                  <a:gd name="connsiteX10" fmla="*/ 66227 w 147426"/>
                  <a:gd name="connsiteY10" fmla="*/ 252501 h 1467667"/>
                  <a:gd name="connsiteX11" fmla="*/ 91922 w 147426"/>
                  <a:gd name="connsiteY11" fmla="*/ 168969 h 1467667"/>
                  <a:gd name="connsiteX12" fmla="*/ 100346 w 147426"/>
                  <a:gd name="connsiteY12" fmla="*/ 95551 h 1467667"/>
                  <a:gd name="connsiteX13" fmla="*/ 59403 w 147426"/>
                  <a:gd name="connsiteY13" fmla="*/ 17 h 1467667"/>
                  <a:gd name="connsiteX0" fmla="*/ 59403 w 147426"/>
                  <a:gd name="connsiteY0" fmla="*/ 159 h 1467809"/>
                  <a:gd name="connsiteX1" fmla="*/ 32107 w 147426"/>
                  <a:gd name="connsiteY1" fmla="*/ 88869 h 1467809"/>
                  <a:gd name="connsiteX2" fmla="*/ 44266 w 147426"/>
                  <a:gd name="connsiteY2" fmla="*/ 181025 h 1467809"/>
                  <a:gd name="connsiteX3" fmla="*/ 66227 w 147426"/>
                  <a:gd name="connsiteY3" fmla="*/ 225347 h 1467809"/>
                  <a:gd name="connsiteX4" fmla="*/ 4812 w 147426"/>
                  <a:gd name="connsiteY4" fmla="*/ 1153395 h 1467809"/>
                  <a:gd name="connsiteX5" fmla="*/ 4812 w 147426"/>
                  <a:gd name="connsiteY5" fmla="*/ 1276225 h 1467809"/>
                  <a:gd name="connsiteX6" fmla="*/ 11636 w 147426"/>
                  <a:gd name="connsiteY6" fmla="*/ 1330816 h 1467809"/>
                  <a:gd name="connsiteX7" fmla="*/ 66227 w 147426"/>
                  <a:gd name="connsiteY7" fmla="*/ 1467293 h 1467809"/>
                  <a:gd name="connsiteX8" fmla="*/ 141289 w 147426"/>
                  <a:gd name="connsiteY8" fmla="*/ 1276225 h 1467809"/>
                  <a:gd name="connsiteX9" fmla="*/ 134465 w 147426"/>
                  <a:gd name="connsiteY9" fmla="*/ 1098804 h 1467809"/>
                  <a:gd name="connsiteX10" fmla="*/ 66227 w 147426"/>
                  <a:gd name="connsiteY10" fmla="*/ 252643 h 1467809"/>
                  <a:gd name="connsiteX11" fmla="*/ 91922 w 147426"/>
                  <a:gd name="connsiteY11" fmla="*/ 169111 h 1467809"/>
                  <a:gd name="connsiteX12" fmla="*/ 100346 w 147426"/>
                  <a:gd name="connsiteY12" fmla="*/ 95693 h 1467809"/>
                  <a:gd name="connsiteX13" fmla="*/ 100857 w 147426"/>
                  <a:gd name="connsiteY13" fmla="*/ 67842 h 1467809"/>
                  <a:gd name="connsiteX14" fmla="*/ 59403 w 147426"/>
                  <a:gd name="connsiteY14" fmla="*/ 159 h 1467809"/>
                  <a:gd name="connsiteX0" fmla="*/ 71317 w 147426"/>
                  <a:gd name="connsiteY0" fmla="*/ 144 h 1473751"/>
                  <a:gd name="connsiteX1" fmla="*/ 32107 w 147426"/>
                  <a:gd name="connsiteY1" fmla="*/ 94811 h 1473751"/>
                  <a:gd name="connsiteX2" fmla="*/ 44266 w 147426"/>
                  <a:gd name="connsiteY2" fmla="*/ 186967 h 1473751"/>
                  <a:gd name="connsiteX3" fmla="*/ 66227 w 147426"/>
                  <a:gd name="connsiteY3" fmla="*/ 231289 h 1473751"/>
                  <a:gd name="connsiteX4" fmla="*/ 4812 w 147426"/>
                  <a:gd name="connsiteY4" fmla="*/ 1159337 h 1473751"/>
                  <a:gd name="connsiteX5" fmla="*/ 4812 w 147426"/>
                  <a:gd name="connsiteY5" fmla="*/ 1282167 h 1473751"/>
                  <a:gd name="connsiteX6" fmla="*/ 11636 w 147426"/>
                  <a:gd name="connsiteY6" fmla="*/ 1336758 h 1473751"/>
                  <a:gd name="connsiteX7" fmla="*/ 66227 w 147426"/>
                  <a:gd name="connsiteY7" fmla="*/ 1473235 h 1473751"/>
                  <a:gd name="connsiteX8" fmla="*/ 141289 w 147426"/>
                  <a:gd name="connsiteY8" fmla="*/ 1282167 h 1473751"/>
                  <a:gd name="connsiteX9" fmla="*/ 134465 w 147426"/>
                  <a:gd name="connsiteY9" fmla="*/ 1104746 h 1473751"/>
                  <a:gd name="connsiteX10" fmla="*/ 66227 w 147426"/>
                  <a:gd name="connsiteY10" fmla="*/ 258585 h 1473751"/>
                  <a:gd name="connsiteX11" fmla="*/ 91922 w 147426"/>
                  <a:gd name="connsiteY11" fmla="*/ 175053 h 1473751"/>
                  <a:gd name="connsiteX12" fmla="*/ 100346 w 147426"/>
                  <a:gd name="connsiteY12" fmla="*/ 101635 h 1473751"/>
                  <a:gd name="connsiteX13" fmla="*/ 100857 w 147426"/>
                  <a:gd name="connsiteY13" fmla="*/ 73784 h 1473751"/>
                  <a:gd name="connsiteX14" fmla="*/ 71317 w 147426"/>
                  <a:gd name="connsiteY14" fmla="*/ 144 h 1473751"/>
                  <a:gd name="connsiteX0" fmla="*/ 71317 w 137684"/>
                  <a:gd name="connsiteY0" fmla="*/ 144 h 1473235"/>
                  <a:gd name="connsiteX1" fmla="*/ 32107 w 137684"/>
                  <a:gd name="connsiteY1" fmla="*/ 94811 h 1473235"/>
                  <a:gd name="connsiteX2" fmla="*/ 44266 w 137684"/>
                  <a:gd name="connsiteY2" fmla="*/ 186967 h 1473235"/>
                  <a:gd name="connsiteX3" fmla="*/ 66227 w 137684"/>
                  <a:gd name="connsiteY3" fmla="*/ 231289 h 1473235"/>
                  <a:gd name="connsiteX4" fmla="*/ 4812 w 137684"/>
                  <a:gd name="connsiteY4" fmla="*/ 1159337 h 1473235"/>
                  <a:gd name="connsiteX5" fmla="*/ 4812 w 137684"/>
                  <a:gd name="connsiteY5" fmla="*/ 1282167 h 1473235"/>
                  <a:gd name="connsiteX6" fmla="*/ 11636 w 137684"/>
                  <a:gd name="connsiteY6" fmla="*/ 1336758 h 1473235"/>
                  <a:gd name="connsiteX7" fmla="*/ 66227 w 137684"/>
                  <a:gd name="connsiteY7" fmla="*/ 1473235 h 1473235"/>
                  <a:gd name="connsiteX8" fmla="*/ 120440 w 137684"/>
                  <a:gd name="connsiteY8" fmla="*/ 1335780 h 1473235"/>
                  <a:gd name="connsiteX9" fmla="*/ 134465 w 137684"/>
                  <a:gd name="connsiteY9" fmla="*/ 1104746 h 1473235"/>
                  <a:gd name="connsiteX10" fmla="*/ 66227 w 137684"/>
                  <a:gd name="connsiteY10" fmla="*/ 258585 h 1473235"/>
                  <a:gd name="connsiteX11" fmla="*/ 91922 w 137684"/>
                  <a:gd name="connsiteY11" fmla="*/ 175053 h 1473235"/>
                  <a:gd name="connsiteX12" fmla="*/ 100346 w 137684"/>
                  <a:gd name="connsiteY12" fmla="*/ 101635 h 1473235"/>
                  <a:gd name="connsiteX13" fmla="*/ 100857 w 137684"/>
                  <a:gd name="connsiteY13" fmla="*/ 73784 h 1473235"/>
                  <a:gd name="connsiteX14" fmla="*/ 71317 w 137684"/>
                  <a:gd name="connsiteY14" fmla="*/ 144 h 1473235"/>
                  <a:gd name="connsiteX0" fmla="*/ 71317 w 139360"/>
                  <a:gd name="connsiteY0" fmla="*/ 144 h 1473236"/>
                  <a:gd name="connsiteX1" fmla="*/ 32107 w 139360"/>
                  <a:gd name="connsiteY1" fmla="*/ 94811 h 1473236"/>
                  <a:gd name="connsiteX2" fmla="*/ 44266 w 139360"/>
                  <a:gd name="connsiteY2" fmla="*/ 186967 h 1473236"/>
                  <a:gd name="connsiteX3" fmla="*/ 66227 w 139360"/>
                  <a:gd name="connsiteY3" fmla="*/ 231289 h 1473236"/>
                  <a:gd name="connsiteX4" fmla="*/ 4812 w 139360"/>
                  <a:gd name="connsiteY4" fmla="*/ 1159337 h 1473236"/>
                  <a:gd name="connsiteX5" fmla="*/ 4812 w 139360"/>
                  <a:gd name="connsiteY5" fmla="*/ 1282167 h 1473236"/>
                  <a:gd name="connsiteX6" fmla="*/ 11636 w 139360"/>
                  <a:gd name="connsiteY6" fmla="*/ 1336758 h 1473236"/>
                  <a:gd name="connsiteX7" fmla="*/ 66227 w 139360"/>
                  <a:gd name="connsiteY7" fmla="*/ 1473235 h 1473236"/>
                  <a:gd name="connsiteX8" fmla="*/ 126397 w 139360"/>
                  <a:gd name="connsiteY8" fmla="*/ 1338758 h 1473236"/>
                  <a:gd name="connsiteX9" fmla="*/ 134465 w 139360"/>
                  <a:gd name="connsiteY9" fmla="*/ 1104746 h 1473236"/>
                  <a:gd name="connsiteX10" fmla="*/ 66227 w 139360"/>
                  <a:gd name="connsiteY10" fmla="*/ 258585 h 1473236"/>
                  <a:gd name="connsiteX11" fmla="*/ 91922 w 139360"/>
                  <a:gd name="connsiteY11" fmla="*/ 175053 h 1473236"/>
                  <a:gd name="connsiteX12" fmla="*/ 100346 w 139360"/>
                  <a:gd name="connsiteY12" fmla="*/ 101635 h 1473236"/>
                  <a:gd name="connsiteX13" fmla="*/ 100857 w 139360"/>
                  <a:gd name="connsiteY13" fmla="*/ 73784 h 1473236"/>
                  <a:gd name="connsiteX14" fmla="*/ 71317 w 139360"/>
                  <a:gd name="connsiteY14" fmla="*/ 144 h 1473236"/>
                  <a:gd name="connsiteX0" fmla="*/ 71317 w 139360"/>
                  <a:gd name="connsiteY0" fmla="*/ 144 h 1473236"/>
                  <a:gd name="connsiteX1" fmla="*/ 32107 w 139360"/>
                  <a:gd name="connsiteY1" fmla="*/ 94811 h 1473236"/>
                  <a:gd name="connsiteX2" fmla="*/ 44266 w 139360"/>
                  <a:gd name="connsiteY2" fmla="*/ 186967 h 1473236"/>
                  <a:gd name="connsiteX3" fmla="*/ 66227 w 139360"/>
                  <a:gd name="connsiteY3" fmla="*/ 231289 h 1473236"/>
                  <a:gd name="connsiteX4" fmla="*/ 4812 w 139360"/>
                  <a:gd name="connsiteY4" fmla="*/ 1159337 h 1473236"/>
                  <a:gd name="connsiteX5" fmla="*/ 4812 w 139360"/>
                  <a:gd name="connsiteY5" fmla="*/ 1282167 h 1473236"/>
                  <a:gd name="connsiteX6" fmla="*/ 11636 w 139360"/>
                  <a:gd name="connsiteY6" fmla="*/ 1336758 h 1473236"/>
                  <a:gd name="connsiteX7" fmla="*/ 66227 w 139360"/>
                  <a:gd name="connsiteY7" fmla="*/ 1473235 h 1473236"/>
                  <a:gd name="connsiteX8" fmla="*/ 126397 w 139360"/>
                  <a:gd name="connsiteY8" fmla="*/ 1338758 h 1473236"/>
                  <a:gd name="connsiteX9" fmla="*/ 134465 w 139360"/>
                  <a:gd name="connsiteY9" fmla="*/ 1104746 h 1473236"/>
                  <a:gd name="connsiteX10" fmla="*/ 66227 w 139360"/>
                  <a:gd name="connsiteY10" fmla="*/ 258585 h 1473236"/>
                  <a:gd name="connsiteX11" fmla="*/ 91922 w 139360"/>
                  <a:gd name="connsiteY11" fmla="*/ 175053 h 1473236"/>
                  <a:gd name="connsiteX12" fmla="*/ 100346 w 139360"/>
                  <a:gd name="connsiteY12" fmla="*/ 101635 h 1473236"/>
                  <a:gd name="connsiteX13" fmla="*/ 100857 w 139360"/>
                  <a:gd name="connsiteY13" fmla="*/ 73784 h 1473236"/>
                  <a:gd name="connsiteX14" fmla="*/ 71317 w 139360"/>
                  <a:gd name="connsiteY14" fmla="*/ 144 h 1473236"/>
                  <a:gd name="connsiteX0" fmla="*/ 71317 w 139360"/>
                  <a:gd name="connsiteY0" fmla="*/ 144 h 1473236"/>
                  <a:gd name="connsiteX1" fmla="*/ 32107 w 139360"/>
                  <a:gd name="connsiteY1" fmla="*/ 94811 h 1473236"/>
                  <a:gd name="connsiteX2" fmla="*/ 44266 w 139360"/>
                  <a:gd name="connsiteY2" fmla="*/ 186967 h 1473236"/>
                  <a:gd name="connsiteX3" fmla="*/ 66227 w 139360"/>
                  <a:gd name="connsiteY3" fmla="*/ 231289 h 1473236"/>
                  <a:gd name="connsiteX4" fmla="*/ 4812 w 139360"/>
                  <a:gd name="connsiteY4" fmla="*/ 1159337 h 1473236"/>
                  <a:gd name="connsiteX5" fmla="*/ 4812 w 139360"/>
                  <a:gd name="connsiteY5" fmla="*/ 1282167 h 1473236"/>
                  <a:gd name="connsiteX6" fmla="*/ 11636 w 139360"/>
                  <a:gd name="connsiteY6" fmla="*/ 1336758 h 1473236"/>
                  <a:gd name="connsiteX7" fmla="*/ 66227 w 139360"/>
                  <a:gd name="connsiteY7" fmla="*/ 1473235 h 1473236"/>
                  <a:gd name="connsiteX8" fmla="*/ 126397 w 139360"/>
                  <a:gd name="connsiteY8" fmla="*/ 1338758 h 1473236"/>
                  <a:gd name="connsiteX9" fmla="*/ 134465 w 139360"/>
                  <a:gd name="connsiteY9" fmla="*/ 1104746 h 1473236"/>
                  <a:gd name="connsiteX10" fmla="*/ 66227 w 139360"/>
                  <a:gd name="connsiteY10" fmla="*/ 258585 h 1473236"/>
                  <a:gd name="connsiteX11" fmla="*/ 91922 w 139360"/>
                  <a:gd name="connsiteY11" fmla="*/ 175053 h 1473236"/>
                  <a:gd name="connsiteX12" fmla="*/ 100346 w 139360"/>
                  <a:gd name="connsiteY12" fmla="*/ 101635 h 1473236"/>
                  <a:gd name="connsiteX13" fmla="*/ 100857 w 139360"/>
                  <a:gd name="connsiteY13" fmla="*/ 73784 h 1473236"/>
                  <a:gd name="connsiteX14" fmla="*/ 71317 w 139360"/>
                  <a:gd name="connsiteY14" fmla="*/ 144 h 1473236"/>
                  <a:gd name="connsiteX0" fmla="*/ 71317 w 139360"/>
                  <a:gd name="connsiteY0" fmla="*/ 144 h 1473236"/>
                  <a:gd name="connsiteX1" fmla="*/ 32107 w 139360"/>
                  <a:gd name="connsiteY1" fmla="*/ 94811 h 1473236"/>
                  <a:gd name="connsiteX2" fmla="*/ 44266 w 139360"/>
                  <a:gd name="connsiteY2" fmla="*/ 186967 h 1473236"/>
                  <a:gd name="connsiteX3" fmla="*/ 66227 w 139360"/>
                  <a:gd name="connsiteY3" fmla="*/ 231289 h 1473236"/>
                  <a:gd name="connsiteX4" fmla="*/ 4812 w 139360"/>
                  <a:gd name="connsiteY4" fmla="*/ 1159337 h 1473236"/>
                  <a:gd name="connsiteX5" fmla="*/ 4812 w 139360"/>
                  <a:gd name="connsiteY5" fmla="*/ 1282167 h 1473236"/>
                  <a:gd name="connsiteX6" fmla="*/ 11636 w 139360"/>
                  <a:gd name="connsiteY6" fmla="*/ 1336758 h 1473236"/>
                  <a:gd name="connsiteX7" fmla="*/ 66227 w 139360"/>
                  <a:gd name="connsiteY7" fmla="*/ 1473235 h 1473236"/>
                  <a:gd name="connsiteX8" fmla="*/ 126397 w 139360"/>
                  <a:gd name="connsiteY8" fmla="*/ 1338758 h 1473236"/>
                  <a:gd name="connsiteX9" fmla="*/ 134465 w 139360"/>
                  <a:gd name="connsiteY9" fmla="*/ 1104746 h 1473236"/>
                  <a:gd name="connsiteX10" fmla="*/ 66227 w 139360"/>
                  <a:gd name="connsiteY10" fmla="*/ 258585 h 1473236"/>
                  <a:gd name="connsiteX11" fmla="*/ 91922 w 139360"/>
                  <a:gd name="connsiteY11" fmla="*/ 175053 h 1473236"/>
                  <a:gd name="connsiteX12" fmla="*/ 100346 w 139360"/>
                  <a:gd name="connsiteY12" fmla="*/ 101635 h 1473236"/>
                  <a:gd name="connsiteX13" fmla="*/ 100857 w 139360"/>
                  <a:gd name="connsiteY13" fmla="*/ 73784 h 1473236"/>
                  <a:gd name="connsiteX14" fmla="*/ 71317 w 139360"/>
                  <a:gd name="connsiteY14" fmla="*/ 144 h 1473236"/>
                  <a:gd name="connsiteX0" fmla="*/ 71317 w 139360"/>
                  <a:gd name="connsiteY0" fmla="*/ 144 h 1473236"/>
                  <a:gd name="connsiteX1" fmla="*/ 32107 w 139360"/>
                  <a:gd name="connsiteY1" fmla="*/ 94811 h 1473236"/>
                  <a:gd name="connsiteX2" fmla="*/ 44266 w 139360"/>
                  <a:gd name="connsiteY2" fmla="*/ 186967 h 1473236"/>
                  <a:gd name="connsiteX3" fmla="*/ 66227 w 139360"/>
                  <a:gd name="connsiteY3" fmla="*/ 231289 h 1473236"/>
                  <a:gd name="connsiteX4" fmla="*/ 4812 w 139360"/>
                  <a:gd name="connsiteY4" fmla="*/ 1159337 h 1473236"/>
                  <a:gd name="connsiteX5" fmla="*/ 4812 w 139360"/>
                  <a:gd name="connsiteY5" fmla="*/ 1282167 h 1473236"/>
                  <a:gd name="connsiteX6" fmla="*/ 11636 w 139360"/>
                  <a:gd name="connsiteY6" fmla="*/ 1336758 h 1473236"/>
                  <a:gd name="connsiteX7" fmla="*/ 66227 w 139360"/>
                  <a:gd name="connsiteY7" fmla="*/ 1473235 h 1473236"/>
                  <a:gd name="connsiteX8" fmla="*/ 126397 w 139360"/>
                  <a:gd name="connsiteY8" fmla="*/ 1338758 h 1473236"/>
                  <a:gd name="connsiteX9" fmla="*/ 134465 w 139360"/>
                  <a:gd name="connsiteY9" fmla="*/ 1104746 h 1473236"/>
                  <a:gd name="connsiteX10" fmla="*/ 66227 w 139360"/>
                  <a:gd name="connsiteY10" fmla="*/ 258585 h 1473236"/>
                  <a:gd name="connsiteX11" fmla="*/ 91922 w 139360"/>
                  <a:gd name="connsiteY11" fmla="*/ 175053 h 1473236"/>
                  <a:gd name="connsiteX12" fmla="*/ 100346 w 139360"/>
                  <a:gd name="connsiteY12" fmla="*/ 101635 h 1473236"/>
                  <a:gd name="connsiteX13" fmla="*/ 100857 w 139360"/>
                  <a:gd name="connsiteY13" fmla="*/ 73784 h 1473236"/>
                  <a:gd name="connsiteX14" fmla="*/ 71317 w 139360"/>
                  <a:gd name="connsiteY14" fmla="*/ 144 h 1473236"/>
                  <a:gd name="connsiteX0" fmla="*/ 68904 w 136947"/>
                  <a:gd name="connsiteY0" fmla="*/ 144 h 1473236"/>
                  <a:gd name="connsiteX1" fmla="*/ 29694 w 136947"/>
                  <a:gd name="connsiteY1" fmla="*/ 94811 h 1473236"/>
                  <a:gd name="connsiteX2" fmla="*/ 41853 w 136947"/>
                  <a:gd name="connsiteY2" fmla="*/ 186967 h 1473236"/>
                  <a:gd name="connsiteX3" fmla="*/ 31050 w 136947"/>
                  <a:gd name="connsiteY3" fmla="*/ 261074 h 1473236"/>
                  <a:gd name="connsiteX4" fmla="*/ 2399 w 136947"/>
                  <a:gd name="connsiteY4" fmla="*/ 1159337 h 1473236"/>
                  <a:gd name="connsiteX5" fmla="*/ 2399 w 136947"/>
                  <a:gd name="connsiteY5" fmla="*/ 1282167 h 1473236"/>
                  <a:gd name="connsiteX6" fmla="*/ 9223 w 136947"/>
                  <a:gd name="connsiteY6" fmla="*/ 1336758 h 1473236"/>
                  <a:gd name="connsiteX7" fmla="*/ 63814 w 136947"/>
                  <a:gd name="connsiteY7" fmla="*/ 1473235 h 1473236"/>
                  <a:gd name="connsiteX8" fmla="*/ 123984 w 136947"/>
                  <a:gd name="connsiteY8" fmla="*/ 1338758 h 1473236"/>
                  <a:gd name="connsiteX9" fmla="*/ 132052 w 136947"/>
                  <a:gd name="connsiteY9" fmla="*/ 1104746 h 1473236"/>
                  <a:gd name="connsiteX10" fmla="*/ 63814 w 136947"/>
                  <a:gd name="connsiteY10" fmla="*/ 258585 h 1473236"/>
                  <a:gd name="connsiteX11" fmla="*/ 89509 w 136947"/>
                  <a:gd name="connsiteY11" fmla="*/ 175053 h 1473236"/>
                  <a:gd name="connsiteX12" fmla="*/ 97933 w 136947"/>
                  <a:gd name="connsiteY12" fmla="*/ 101635 h 1473236"/>
                  <a:gd name="connsiteX13" fmla="*/ 98444 w 136947"/>
                  <a:gd name="connsiteY13" fmla="*/ 73784 h 1473236"/>
                  <a:gd name="connsiteX14" fmla="*/ 68904 w 136947"/>
                  <a:gd name="connsiteY14" fmla="*/ 144 h 1473236"/>
                  <a:gd name="connsiteX0" fmla="*/ 68904 w 136947"/>
                  <a:gd name="connsiteY0" fmla="*/ 144 h 1473236"/>
                  <a:gd name="connsiteX1" fmla="*/ 29694 w 136947"/>
                  <a:gd name="connsiteY1" fmla="*/ 94811 h 1473236"/>
                  <a:gd name="connsiteX2" fmla="*/ 41853 w 136947"/>
                  <a:gd name="connsiteY2" fmla="*/ 186967 h 1473236"/>
                  <a:gd name="connsiteX3" fmla="*/ 31050 w 136947"/>
                  <a:gd name="connsiteY3" fmla="*/ 261074 h 1473236"/>
                  <a:gd name="connsiteX4" fmla="*/ 2399 w 136947"/>
                  <a:gd name="connsiteY4" fmla="*/ 1159337 h 1473236"/>
                  <a:gd name="connsiteX5" fmla="*/ 2399 w 136947"/>
                  <a:gd name="connsiteY5" fmla="*/ 1282167 h 1473236"/>
                  <a:gd name="connsiteX6" fmla="*/ 9223 w 136947"/>
                  <a:gd name="connsiteY6" fmla="*/ 1336758 h 1473236"/>
                  <a:gd name="connsiteX7" fmla="*/ 63814 w 136947"/>
                  <a:gd name="connsiteY7" fmla="*/ 1473235 h 1473236"/>
                  <a:gd name="connsiteX8" fmla="*/ 123984 w 136947"/>
                  <a:gd name="connsiteY8" fmla="*/ 1338758 h 1473236"/>
                  <a:gd name="connsiteX9" fmla="*/ 132052 w 136947"/>
                  <a:gd name="connsiteY9" fmla="*/ 1104746 h 1473236"/>
                  <a:gd name="connsiteX10" fmla="*/ 63814 w 136947"/>
                  <a:gd name="connsiteY10" fmla="*/ 258585 h 1473236"/>
                  <a:gd name="connsiteX11" fmla="*/ 89509 w 136947"/>
                  <a:gd name="connsiteY11" fmla="*/ 175053 h 1473236"/>
                  <a:gd name="connsiteX12" fmla="*/ 97933 w 136947"/>
                  <a:gd name="connsiteY12" fmla="*/ 101635 h 1473236"/>
                  <a:gd name="connsiteX13" fmla="*/ 98444 w 136947"/>
                  <a:gd name="connsiteY13" fmla="*/ 73784 h 1473236"/>
                  <a:gd name="connsiteX14" fmla="*/ 68904 w 136947"/>
                  <a:gd name="connsiteY14" fmla="*/ 144 h 1473236"/>
                  <a:gd name="connsiteX0" fmla="*/ 70437 w 138480"/>
                  <a:gd name="connsiteY0" fmla="*/ 144 h 1473236"/>
                  <a:gd name="connsiteX1" fmla="*/ 31227 w 138480"/>
                  <a:gd name="connsiteY1" fmla="*/ 94811 h 1473236"/>
                  <a:gd name="connsiteX2" fmla="*/ 43386 w 138480"/>
                  <a:gd name="connsiteY2" fmla="*/ 186967 h 1473236"/>
                  <a:gd name="connsiteX3" fmla="*/ 53432 w 138480"/>
                  <a:gd name="connsiteY3" fmla="*/ 261074 h 1473236"/>
                  <a:gd name="connsiteX4" fmla="*/ 3932 w 138480"/>
                  <a:gd name="connsiteY4" fmla="*/ 1159337 h 1473236"/>
                  <a:gd name="connsiteX5" fmla="*/ 3932 w 138480"/>
                  <a:gd name="connsiteY5" fmla="*/ 1282167 h 1473236"/>
                  <a:gd name="connsiteX6" fmla="*/ 10756 w 138480"/>
                  <a:gd name="connsiteY6" fmla="*/ 1336758 h 1473236"/>
                  <a:gd name="connsiteX7" fmla="*/ 65347 w 138480"/>
                  <a:gd name="connsiteY7" fmla="*/ 1473235 h 1473236"/>
                  <a:gd name="connsiteX8" fmla="*/ 125517 w 138480"/>
                  <a:gd name="connsiteY8" fmla="*/ 1338758 h 1473236"/>
                  <a:gd name="connsiteX9" fmla="*/ 133585 w 138480"/>
                  <a:gd name="connsiteY9" fmla="*/ 1104746 h 1473236"/>
                  <a:gd name="connsiteX10" fmla="*/ 65347 w 138480"/>
                  <a:gd name="connsiteY10" fmla="*/ 258585 h 1473236"/>
                  <a:gd name="connsiteX11" fmla="*/ 91042 w 138480"/>
                  <a:gd name="connsiteY11" fmla="*/ 175053 h 1473236"/>
                  <a:gd name="connsiteX12" fmla="*/ 99466 w 138480"/>
                  <a:gd name="connsiteY12" fmla="*/ 101635 h 1473236"/>
                  <a:gd name="connsiteX13" fmla="*/ 99977 w 138480"/>
                  <a:gd name="connsiteY13" fmla="*/ 73784 h 1473236"/>
                  <a:gd name="connsiteX14" fmla="*/ 70437 w 138480"/>
                  <a:gd name="connsiteY14" fmla="*/ 144 h 1473236"/>
                  <a:gd name="connsiteX0" fmla="*/ 70437 w 138480"/>
                  <a:gd name="connsiteY0" fmla="*/ 144 h 1473236"/>
                  <a:gd name="connsiteX1" fmla="*/ 31227 w 138480"/>
                  <a:gd name="connsiteY1" fmla="*/ 94811 h 1473236"/>
                  <a:gd name="connsiteX2" fmla="*/ 43386 w 138480"/>
                  <a:gd name="connsiteY2" fmla="*/ 186967 h 1473236"/>
                  <a:gd name="connsiteX3" fmla="*/ 53432 w 138480"/>
                  <a:gd name="connsiteY3" fmla="*/ 261074 h 1473236"/>
                  <a:gd name="connsiteX4" fmla="*/ 3932 w 138480"/>
                  <a:gd name="connsiteY4" fmla="*/ 1159337 h 1473236"/>
                  <a:gd name="connsiteX5" fmla="*/ 3932 w 138480"/>
                  <a:gd name="connsiteY5" fmla="*/ 1282167 h 1473236"/>
                  <a:gd name="connsiteX6" fmla="*/ 10756 w 138480"/>
                  <a:gd name="connsiteY6" fmla="*/ 1336758 h 1473236"/>
                  <a:gd name="connsiteX7" fmla="*/ 65347 w 138480"/>
                  <a:gd name="connsiteY7" fmla="*/ 1473235 h 1473236"/>
                  <a:gd name="connsiteX8" fmla="*/ 125517 w 138480"/>
                  <a:gd name="connsiteY8" fmla="*/ 1338758 h 1473236"/>
                  <a:gd name="connsiteX9" fmla="*/ 133585 w 138480"/>
                  <a:gd name="connsiteY9" fmla="*/ 1104746 h 1473236"/>
                  <a:gd name="connsiteX10" fmla="*/ 65347 w 138480"/>
                  <a:gd name="connsiteY10" fmla="*/ 258585 h 1473236"/>
                  <a:gd name="connsiteX11" fmla="*/ 91042 w 138480"/>
                  <a:gd name="connsiteY11" fmla="*/ 175053 h 1473236"/>
                  <a:gd name="connsiteX12" fmla="*/ 99466 w 138480"/>
                  <a:gd name="connsiteY12" fmla="*/ 128442 h 1473236"/>
                  <a:gd name="connsiteX13" fmla="*/ 99977 w 138480"/>
                  <a:gd name="connsiteY13" fmla="*/ 73784 h 1473236"/>
                  <a:gd name="connsiteX14" fmla="*/ 70437 w 138480"/>
                  <a:gd name="connsiteY14" fmla="*/ 144 h 1473236"/>
                  <a:gd name="connsiteX0" fmla="*/ 70437 w 137818"/>
                  <a:gd name="connsiteY0" fmla="*/ 144 h 1473236"/>
                  <a:gd name="connsiteX1" fmla="*/ 31227 w 137818"/>
                  <a:gd name="connsiteY1" fmla="*/ 94811 h 1473236"/>
                  <a:gd name="connsiteX2" fmla="*/ 43386 w 137818"/>
                  <a:gd name="connsiteY2" fmla="*/ 186967 h 1473236"/>
                  <a:gd name="connsiteX3" fmla="*/ 53432 w 137818"/>
                  <a:gd name="connsiteY3" fmla="*/ 261074 h 1473236"/>
                  <a:gd name="connsiteX4" fmla="*/ 3932 w 137818"/>
                  <a:gd name="connsiteY4" fmla="*/ 1159337 h 1473236"/>
                  <a:gd name="connsiteX5" fmla="*/ 3932 w 137818"/>
                  <a:gd name="connsiteY5" fmla="*/ 1282167 h 1473236"/>
                  <a:gd name="connsiteX6" fmla="*/ 10756 w 137818"/>
                  <a:gd name="connsiteY6" fmla="*/ 1336758 h 1473236"/>
                  <a:gd name="connsiteX7" fmla="*/ 65347 w 137818"/>
                  <a:gd name="connsiteY7" fmla="*/ 1473235 h 1473236"/>
                  <a:gd name="connsiteX8" fmla="*/ 125517 w 137818"/>
                  <a:gd name="connsiteY8" fmla="*/ 1338758 h 1473236"/>
                  <a:gd name="connsiteX9" fmla="*/ 133585 w 137818"/>
                  <a:gd name="connsiteY9" fmla="*/ 1104746 h 1473236"/>
                  <a:gd name="connsiteX10" fmla="*/ 74282 w 137818"/>
                  <a:gd name="connsiteY10" fmla="*/ 258585 h 1473236"/>
                  <a:gd name="connsiteX11" fmla="*/ 91042 w 137818"/>
                  <a:gd name="connsiteY11" fmla="*/ 175053 h 1473236"/>
                  <a:gd name="connsiteX12" fmla="*/ 99466 w 137818"/>
                  <a:gd name="connsiteY12" fmla="*/ 128442 h 1473236"/>
                  <a:gd name="connsiteX13" fmla="*/ 99977 w 137818"/>
                  <a:gd name="connsiteY13" fmla="*/ 73784 h 1473236"/>
                  <a:gd name="connsiteX14" fmla="*/ 70437 w 137818"/>
                  <a:gd name="connsiteY14" fmla="*/ 144 h 1473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7818" h="1473236">
                    <a:moveTo>
                      <a:pt x="70437" y="144"/>
                    </a:moveTo>
                    <a:cubicBezTo>
                      <a:pt x="58979" y="3649"/>
                      <a:pt x="35736" y="63674"/>
                      <a:pt x="31227" y="94811"/>
                    </a:cubicBezTo>
                    <a:cubicBezTo>
                      <a:pt x="26719" y="125948"/>
                      <a:pt x="37699" y="164221"/>
                      <a:pt x="43386" y="186967"/>
                    </a:cubicBezTo>
                    <a:cubicBezTo>
                      <a:pt x="49073" y="209713"/>
                      <a:pt x="57029" y="239001"/>
                      <a:pt x="53432" y="261074"/>
                    </a:cubicBezTo>
                    <a:cubicBezTo>
                      <a:pt x="49835" y="283147"/>
                      <a:pt x="12182" y="989155"/>
                      <a:pt x="3932" y="1159337"/>
                    </a:cubicBezTo>
                    <a:cubicBezTo>
                      <a:pt x="-4318" y="1329519"/>
                      <a:pt x="2795" y="1252597"/>
                      <a:pt x="3932" y="1282167"/>
                    </a:cubicBezTo>
                    <a:cubicBezTo>
                      <a:pt x="5069" y="1311737"/>
                      <a:pt x="520" y="1304913"/>
                      <a:pt x="10756" y="1336758"/>
                    </a:cubicBezTo>
                    <a:cubicBezTo>
                      <a:pt x="20992" y="1368603"/>
                      <a:pt x="46220" y="1472902"/>
                      <a:pt x="65347" y="1473235"/>
                    </a:cubicBezTo>
                    <a:cubicBezTo>
                      <a:pt x="84474" y="1473568"/>
                      <a:pt x="114144" y="1397195"/>
                      <a:pt x="125517" y="1338758"/>
                    </a:cubicBezTo>
                    <a:cubicBezTo>
                      <a:pt x="136890" y="1280321"/>
                      <a:pt x="142124" y="1284775"/>
                      <a:pt x="133585" y="1104746"/>
                    </a:cubicBezTo>
                    <a:cubicBezTo>
                      <a:pt x="125046" y="924717"/>
                      <a:pt x="83855" y="366374"/>
                      <a:pt x="74282" y="258585"/>
                    </a:cubicBezTo>
                    <a:cubicBezTo>
                      <a:pt x="73645" y="228237"/>
                      <a:pt x="85355" y="201211"/>
                      <a:pt x="91042" y="175053"/>
                    </a:cubicBezTo>
                    <a:cubicBezTo>
                      <a:pt x="96729" y="148895"/>
                      <a:pt x="97977" y="145320"/>
                      <a:pt x="99466" y="128442"/>
                    </a:cubicBezTo>
                    <a:cubicBezTo>
                      <a:pt x="100955" y="111564"/>
                      <a:pt x="106801" y="89706"/>
                      <a:pt x="99977" y="73784"/>
                    </a:cubicBezTo>
                    <a:cubicBezTo>
                      <a:pt x="93153" y="57862"/>
                      <a:pt x="81895" y="-3361"/>
                      <a:pt x="70437" y="144"/>
                    </a:cubicBezTo>
                    <a:close/>
                  </a:path>
                </a:pathLst>
              </a:custGeom>
              <a:solidFill>
                <a:srgbClr val="00B0F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20" name="Rectangle 19"/>
              <p:cNvSpPr/>
              <p:nvPr/>
            </p:nvSpPr>
            <p:spPr bwMode="auto">
              <a:xfrm>
                <a:off x="6954306" y="1795113"/>
                <a:ext cx="609600" cy="76200"/>
              </a:xfrm>
              <a:prstGeom prst="rect">
                <a:avLst/>
              </a:prstGeom>
              <a:solidFill>
                <a:schemeClr val="bg1">
                  <a:lumMod val="65000"/>
                  <a:lumOff val="3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21" name="Rectangle 20"/>
              <p:cNvSpPr/>
              <p:nvPr/>
            </p:nvSpPr>
            <p:spPr bwMode="auto">
              <a:xfrm>
                <a:off x="7785283" y="1795113"/>
                <a:ext cx="609600" cy="76200"/>
              </a:xfrm>
              <a:prstGeom prst="rect">
                <a:avLst/>
              </a:prstGeom>
              <a:solidFill>
                <a:schemeClr val="bg1">
                  <a:lumMod val="65000"/>
                  <a:lumOff val="3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5" name="L-Shape 14"/>
              <p:cNvSpPr/>
              <p:nvPr/>
            </p:nvSpPr>
            <p:spPr bwMode="auto">
              <a:xfrm>
                <a:off x="7201623" y="1226822"/>
                <a:ext cx="410260" cy="355691"/>
              </a:xfrm>
              <a:prstGeom prst="corner">
                <a:avLst>
                  <a:gd name="adj1" fmla="val 30815"/>
                  <a:gd name="adj2" fmla="val 23141"/>
                </a:avLst>
              </a:prstGeom>
              <a:solidFill>
                <a:schemeClr val="bg1">
                  <a:lumMod val="65000"/>
                  <a:lumOff val="3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7" name="Rectangle 16"/>
              <p:cNvSpPr/>
              <p:nvPr/>
            </p:nvSpPr>
            <p:spPr bwMode="auto">
              <a:xfrm>
                <a:off x="6983917" y="2050078"/>
                <a:ext cx="381000" cy="243230"/>
              </a:xfrm>
              <a:prstGeom prst="rect">
                <a:avLst/>
              </a:prstGeom>
              <a:solidFill>
                <a:schemeClr val="accent5">
                  <a:lumMod val="5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2" name="Rectangle 11"/>
              <p:cNvSpPr/>
              <p:nvPr/>
            </p:nvSpPr>
            <p:spPr bwMode="auto">
              <a:xfrm>
                <a:off x="6954657" y="2093968"/>
                <a:ext cx="609600" cy="152400"/>
              </a:xfrm>
              <a:prstGeom prst="rect">
                <a:avLst/>
              </a:prstGeom>
              <a:solidFill>
                <a:schemeClr val="accent5">
                  <a:lumMod val="2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cxnSp>
            <p:nvCxnSpPr>
              <p:cNvPr id="8" name="Straight Connector 7"/>
              <p:cNvCxnSpPr/>
              <p:nvPr/>
            </p:nvCxnSpPr>
            <p:spPr bwMode="auto">
              <a:xfrm>
                <a:off x="7414975" y="3394242"/>
                <a:ext cx="528766" cy="0"/>
              </a:xfrm>
              <a:prstGeom prst="line">
                <a:avLst/>
              </a:prstGeom>
              <a:solidFill>
                <a:schemeClr val="accent1"/>
              </a:solidFill>
              <a:ln w="38100" cap="flat" cmpd="sng" algn="ctr">
                <a:solidFill>
                  <a:srgbClr val="7030A0"/>
                </a:solidFill>
                <a:prstDash val="solid"/>
                <a:round/>
                <a:headEnd type="none" w="sm" len="sm"/>
                <a:tailEnd type="none" w="sm" len="sm"/>
              </a:ln>
              <a:effectLst/>
            </p:spPr>
          </p:cxnSp>
          <p:sp>
            <p:nvSpPr>
              <p:cNvPr id="24" name="L-Shape 23"/>
              <p:cNvSpPr/>
              <p:nvPr/>
            </p:nvSpPr>
            <p:spPr bwMode="auto">
              <a:xfrm flipH="1">
                <a:off x="7744859" y="1226822"/>
                <a:ext cx="416630" cy="355691"/>
              </a:xfrm>
              <a:prstGeom prst="corner">
                <a:avLst>
                  <a:gd name="adj1" fmla="val 30815"/>
                  <a:gd name="adj2" fmla="val 23141"/>
                </a:avLst>
              </a:prstGeom>
              <a:solidFill>
                <a:schemeClr val="bg1">
                  <a:lumMod val="65000"/>
                  <a:lumOff val="3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cxnSp>
            <p:nvCxnSpPr>
              <p:cNvPr id="22" name="Straight Connector 21"/>
              <p:cNvCxnSpPr/>
              <p:nvPr/>
            </p:nvCxnSpPr>
            <p:spPr bwMode="auto">
              <a:xfrm>
                <a:off x="7573783" y="1201378"/>
                <a:ext cx="104774" cy="304935"/>
              </a:xfrm>
              <a:prstGeom prst="line">
                <a:avLst/>
              </a:prstGeom>
              <a:solidFill>
                <a:schemeClr val="accent1"/>
              </a:solidFill>
              <a:ln w="12700" cap="flat" cmpd="sng" algn="ctr">
                <a:solidFill>
                  <a:schemeClr val="bg1"/>
                </a:solidFill>
                <a:prstDash val="solid"/>
                <a:round/>
                <a:headEnd type="none" w="sm" len="sm"/>
                <a:tailEnd type="none" w="sm" len="sm"/>
              </a:ln>
              <a:effectLst/>
            </p:spPr>
          </p:cxnSp>
          <p:cxnSp>
            <p:nvCxnSpPr>
              <p:cNvPr id="28" name="Straight Connector 27"/>
              <p:cNvCxnSpPr>
                <a:stCxn id="16" idx="0"/>
              </p:cNvCxnSpPr>
              <p:nvPr/>
            </p:nvCxnSpPr>
            <p:spPr bwMode="auto">
              <a:xfrm flipV="1">
                <a:off x="7680085" y="1201379"/>
                <a:ext cx="118382" cy="305116"/>
              </a:xfrm>
              <a:prstGeom prst="line">
                <a:avLst/>
              </a:prstGeom>
              <a:solidFill>
                <a:schemeClr val="accent1"/>
              </a:solidFill>
              <a:ln w="12700" cap="flat" cmpd="sng" algn="ctr">
                <a:solidFill>
                  <a:schemeClr val="bg1"/>
                </a:solidFill>
                <a:prstDash val="solid"/>
                <a:round/>
                <a:headEnd type="none" w="sm" len="sm"/>
                <a:tailEnd type="none" w="sm" len="sm"/>
              </a:ln>
              <a:effectLst/>
            </p:spPr>
          </p:cxnSp>
          <p:sp>
            <p:nvSpPr>
              <p:cNvPr id="34" name="Rectangle 33"/>
              <p:cNvSpPr/>
              <p:nvPr/>
            </p:nvSpPr>
            <p:spPr bwMode="auto">
              <a:xfrm>
                <a:off x="7979844" y="2055868"/>
                <a:ext cx="381000" cy="243230"/>
              </a:xfrm>
              <a:prstGeom prst="rect">
                <a:avLst/>
              </a:prstGeom>
              <a:solidFill>
                <a:schemeClr val="accent5">
                  <a:lumMod val="5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9" name="Rectangle 18"/>
              <p:cNvSpPr/>
              <p:nvPr/>
            </p:nvSpPr>
            <p:spPr bwMode="auto">
              <a:xfrm>
                <a:off x="7786265" y="2101283"/>
                <a:ext cx="609600" cy="152400"/>
              </a:xfrm>
              <a:prstGeom prst="rect">
                <a:avLst/>
              </a:prstGeom>
              <a:solidFill>
                <a:schemeClr val="accent2">
                  <a:lumMod val="5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58" name="Isosceles Triangle 57"/>
              <p:cNvSpPr/>
              <p:nvPr/>
            </p:nvSpPr>
            <p:spPr bwMode="auto">
              <a:xfrm>
                <a:off x="7563906" y="3387155"/>
                <a:ext cx="234561" cy="575245"/>
              </a:xfrm>
              <a:prstGeom prst="triangle">
                <a:avLst/>
              </a:prstGeom>
              <a:gradFill flip="none" rotWithShape="1">
                <a:gsLst>
                  <a:gs pos="0">
                    <a:srgbClr val="92D050">
                      <a:tint val="66000"/>
                      <a:satMod val="160000"/>
                      <a:alpha val="27000"/>
                    </a:srgbClr>
                  </a:gs>
                  <a:gs pos="50000">
                    <a:srgbClr val="92D050">
                      <a:tint val="44500"/>
                      <a:satMod val="160000"/>
                      <a:alpha val="66000"/>
                    </a:srgbClr>
                  </a:gs>
                  <a:gs pos="100000">
                    <a:srgbClr val="92D050">
                      <a:tint val="23500"/>
                      <a:satMod val="160000"/>
                    </a:srgbClr>
                  </a:gs>
                </a:gsLst>
                <a:lin ang="5400000" scaled="1"/>
                <a:tileRect/>
              </a:gra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grpSp>
        <p:sp>
          <p:nvSpPr>
            <p:cNvPr id="59" name="TextBox 58"/>
            <p:cNvSpPr txBox="1"/>
            <p:nvPr/>
          </p:nvSpPr>
          <p:spPr>
            <a:xfrm>
              <a:off x="5767177" y="1698177"/>
              <a:ext cx="1369286" cy="338554"/>
            </a:xfrm>
            <a:prstGeom prst="rect">
              <a:avLst/>
            </a:prstGeom>
            <a:noFill/>
          </p:spPr>
          <p:txBody>
            <a:bodyPr wrap="none" rtlCol="0">
              <a:spAutoFit/>
            </a:bodyPr>
            <a:lstStyle/>
            <a:p>
              <a:r>
                <a:rPr lang="en-US" sz="1600" dirty="0">
                  <a:solidFill>
                    <a:srgbClr val="FFFBEA"/>
                  </a:solidFill>
                  <a:latin typeface="Arial" panose="020B0604020202020204" pitchFamily="34" charset="0"/>
                  <a:cs typeface="Arial" panose="020B0604020202020204" pitchFamily="34" charset="0"/>
                </a:rPr>
                <a:t>Filament grid</a:t>
              </a:r>
            </a:p>
          </p:txBody>
        </p:sp>
        <p:sp>
          <p:nvSpPr>
            <p:cNvPr id="63" name="TextBox 62"/>
            <p:cNvSpPr txBox="1"/>
            <p:nvPr/>
          </p:nvSpPr>
          <p:spPr>
            <a:xfrm>
              <a:off x="6325081" y="2045819"/>
              <a:ext cx="776175" cy="338554"/>
            </a:xfrm>
            <a:prstGeom prst="rect">
              <a:avLst/>
            </a:prstGeom>
            <a:noFill/>
          </p:spPr>
          <p:txBody>
            <a:bodyPr wrap="none" rtlCol="0">
              <a:spAutoFit/>
            </a:bodyPr>
            <a:lstStyle/>
            <a:p>
              <a:r>
                <a:rPr lang="en-US" sz="1600" dirty="0">
                  <a:solidFill>
                    <a:srgbClr val="FFFBEA"/>
                  </a:solidFill>
                  <a:latin typeface="Arial" panose="020B0604020202020204" pitchFamily="34" charset="0"/>
                  <a:cs typeface="Arial" panose="020B0604020202020204" pitchFamily="34" charset="0"/>
                </a:rPr>
                <a:t>Anode</a:t>
              </a:r>
            </a:p>
          </p:txBody>
        </p:sp>
        <p:sp>
          <p:nvSpPr>
            <p:cNvPr id="60" name="TextBox 59"/>
            <p:cNvSpPr txBox="1"/>
            <p:nvPr/>
          </p:nvSpPr>
          <p:spPr>
            <a:xfrm>
              <a:off x="6070030" y="2632882"/>
              <a:ext cx="1016624" cy="584775"/>
            </a:xfrm>
            <a:prstGeom prst="rect">
              <a:avLst/>
            </a:prstGeom>
            <a:noFill/>
          </p:spPr>
          <p:txBody>
            <a:bodyPr wrap="none" rtlCol="0">
              <a:spAutoFit/>
            </a:bodyPr>
            <a:lstStyle/>
            <a:p>
              <a:pPr algn="ctr"/>
              <a:r>
                <a:rPr lang="en-US" sz="1600" dirty="0">
                  <a:solidFill>
                    <a:srgbClr val="FFFBEA"/>
                  </a:solidFill>
                  <a:latin typeface="Arial" panose="020B0604020202020204" pitchFamily="34" charset="0"/>
                  <a:cs typeface="Arial" panose="020B0604020202020204" pitchFamily="34" charset="0"/>
                </a:rPr>
                <a:t>Magnetic</a:t>
              </a:r>
            </a:p>
            <a:p>
              <a:pPr algn="ctr"/>
              <a:r>
                <a:rPr lang="en-US" sz="1600" dirty="0">
                  <a:solidFill>
                    <a:srgbClr val="FFFBEA"/>
                  </a:solidFill>
                  <a:latin typeface="Arial" panose="020B0604020202020204" pitchFamily="34" charset="0"/>
                  <a:cs typeface="Arial" panose="020B0604020202020204" pitchFamily="34" charset="0"/>
                </a:rPr>
                <a:t>focusing</a:t>
              </a:r>
            </a:p>
          </p:txBody>
        </p:sp>
        <p:sp>
          <p:nvSpPr>
            <p:cNvPr id="61" name="TextBox 60"/>
            <p:cNvSpPr txBox="1"/>
            <p:nvPr/>
          </p:nvSpPr>
          <p:spPr>
            <a:xfrm>
              <a:off x="6686248" y="3419999"/>
              <a:ext cx="755015" cy="338554"/>
            </a:xfrm>
            <a:prstGeom prst="rect">
              <a:avLst/>
            </a:prstGeom>
            <a:noFill/>
          </p:spPr>
          <p:txBody>
            <a:bodyPr wrap="none" rtlCol="0">
              <a:spAutoFit/>
            </a:bodyPr>
            <a:lstStyle/>
            <a:p>
              <a:r>
                <a:rPr lang="en-US" sz="1600" dirty="0">
                  <a:solidFill>
                    <a:srgbClr val="FFFBEA"/>
                  </a:solidFill>
                  <a:latin typeface="Arial" panose="020B0604020202020204" pitchFamily="34" charset="0"/>
                  <a:cs typeface="Arial" panose="020B0604020202020204" pitchFamily="34" charset="0"/>
                </a:rPr>
                <a:t>Target</a:t>
              </a:r>
            </a:p>
          </p:txBody>
        </p:sp>
        <p:sp>
          <p:nvSpPr>
            <p:cNvPr id="84995" name="TextBox 84994"/>
            <p:cNvSpPr txBox="1"/>
            <p:nvPr/>
          </p:nvSpPr>
          <p:spPr>
            <a:xfrm>
              <a:off x="5369458" y="1283819"/>
              <a:ext cx="3015377" cy="461665"/>
            </a:xfrm>
            <a:prstGeom prst="rect">
              <a:avLst/>
            </a:prstGeom>
            <a:noFill/>
          </p:spPr>
          <p:txBody>
            <a:bodyPr wrap="none" rtlCol="0">
              <a:spAutoFit/>
            </a:bodyPr>
            <a:lstStyle/>
            <a:p>
              <a:r>
                <a:rPr lang="en-US" dirty="0">
                  <a:solidFill>
                    <a:srgbClr val="FFFBEA"/>
                  </a:solidFill>
                  <a:latin typeface="Arial" panose="020B0604020202020204" pitchFamily="34" charset="0"/>
                  <a:cs typeface="Arial" panose="020B0604020202020204" pitchFamily="34" charset="0"/>
                </a:rPr>
                <a:t>Transmission source</a:t>
              </a:r>
            </a:p>
          </p:txBody>
        </p:sp>
        <p:sp>
          <p:nvSpPr>
            <p:cNvPr id="85001" name="TextBox 85000"/>
            <p:cNvSpPr txBox="1"/>
            <p:nvPr/>
          </p:nvSpPr>
          <p:spPr>
            <a:xfrm>
              <a:off x="7934067" y="3808679"/>
              <a:ext cx="777777" cy="338554"/>
            </a:xfrm>
            <a:prstGeom prst="rect">
              <a:avLst/>
            </a:prstGeom>
            <a:noFill/>
          </p:spPr>
          <p:txBody>
            <a:bodyPr wrap="none" rtlCol="0">
              <a:spAutoFit/>
            </a:bodyPr>
            <a:lstStyle/>
            <a:p>
              <a:r>
                <a:rPr lang="en-US" sz="1600" dirty="0">
                  <a:solidFill>
                    <a:srgbClr val="FFFBEA"/>
                  </a:solidFill>
                  <a:latin typeface="Arial" panose="020B0604020202020204" pitchFamily="34" charset="0"/>
                  <a:cs typeface="Arial" panose="020B0604020202020204" pitchFamily="34" charset="0"/>
                </a:rPr>
                <a:t>X-rays</a:t>
              </a:r>
            </a:p>
          </p:txBody>
        </p:sp>
      </p:grpSp>
      <p:sp>
        <p:nvSpPr>
          <p:cNvPr id="85002" name="TextBox 85001"/>
          <p:cNvSpPr txBox="1"/>
          <p:nvPr/>
        </p:nvSpPr>
        <p:spPr>
          <a:xfrm>
            <a:off x="3186142" y="3074705"/>
            <a:ext cx="987771" cy="307777"/>
          </a:xfrm>
          <a:prstGeom prst="rect">
            <a:avLst/>
          </a:prstGeom>
          <a:noFill/>
        </p:spPr>
        <p:txBody>
          <a:bodyPr wrap="none" rtlCol="0">
            <a:spAutoFit/>
          </a:bodyPr>
          <a:lstStyle/>
          <a:p>
            <a:r>
              <a:rPr lang="en-US" sz="1400" dirty="0"/>
              <a:t>Xylon.com</a:t>
            </a:r>
          </a:p>
        </p:txBody>
      </p:sp>
      <p:grpSp>
        <p:nvGrpSpPr>
          <p:cNvPr id="45" name="Group 44">
            <a:extLst>
              <a:ext uri="{FF2B5EF4-FFF2-40B4-BE49-F238E27FC236}">
                <a16:creationId xmlns:a16="http://schemas.microsoft.com/office/drawing/2014/main" id="{8BB48298-6341-694E-A06D-48F04E46BEA0}"/>
              </a:ext>
            </a:extLst>
          </p:cNvPr>
          <p:cNvGrpSpPr/>
          <p:nvPr/>
        </p:nvGrpSpPr>
        <p:grpSpPr>
          <a:xfrm>
            <a:off x="4552796" y="990600"/>
            <a:ext cx="4591204" cy="2818396"/>
            <a:chOff x="4658945" y="1066800"/>
            <a:chExt cx="4591204" cy="2818396"/>
          </a:xfrm>
        </p:grpSpPr>
        <p:grpSp>
          <p:nvGrpSpPr>
            <p:cNvPr id="7" name="Group 6">
              <a:extLst>
                <a:ext uri="{FF2B5EF4-FFF2-40B4-BE49-F238E27FC236}">
                  <a16:creationId xmlns:a16="http://schemas.microsoft.com/office/drawing/2014/main" id="{A6D60261-FFC5-6343-BBCE-209C970BE2FF}"/>
                </a:ext>
              </a:extLst>
            </p:cNvPr>
            <p:cNvGrpSpPr/>
            <p:nvPr/>
          </p:nvGrpSpPr>
          <p:grpSpPr>
            <a:xfrm>
              <a:off x="5544582" y="1066800"/>
              <a:ext cx="2952297" cy="2445051"/>
              <a:chOff x="5622377" y="4277309"/>
              <a:chExt cx="2952297" cy="2445051"/>
            </a:xfrm>
          </p:grpSpPr>
          <p:grpSp>
            <p:nvGrpSpPr>
              <p:cNvPr id="85000" name="Group 84999"/>
              <p:cNvGrpSpPr/>
              <p:nvPr/>
            </p:nvGrpSpPr>
            <p:grpSpPr>
              <a:xfrm>
                <a:off x="6241599" y="5032452"/>
                <a:ext cx="2333075" cy="1689908"/>
                <a:chOff x="6281266" y="4838456"/>
                <a:chExt cx="2552119" cy="1943343"/>
              </a:xfrm>
            </p:grpSpPr>
            <p:sp>
              <p:nvSpPr>
                <p:cNvPr id="35" name="Trapezoid 34"/>
                <p:cNvSpPr/>
                <p:nvPr/>
              </p:nvSpPr>
              <p:spPr bwMode="auto">
                <a:xfrm rot="8154912">
                  <a:off x="7024041" y="6101749"/>
                  <a:ext cx="1565696" cy="621547"/>
                </a:xfrm>
                <a:prstGeom prst="trapezoid">
                  <a:avLst>
                    <a:gd name="adj" fmla="val 102866"/>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36" name="Rectangle 35"/>
                <p:cNvSpPr/>
                <p:nvPr/>
              </p:nvSpPr>
              <p:spPr bwMode="auto">
                <a:xfrm rot="18954912">
                  <a:off x="6281266" y="4838456"/>
                  <a:ext cx="1575319" cy="1571281"/>
                </a:xfrm>
                <a:prstGeom prst="rect">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37" name="Snip Single Corner Rectangle 36"/>
                <p:cNvSpPr/>
                <p:nvPr/>
              </p:nvSpPr>
              <p:spPr bwMode="auto">
                <a:xfrm rot="8154912">
                  <a:off x="7004877" y="5967945"/>
                  <a:ext cx="547937" cy="813854"/>
                </a:xfrm>
                <a:prstGeom prst="snip1Rect">
                  <a:avLst>
                    <a:gd name="adj" fmla="val 46297"/>
                  </a:avLst>
                </a:prstGeom>
                <a:solidFill>
                  <a:schemeClr val="accent5">
                    <a:lumMod val="5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38" name="Snip Single Corner Rectangle 37"/>
                <p:cNvSpPr/>
                <p:nvPr/>
              </p:nvSpPr>
              <p:spPr bwMode="auto">
                <a:xfrm rot="8154912" flipH="1">
                  <a:off x="7546067" y="5448913"/>
                  <a:ext cx="547937" cy="813854"/>
                </a:xfrm>
                <a:prstGeom prst="snip1Rect">
                  <a:avLst>
                    <a:gd name="adj" fmla="val 46297"/>
                  </a:avLst>
                </a:prstGeom>
                <a:solidFill>
                  <a:schemeClr val="accent5">
                    <a:lumMod val="5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39" name="Freeform 38"/>
                <p:cNvSpPr/>
                <p:nvPr/>
              </p:nvSpPr>
              <p:spPr bwMode="auto">
                <a:xfrm rot="18954912">
                  <a:off x="7259889" y="5053644"/>
                  <a:ext cx="123877" cy="1658019"/>
                </a:xfrm>
                <a:custGeom>
                  <a:avLst/>
                  <a:gdLst>
                    <a:gd name="connsiteX0" fmla="*/ 59403 w 147426"/>
                    <a:gd name="connsiteY0" fmla="*/ 18 h 1467668"/>
                    <a:gd name="connsiteX1" fmla="*/ 32107 w 147426"/>
                    <a:gd name="connsiteY1" fmla="*/ 88728 h 1467668"/>
                    <a:gd name="connsiteX2" fmla="*/ 66227 w 147426"/>
                    <a:gd name="connsiteY2" fmla="*/ 225206 h 1467668"/>
                    <a:gd name="connsiteX3" fmla="*/ 4812 w 147426"/>
                    <a:gd name="connsiteY3" fmla="*/ 1153254 h 1467668"/>
                    <a:gd name="connsiteX4" fmla="*/ 4812 w 147426"/>
                    <a:gd name="connsiteY4" fmla="*/ 1276084 h 1467668"/>
                    <a:gd name="connsiteX5" fmla="*/ 11636 w 147426"/>
                    <a:gd name="connsiteY5" fmla="*/ 1330675 h 1467668"/>
                    <a:gd name="connsiteX6" fmla="*/ 66227 w 147426"/>
                    <a:gd name="connsiteY6" fmla="*/ 1467152 h 1467668"/>
                    <a:gd name="connsiteX7" fmla="*/ 141289 w 147426"/>
                    <a:gd name="connsiteY7" fmla="*/ 1276084 h 1467668"/>
                    <a:gd name="connsiteX8" fmla="*/ 134465 w 147426"/>
                    <a:gd name="connsiteY8" fmla="*/ 1098663 h 1467668"/>
                    <a:gd name="connsiteX9" fmla="*/ 66227 w 147426"/>
                    <a:gd name="connsiteY9" fmla="*/ 252502 h 1467668"/>
                    <a:gd name="connsiteX10" fmla="*/ 100346 w 147426"/>
                    <a:gd name="connsiteY10" fmla="*/ 95552 h 1467668"/>
                    <a:gd name="connsiteX11" fmla="*/ 59403 w 147426"/>
                    <a:gd name="connsiteY11" fmla="*/ 18 h 1467668"/>
                    <a:gd name="connsiteX0" fmla="*/ 59403 w 147426"/>
                    <a:gd name="connsiteY0" fmla="*/ 17 h 1467667"/>
                    <a:gd name="connsiteX1" fmla="*/ 32107 w 147426"/>
                    <a:gd name="connsiteY1" fmla="*/ 88727 h 1467667"/>
                    <a:gd name="connsiteX2" fmla="*/ 44266 w 147426"/>
                    <a:gd name="connsiteY2" fmla="*/ 180883 h 1467667"/>
                    <a:gd name="connsiteX3" fmla="*/ 66227 w 147426"/>
                    <a:gd name="connsiteY3" fmla="*/ 225205 h 1467667"/>
                    <a:gd name="connsiteX4" fmla="*/ 4812 w 147426"/>
                    <a:gd name="connsiteY4" fmla="*/ 1153253 h 1467667"/>
                    <a:gd name="connsiteX5" fmla="*/ 4812 w 147426"/>
                    <a:gd name="connsiteY5" fmla="*/ 1276083 h 1467667"/>
                    <a:gd name="connsiteX6" fmla="*/ 11636 w 147426"/>
                    <a:gd name="connsiteY6" fmla="*/ 1330674 h 1467667"/>
                    <a:gd name="connsiteX7" fmla="*/ 66227 w 147426"/>
                    <a:gd name="connsiteY7" fmla="*/ 1467151 h 1467667"/>
                    <a:gd name="connsiteX8" fmla="*/ 141289 w 147426"/>
                    <a:gd name="connsiteY8" fmla="*/ 1276083 h 1467667"/>
                    <a:gd name="connsiteX9" fmla="*/ 134465 w 147426"/>
                    <a:gd name="connsiteY9" fmla="*/ 1098662 h 1467667"/>
                    <a:gd name="connsiteX10" fmla="*/ 66227 w 147426"/>
                    <a:gd name="connsiteY10" fmla="*/ 252501 h 1467667"/>
                    <a:gd name="connsiteX11" fmla="*/ 100346 w 147426"/>
                    <a:gd name="connsiteY11" fmla="*/ 95551 h 1467667"/>
                    <a:gd name="connsiteX12" fmla="*/ 59403 w 147426"/>
                    <a:gd name="connsiteY12" fmla="*/ 17 h 1467667"/>
                    <a:gd name="connsiteX0" fmla="*/ 59403 w 147426"/>
                    <a:gd name="connsiteY0" fmla="*/ 17 h 1467667"/>
                    <a:gd name="connsiteX1" fmla="*/ 32107 w 147426"/>
                    <a:gd name="connsiteY1" fmla="*/ 88727 h 1467667"/>
                    <a:gd name="connsiteX2" fmla="*/ 44266 w 147426"/>
                    <a:gd name="connsiteY2" fmla="*/ 180883 h 1467667"/>
                    <a:gd name="connsiteX3" fmla="*/ 66227 w 147426"/>
                    <a:gd name="connsiteY3" fmla="*/ 225205 h 1467667"/>
                    <a:gd name="connsiteX4" fmla="*/ 4812 w 147426"/>
                    <a:gd name="connsiteY4" fmla="*/ 1153253 h 1467667"/>
                    <a:gd name="connsiteX5" fmla="*/ 4812 w 147426"/>
                    <a:gd name="connsiteY5" fmla="*/ 1276083 h 1467667"/>
                    <a:gd name="connsiteX6" fmla="*/ 11636 w 147426"/>
                    <a:gd name="connsiteY6" fmla="*/ 1330674 h 1467667"/>
                    <a:gd name="connsiteX7" fmla="*/ 66227 w 147426"/>
                    <a:gd name="connsiteY7" fmla="*/ 1467151 h 1467667"/>
                    <a:gd name="connsiteX8" fmla="*/ 141289 w 147426"/>
                    <a:gd name="connsiteY8" fmla="*/ 1276083 h 1467667"/>
                    <a:gd name="connsiteX9" fmla="*/ 134465 w 147426"/>
                    <a:gd name="connsiteY9" fmla="*/ 1098662 h 1467667"/>
                    <a:gd name="connsiteX10" fmla="*/ 66227 w 147426"/>
                    <a:gd name="connsiteY10" fmla="*/ 252501 h 1467667"/>
                    <a:gd name="connsiteX11" fmla="*/ 91922 w 147426"/>
                    <a:gd name="connsiteY11" fmla="*/ 168969 h 1467667"/>
                    <a:gd name="connsiteX12" fmla="*/ 100346 w 147426"/>
                    <a:gd name="connsiteY12" fmla="*/ 95551 h 1467667"/>
                    <a:gd name="connsiteX13" fmla="*/ 59403 w 147426"/>
                    <a:gd name="connsiteY13" fmla="*/ 17 h 1467667"/>
                    <a:gd name="connsiteX0" fmla="*/ 59403 w 147426"/>
                    <a:gd name="connsiteY0" fmla="*/ 159 h 1467809"/>
                    <a:gd name="connsiteX1" fmla="*/ 32107 w 147426"/>
                    <a:gd name="connsiteY1" fmla="*/ 88869 h 1467809"/>
                    <a:gd name="connsiteX2" fmla="*/ 44266 w 147426"/>
                    <a:gd name="connsiteY2" fmla="*/ 181025 h 1467809"/>
                    <a:gd name="connsiteX3" fmla="*/ 66227 w 147426"/>
                    <a:gd name="connsiteY3" fmla="*/ 225347 h 1467809"/>
                    <a:gd name="connsiteX4" fmla="*/ 4812 w 147426"/>
                    <a:gd name="connsiteY4" fmla="*/ 1153395 h 1467809"/>
                    <a:gd name="connsiteX5" fmla="*/ 4812 w 147426"/>
                    <a:gd name="connsiteY5" fmla="*/ 1276225 h 1467809"/>
                    <a:gd name="connsiteX6" fmla="*/ 11636 w 147426"/>
                    <a:gd name="connsiteY6" fmla="*/ 1330816 h 1467809"/>
                    <a:gd name="connsiteX7" fmla="*/ 66227 w 147426"/>
                    <a:gd name="connsiteY7" fmla="*/ 1467293 h 1467809"/>
                    <a:gd name="connsiteX8" fmla="*/ 141289 w 147426"/>
                    <a:gd name="connsiteY8" fmla="*/ 1276225 h 1467809"/>
                    <a:gd name="connsiteX9" fmla="*/ 134465 w 147426"/>
                    <a:gd name="connsiteY9" fmla="*/ 1098804 h 1467809"/>
                    <a:gd name="connsiteX10" fmla="*/ 66227 w 147426"/>
                    <a:gd name="connsiteY10" fmla="*/ 252643 h 1467809"/>
                    <a:gd name="connsiteX11" fmla="*/ 91922 w 147426"/>
                    <a:gd name="connsiteY11" fmla="*/ 169111 h 1467809"/>
                    <a:gd name="connsiteX12" fmla="*/ 100346 w 147426"/>
                    <a:gd name="connsiteY12" fmla="*/ 95693 h 1467809"/>
                    <a:gd name="connsiteX13" fmla="*/ 100857 w 147426"/>
                    <a:gd name="connsiteY13" fmla="*/ 67842 h 1467809"/>
                    <a:gd name="connsiteX14" fmla="*/ 59403 w 147426"/>
                    <a:gd name="connsiteY14" fmla="*/ 159 h 1467809"/>
                    <a:gd name="connsiteX0" fmla="*/ 71317 w 147426"/>
                    <a:gd name="connsiteY0" fmla="*/ 144 h 1473751"/>
                    <a:gd name="connsiteX1" fmla="*/ 32107 w 147426"/>
                    <a:gd name="connsiteY1" fmla="*/ 94811 h 1473751"/>
                    <a:gd name="connsiteX2" fmla="*/ 44266 w 147426"/>
                    <a:gd name="connsiteY2" fmla="*/ 186967 h 1473751"/>
                    <a:gd name="connsiteX3" fmla="*/ 66227 w 147426"/>
                    <a:gd name="connsiteY3" fmla="*/ 231289 h 1473751"/>
                    <a:gd name="connsiteX4" fmla="*/ 4812 w 147426"/>
                    <a:gd name="connsiteY4" fmla="*/ 1159337 h 1473751"/>
                    <a:gd name="connsiteX5" fmla="*/ 4812 w 147426"/>
                    <a:gd name="connsiteY5" fmla="*/ 1282167 h 1473751"/>
                    <a:gd name="connsiteX6" fmla="*/ 11636 w 147426"/>
                    <a:gd name="connsiteY6" fmla="*/ 1336758 h 1473751"/>
                    <a:gd name="connsiteX7" fmla="*/ 66227 w 147426"/>
                    <a:gd name="connsiteY7" fmla="*/ 1473235 h 1473751"/>
                    <a:gd name="connsiteX8" fmla="*/ 141289 w 147426"/>
                    <a:gd name="connsiteY8" fmla="*/ 1282167 h 1473751"/>
                    <a:gd name="connsiteX9" fmla="*/ 134465 w 147426"/>
                    <a:gd name="connsiteY9" fmla="*/ 1104746 h 1473751"/>
                    <a:gd name="connsiteX10" fmla="*/ 66227 w 147426"/>
                    <a:gd name="connsiteY10" fmla="*/ 258585 h 1473751"/>
                    <a:gd name="connsiteX11" fmla="*/ 91922 w 147426"/>
                    <a:gd name="connsiteY11" fmla="*/ 175053 h 1473751"/>
                    <a:gd name="connsiteX12" fmla="*/ 100346 w 147426"/>
                    <a:gd name="connsiteY12" fmla="*/ 101635 h 1473751"/>
                    <a:gd name="connsiteX13" fmla="*/ 100857 w 147426"/>
                    <a:gd name="connsiteY13" fmla="*/ 73784 h 1473751"/>
                    <a:gd name="connsiteX14" fmla="*/ 71317 w 147426"/>
                    <a:gd name="connsiteY14" fmla="*/ 144 h 1473751"/>
                    <a:gd name="connsiteX0" fmla="*/ 71317 w 137684"/>
                    <a:gd name="connsiteY0" fmla="*/ 144 h 1473235"/>
                    <a:gd name="connsiteX1" fmla="*/ 32107 w 137684"/>
                    <a:gd name="connsiteY1" fmla="*/ 94811 h 1473235"/>
                    <a:gd name="connsiteX2" fmla="*/ 44266 w 137684"/>
                    <a:gd name="connsiteY2" fmla="*/ 186967 h 1473235"/>
                    <a:gd name="connsiteX3" fmla="*/ 66227 w 137684"/>
                    <a:gd name="connsiteY3" fmla="*/ 231289 h 1473235"/>
                    <a:gd name="connsiteX4" fmla="*/ 4812 w 137684"/>
                    <a:gd name="connsiteY4" fmla="*/ 1159337 h 1473235"/>
                    <a:gd name="connsiteX5" fmla="*/ 4812 w 137684"/>
                    <a:gd name="connsiteY5" fmla="*/ 1282167 h 1473235"/>
                    <a:gd name="connsiteX6" fmla="*/ 11636 w 137684"/>
                    <a:gd name="connsiteY6" fmla="*/ 1336758 h 1473235"/>
                    <a:gd name="connsiteX7" fmla="*/ 66227 w 137684"/>
                    <a:gd name="connsiteY7" fmla="*/ 1473235 h 1473235"/>
                    <a:gd name="connsiteX8" fmla="*/ 120440 w 137684"/>
                    <a:gd name="connsiteY8" fmla="*/ 1335780 h 1473235"/>
                    <a:gd name="connsiteX9" fmla="*/ 134465 w 137684"/>
                    <a:gd name="connsiteY9" fmla="*/ 1104746 h 1473235"/>
                    <a:gd name="connsiteX10" fmla="*/ 66227 w 137684"/>
                    <a:gd name="connsiteY10" fmla="*/ 258585 h 1473235"/>
                    <a:gd name="connsiteX11" fmla="*/ 91922 w 137684"/>
                    <a:gd name="connsiteY11" fmla="*/ 175053 h 1473235"/>
                    <a:gd name="connsiteX12" fmla="*/ 100346 w 137684"/>
                    <a:gd name="connsiteY12" fmla="*/ 101635 h 1473235"/>
                    <a:gd name="connsiteX13" fmla="*/ 100857 w 137684"/>
                    <a:gd name="connsiteY13" fmla="*/ 73784 h 1473235"/>
                    <a:gd name="connsiteX14" fmla="*/ 71317 w 137684"/>
                    <a:gd name="connsiteY14" fmla="*/ 144 h 1473235"/>
                    <a:gd name="connsiteX0" fmla="*/ 71317 w 139360"/>
                    <a:gd name="connsiteY0" fmla="*/ 144 h 1473236"/>
                    <a:gd name="connsiteX1" fmla="*/ 32107 w 139360"/>
                    <a:gd name="connsiteY1" fmla="*/ 94811 h 1473236"/>
                    <a:gd name="connsiteX2" fmla="*/ 44266 w 139360"/>
                    <a:gd name="connsiteY2" fmla="*/ 186967 h 1473236"/>
                    <a:gd name="connsiteX3" fmla="*/ 66227 w 139360"/>
                    <a:gd name="connsiteY3" fmla="*/ 231289 h 1473236"/>
                    <a:gd name="connsiteX4" fmla="*/ 4812 w 139360"/>
                    <a:gd name="connsiteY4" fmla="*/ 1159337 h 1473236"/>
                    <a:gd name="connsiteX5" fmla="*/ 4812 w 139360"/>
                    <a:gd name="connsiteY5" fmla="*/ 1282167 h 1473236"/>
                    <a:gd name="connsiteX6" fmla="*/ 11636 w 139360"/>
                    <a:gd name="connsiteY6" fmla="*/ 1336758 h 1473236"/>
                    <a:gd name="connsiteX7" fmla="*/ 66227 w 139360"/>
                    <a:gd name="connsiteY7" fmla="*/ 1473235 h 1473236"/>
                    <a:gd name="connsiteX8" fmla="*/ 126397 w 139360"/>
                    <a:gd name="connsiteY8" fmla="*/ 1338758 h 1473236"/>
                    <a:gd name="connsiteX9" fmla="*/ 134465 w 139360"/>
                    <a:gd name="connsiteY9" fmla="*/ 1104746 h 1473236"/>
                    <a:gd name="connsiteX10" fmla="*/ 66227 w 139360"/>
                    <a:gd name="connsiteY10" fmla="*/ 258585 h 1473236"/>
                    <a:gd name="connsiteX11" fmla="*/ 91922 w 139360"/>
                    <a:gd name="connsiteY11" fmla="*/ 175053 h 1473236"/>
                    <a:gd name="connsiteX12" fmla="*/ 100346 w 139360"/>
                    <a:gd name="connsiteY12" fmla="*/ 101635 h 1473236"/>
                    <a:gd name="connsiteX13" fmla="*/ 100857 w 139360"/>
                    <a:gd name="connsiteY13" fmla="*/ 73784 h 1473236"/>
                    <a:gd name="connsiteX14" fmla="*/ 71317 w 139360"/>
                    <a:gd name="connsiteY14" fmla="*/ 144 h 1473236"/>
                    <a:gd name="connsiteX0" fmla="*/ 71317 w 139360"/>
                    <a:gd name="connsiteY0" fmla="*/ 144 h 1473236"/>
                    <a:gd name="connsiteX1" fmla="*/ 32107 w 139360"/>
                    <a:gd name="connsiteY1" fmla="*/ 94811 h 1473236"/>
                    <a:gd name="connsiteX2" fmla="*/ 44266 w 139360"/>
                    <a:gd name="connsiteY2" fmla="*/ 186967 h 1473236"/>
                    <a:gd name="connsiteX3" fmla="*/ 66227 w 139360"/>
                    <a:gd name="connsiteY3" fmla="*/ 231289 h 1473236"/>
                    <a:gd name="connsiteX4" fmla="*/ 4812 w 139360"/>
                    <a:gd name="connsiteY4" fmla="*/ 1159337 h 1473236"/>
                    <a:gd name="connsiteX5" fmla="*/ 4812 w 139360"/>
                    <a:gd name="connsiteY5" fmla="*/ 1282167 h 1473236"/>
                    <a:gd name="connsiteX6" fmla="*/ 11636 w 139360"/>
                    <a:gd name="connsiteY6" fmla="*/ 1336758 h 1473236"/>
                    <a:gd name="connsiteX7" fmla="*/ 66227 w 139360"/>
                    <a:gd name="connsiteY7" fmla="*/ 1473235 h 1473236"/>
                    <a:gd name="connsiteX8" fmla="*/ 126397 w 139360"/>
                    <a:gd name="connsiteY8" fmla="*/ 1338758 h 1473236"/>
                    <a:gd name="connsiteX9" fmla="*/ 134465 w 139360"/>
                    <a:gd name="connsiteY9" fmla="*/ 1104746 h 1473236"/>
                    <a:gd name="connsiteX10" fmla="*/ 66227 w 139360"/>
                    <a:gd name="connsiteY10" fmla="*/ 258585 h 1473236"/>
                    <a:gd name="connsiteX11" fmla="*/ 91922 w 139360"/>
                    <a:gd name="connsiteY11" fmla="*/ 175053 h 1473236"/>
                    <a:gd name="connsiteX12" fmla="*/ 100346 w 139360"/>
                    <a:gd name="connsiteY12" fmla="*/ 101635 h 1473236"/>
                    <a:gd name="connsiteX13" fmla="*/ 100857 w 139360"/>
                    <a:gd name="connsiteY13" fmla="*/ 73784 h 1473236"/>
                    <a:gd name="connsiteX14" fmla="*/ 71317 w 139360"/>
                    <a:gd name="connsiteY14" fmla="*/ 144 h 1473236"/>
                    <a:gd name="connsiteX0" fmla="*/ 71317 w 139360"/>
                    <a:gd name="connsiteY0" fmla="*/ 144 h 1473236"/>
                    <a:gd name="connsiteX1" fmla="*/ 32107 w 139360"/>
                    <a:gd name="connsiteY1" fmla="*/ 94811 h 1473236"/>
                    <a:gd name="connsiteX2" fmla="*/ 44266 w 139360"/>
                    <a:gd name="connsiteY2" fmla="*/ 186967 h 1473236"/>
                    <a:gd name="connsiteX3" fmla="*/ 66227 w 139360"/>
                    <a:gd name="connsiteY3" fmla="*/ 231289 h 1473236"/>
                    <a:gd name="connsiteX4" fmla="*/ 4812 w 139360"/>
                    <a:gd name="connsiteY4" fmla="*/ 1159337 h 1473236"/>
                    <a:gd name="connsiteX5" fmla="*/ 4812 w 139360"/>
                    <a:gd name="connsiteY5" fmla="*/ 1282167 h 1473236"/>
                    <a:gd name="connsiteX6" fmla="*/ 11636 w 139360"/>
                    <a:gd name="connsiteY6" fmla="*/ 1336758 h 1473236"/>
                    <a:gd name="connsiteX7" fmla="*/ 66227 w 139360"/>
                    <a:gd name="connsiteY7" fmla="*/ 1473235 h 1473236"/>
                    <a:gd name="connsiteX8" fmla="*/ 126397 w 139360"/>
                    <a:gd name="connsiteY8" fmla="*/ 1338758 h 1473236"/>
                    <a:gd name="connsiteX9" fmla="*/ 134465 w 139360"/>
                    <a:gd name="connsiteY9" fmla="*/ 1104746 h 1473236"/>
                    <a:gd name="connsiteX10" fmla="*/ 66227 w 139360"/>
                    <a:gd name="connsiteY10" fmla="*/ 258585 h 1473236"/>
                    <a:gd name="connsiteX11" fmla="*/ 91922 w 139360"/>
                    <a:gd name="connsiteY11" fmla="*/ 175053 h 1473236"/>
                    <a:gd name="connsiteX12" fmla="*/ 100346 w 139360"/>
                    <a:gd name="connsiteY12" fmla="*/ 101635 h 1473236"/>
                    <a:gd name="connsiteX13" fmla="*/ 100857 w 139360"/>
                    <a:gd name="connsiteY13" fmla="*/ 73784 h 1473236"/>
                    <a:gd name="connsiteX14" fmla="*/ 71317 w 139360"/>
                    <a:gd name="connsiteY14" fmla="*/ 144 h 1473236"/>
                    <a:gd name="connsiteX0" fmla="*/ 71317 w 139360"/>
                    <a:gd name="connsiteY0" fmla="*/ 144 h 1473236"/>
                    <a:gd name="connsiteX1" fmla="*/ 32107 w 139360"/>
                    <a:gd name="connsiteY1" fmla="*/ 94811 h 1473236"/>
                    <a:gd name="connsiteX2" fmla="*/ 44266 w 139360"/>
                    <a:gd name="connsiteY2" fmla="*/ 186967 h 1473236"/>
                    <a:gd name="connsiteX3" fmla="*/ 66227 w 139360"/>
                    <a:gd name="connsiteY3" fmla="*/ 231289 h 1473236"/>
                    <a:gd name="connsiteX4" fmla="*/ 4812 w 139360"/>
                    <a:gd name="connsiteY4" fmla="*/ 1159337 h 1473236"/>
                    <a:gd name="connsiteX5" fmla="*/ 4812 w 139360"/>
                    <a:gd name="connsiteY5" fmla="*/ 1282167 h 1473236"/>
                    <a:gd name="connsiteX6" fmla="*/ 11636 w 139360"/>
                    <a:gd name="connsiteY6" fmla="*/ 1336758 h 1473236"/>
                    <a:gd name="connsiteX7" fmla="*/ 66227 w 139360"/>
                    <a:gd name="connsiteY7" fmla="*/ 1473235 h 1473236"/>
                    <a:gd name="connsiteX8" fmla="*/ 126397 w 139360"/>
                    <a:gd name="connsiteY8" fmla="*/ 1338758 h 1473236"/>
                    <a:gd name="connsiteX9" fmla="*/ 134465 w 139360"/>
                    <a:gd name="connsiteY9" fmla="*/ 1104746 h 1473236"/>
                    <a:gd name="connsiteX10" fmla="*/ 66227 w 139360"/>
                    <a:gd name="connsiteY10" fmla="*/ 258585 h 1473236"/>
                    <a:gd name="connsiteX11" fmla="*/ 91922 w 139360"/>
                    <a:gd name="connsiteY11" fmla="*/ 175053 h 1473236"/>
                    <a:gd name="connsiteX12" fmla="*/ 100346 w 139360"/>
                    <a:gd name="connsiteY12" fmla="*/ 101635 h 1473236"/>
                    <a:gd name="connsiteX13" fmla="*/ 100857 w 139360"/>
                    <a:gd name="connsiteY13" fmla="*/ 73784 h 1473236"/>
                    <a:gd name="connsiteX14" fmla="*/ 71317 w 139360"/>
                    <a:gd name="connsiteY14" fmla="*/ 144 h 1473236"/>
                    <a:gd name="connsiteX0" fmla="*/ 71317 w 139360"/>
                    <a:gd name="connsiteY0" fmla="*/ 144 h 1473236"/>
                    <a:gd name="connsiteX1" fmla="*/ 32107 w 139360"/>
                    <a:gd name="connsiteY1" fmla="*/ 94811 h 1473236"/>
                    <a:gd name="connsiteX2" fmla="*/ 44266 w 139360"/>
                    <a:gd name="connsiteY2" fmla="*/ 186967 h 1473236"/>
                    <a:gd name="connsiteX3" fmla="*/ 66227 w 139360"/>
                    <a:gd name="connsiteY3" fmla="*/ 231289 h 1473236"/>
                    <a:gd name="connsiteX4" fmla="*/ 4812 w 139360"/>
                    <a:gd name="connsiteY4" fmla="*/ 1159337 h 1473236"/>
                    <a:gd name="connsiteX5" fmla="*/ 4812 w 139360"/>
                    <a:gd name="connsiteY5" fmla="*/ 1282167 h 1473236"/>
                    <a:gd name="connsiteX6" fmla="*/ 11636 w 139360"/>
                    <a:gd name="connsiteY6" fmla="*/ 1336758 h 1473236"/>
                    <a:gd name="connsiteX7" fmla="*/ 66227 w 139360"/>
                    <a:gd name="connsiteY7" fmla="*/ 1473235 h 1473236"/>
                    <a:gd name="connsiteX8" fmla="*/ 126397 w 139360"/>
                    <a:gd name="connsiteY8" fmla="*/ 1338758 h 1473236"/>
                    <a:gd name="connsiteX9" fmla="*/ 134465 w 139360"/>
                    <a:gd name="connsiteY9" fmla="*/ 1104746 h 1473236"/>
                    <a:gd name="connsiteX10" fmla="*/ 66227 w 139360"/>
                    <a:gd name="connsiteY10" fmla="*/ 258585 h 1473236"/>
                    <a:gd name="connsiteX11" fmla="*/ 91922 w 139360"/>
                    <a:gd name="connsiteY11" fmla="*/ 175053 h 1473236"/>
                    <a:gd name="connsiteX12" fmla="*/ 100346 w 139360"/>
                    <a:gd name="connsiteY12" fmla="*/ 101635 h 1473236"/>
                    <a:gd name="connsiteX13" fmla="*/ 100857 w 139360"/>
                    <a:gd name="connsiteY13" fmla="*/ 73784 h 1473236"/>
                    <a:gd name="connsiteX14" fmla="*/ 71317 w 139360"/>
                    <a:gd name="connsiteY14" fmla="*/ 144 h 1473236"/>
                    <a:gd name="connsiteX0" fmla="*/ 68904 w 136947"/>
                    <a:gd name="connsiteY0" fmla="*/ 144 h 1473236"/>
                    <a:gd name="connsiteX1" fmla="*/ 29694 w 136947"/>
                    <a:gd name="connsiteY1" fmla="*/ 94811 h 1473236"/>
                    <a:gd name="connsiteX2" fmla="*/ 41853 w 136947"/>
                    <a:gd name="connsiteY2" fmla="*/ 186967 h 1473236"/>
                    <a:gd name="connsiteX3" fmla="*/ 31050 w 136947"/>
                    <a:gd name="connsiteY3" fmla="*/ 261074 h 1473236"/>
                    <a:gd name="connsiteX4" fmla="*/ 2399 w 136947"/>
                    <a:gd name="connsiteY4" fmla="*/ 1159337 h 1473236"/>
                    <a:gd name="connsiteX5" fmla="*/ 2399 w 136947"/>
                    <a:gd name="connsiteY5" fmla="*/ 1282167 h 1473236"/>
                    <a:gd name="connsiteX6" fmla="*/ 9223 w 136947"/>
                    <a:gd name="connsiteY6" fmla="*/ 1336758 h 1473236"/>
                    <a:gd name="connsiteX7" fmla="*/ 63814 w 136947"/>
                    <a:gd name="connsiteY7" fmla="*/ 1473235 h 1473236"/>
                    <a:gd name="connsiteX8" fmla="*/ 123984 w 136947"/>
                    <a:gd name="connsiteY8" fmla="*/ 1338758 h 1473236"/>
                    <a:gd name="connsiteX9" fmla="*/ 132052 w 136947"/>
                    <a:gd name="connsiteY9" fmla="*/ 1104746 h 1473236"/>
                    <a:gd name="connsiteX10" fmla="*/ 63814 w 136947"/>
                    <a:gd name="connsiteY10" fmla="*/ 258585 h 1473236"/>
                    <a:gd name="connsiteX11" fmla="*/ 89509 w 136947"/>
                    <a:gd name="connsiteY11" fmla="*/ 175053 h 1473236"/>
                    <a:gd name="connsiteX12" fmla="*/ 97933 w 136947"/>
                    <a:gd name="connsiteY12" fmla="*/ 101635 h 1473236"/>
                    <a:gd name="connsiteX13" fmla="*/ 98444 w 136947"/>
                    <a:gd name="connsiteY13" fmla="*/ 73784 h 1473236"/>
                    <a:gd name="connsiteX14" fmla="*/ 68904 w 136947"/>
                    <a:gd name="connsiteY14" fmla="*/ 144 h 1473236"/>
                    <a:gd name="connsiteX0" fmla="*/ 68904 w 136947"/>
                    <a:gd name="connsiteY0" fmla="*/ 144 h 1473236"/>
                    <a:gd name="connsiteX1" fmla="*/ 29694 w 136947"/>
                    <a:gd name="connsiteY1" fmla="*/ 94811 h 1473236"/>
                    <a:gd name="connsiteX2" fmla="*/ 41853 w 136947"/>
                    <a:gd name="connsiteY2" fmla="*/ 186967 h 1473236"/>
                    <a:gd name="connsiteX3" fmla="*/ 31050 w 136947"/>
                    <a:gd name="connsiteY3" fmla="*/ 261074 h 1473236"/>
                    <a:gd name="connsiteX4" fmla="*/ 2399 w 136947"/>
                    <a:gd name="connsiteY4" fmla="*/ 1159337 h 1473236"/>
                    <a:gd name="connsiteX5" fmla="*/ 2399 w 136947"/>
                    <a:gd name="connsiteY5" fmla="*/ 1282167 h 1473236"/>
                    <a:gd name="connsiteX6" fmla="*/ 9223 w 136947"/>
                    <a:gd name="connsiteY6" fmla="*/ 1336758 h 1473236"/>
                    <a:gd name="connsiteX7" fmla="*/ 63814 w 136947"/>
                    <a:gd name="connsiteY7" fmla="*/ 1473235 h 1473236"/>
                    <a:gd name="connsiteX8" fmla="*/ 123984 w 136947"/>
                    <a:gd name="connsiteY8" fmla="*/ 1338758 h 1473236"/>
                    <a:gd name="connsiteX9" fmla="*/ 132052 w 136947"/>
                    <a:gd name="connsiteY9" fmla="*/ 1104746 h 1473236"/>
                    <a:gd name="connsiteX10" fmla="*/ 63814 w 136947"/>
                    <a:gd name="connsiteY10" fmla="*/ 258585 h 1473236"/>
                    <a:gd name="connsiteX11" fmla="*/ 89509 w 136947"/>
                    <a:gd name="connsiteY11" fmla="*/ 175053 h 1473236"/>
                    <a:gd name="connsiteX12" fmla="*/ 97933 w 136947"/>
                    <a:gd name="connsiteY12" fmla="*/ 101635 h 1473236"/>
                    <a:gd name="connsiteX13" fmla="*/ 98444 w 136947"/>
                    <a:gd name="connsiteY13" fmla="*/ 73784 h 1473236"/>
                    <a:gd name="connsiteX14" fmla="*/ 68904 w 136947"/>
                    <a:gd name="connsiteY14" fmla="*/ 144 h 1473236"/>
                    <a:gd name="connsiteX0" fmla="*/ 70437 w 138480"/>
                    <a:gd name="connsiteY0" fmla="*/ 144 h 1473236"/>
                    <a:gd name="connsiteX1" fmla="*/ 31227 w 138480"/>
                    <a:gd name="connsiteY1" fmla="*/ 94811 h 1473236"/>
                    <a:gd name="connsiteX2" fmla="*/ 43386 w 138480"/>
                    <a:gd name="connsiteY2" fmla="*/ 186967 h 1473236"/>
                    <a:gd name="connsiteX3" fmla="*/ 53432 w 138480"/>
                    <a:gd name="connsiteY3" fmla="*/ 261074 h 1473236"/>
                    <a:gd name="connsiteX4" fmla="*/ 3932 w 138480"/>
                    <a:gd name="connsiteY4" fmla="*/ 1159337 h 1473236"/>
                    <a:gd name="connsiteX5" fmla="*/ 3932 w 138480"/>
                    <a:gd name="connsiteY5" fmla="*/ 1282167 h 1473236"/>
                    <a:gd name="connsiteX6" fmla="*/ 10756 w 138480"/>
                    <a:gd name="connsiteY6" fmla="*/ 1336758 h 1473236"/>
                    <a:gd name="connsiteX7" fmla="*/ 65347 w 138480"/>
                    <a:gd name="connsiteY7" fmla="*/ 1473235 h 1473236"/>
                    <a:gd name="connsiteX8" fmla="*/ 125517 w 138480"/>
                    <a:gd name="connsiteY8" fmla="*/ 1338758 h 1473236"/>
                    <a:gd name="connsiteX9" fmla="*/ 133585 w 138480"/>
                    <a:gd name="connsiteY9" fmla="*/ 1104746 h 1473236"/>
                    <a:gd name="connsiteX10" fmla="*/ 65347 w 138480"/>
                    <a:gd name="connsiteY10" fmla="*/ 258585 h 1473236"/>
                    <a:gd name="connsiteX11" fmla="*/ 91042 w 138480"/>
                    <a:gd name="connsiteY11" fmla="*/ 175053 h 1473236"/>
                    <a:gd name="connsiteX12" fmla="*/ 99466 w 138480"/>
                    <a:gd name="connsiteY12" fmla="*/ 101635 h 1473236"/>
                    <a:gd name="connsiteX13" fmla="*/ 99977 w 138480"/>
                    <a:gd name="connsiteY13" fmla="*/ 73784 h 1473236"/>
                    <a:gd name="connsiteX14" fmla="*/ 70437 w 138480"/>
                    <a:gd name="connsiteY14" fmla="*/ 144 h 1473236"/>
                    <a:gd name="connsiteX0" fmla="*/ 70437 w 138480"/>
                    <a:gd name="connsiteY0" fmla="*/ 144 h 1473236"/>
                    <a:gd name="connsiteX1" fmla="*/ 31227 w 138480"/>
                    <a:gd name="connsiteY1" fmla="*/ 94811 h 1473236"/>
                    <a:gd name="connsiteX2" fmla="*/ 43386 w 138480"/>
                    <a:gd name="connsiteY2" fmla="*/ 186967 h 1473236"/>
                    <a:gd name="connsiteX3" fmla="*/ 53432 w 138480"/>
                    <a:gd name="connsiteY3" fmla="*/ 261074 h 1473236"/>
                    <a:gd name="connsiteX4" fmla="*/ 3932 w 138480"/>
                    <a:gd name="connsiteY4" fmla="*/ 1159337 h 1473236"/>
                    <a:gd name="connsiteX5" fmla="*/ 3932 w 138480"/>
                    <a:gd name="connsiteY5" fmla="*/ 1282167 h 1473236"/>
                    <a:gd name="connsiteX6" fmla="*/ 10756 w 138480"/>
                    <a:gd name="connsiteY6" fmla="*/ 1336758 h 1473236"/>
                    <a:gd name="connsiteX7" fmla="*/ 65347 w 138480"/>
                    <a:gd name="connsiteY7" fmla="*/ 1473235 h 1473236"/>
                    <a:gd name="connsiteX8" fmla="*/ 125517 w 138480"/>
                    <a:gd name="connsiteY8" fmla="*/ 1338758 h 1473236"/>
                    <a:gd name="connsiteX9" fmla="*/ 133585 w 138480"/>
                    <a:gd name="connsiteY9" fmla="*/ 1104746 h 1473236"/>
                    <a:gd name="connsiteX10" fmla="*/ 65347 w 138480"/>
                    <a:gd name="connsiteY10" fmla="*/ 258585 h 1473236"/>
                    <a:gd name="connsiteX11" fmla="*/ 91042 w 138480"/>
                    <a:gd name="connsiteY11" fmla="*/ 175053 h 1473236"/>
                    <a:gd name="connsiteX12" fmla="*/ 99466 w 138480"/>
                    <a:gd name="connsiteY12" fmla="*/ 128442 h 1473236"/>
                    <a:gd name="connsiteX13" fmla="*/ 99977 w 138480"/>
                    <a:gd name="connsiteY13" fmla="*/ 73784 h 1473236"/>
                    <a:gd name="connsiteX14" fmla="*/ 70437 w 138480"/>
                    <a:gd name="connsiteY14" fmla="*/ 144 h 1473236"/>
                    <a:gd name="connsiteX0" fmla="*/ 70437 w 137818"/>
                    <a:gd name="connsiteY0" fmla="*/ 144 h 1473236"/>
                    <a:gd name="connsiteX1" fmla="*/ 31227 w 137818"/>
                    <a:gd name="connsiteY1" fmla="*/ 94811 h 1473236"/>
                    <a:gd name="connsiteX2" fmla="*/ 43386 w 137818"/>
                    <a:gd name="connsiteY2" fmla="*/ 186967 h 1473236"/>
                    <a:gd name="connsiteX3" fmla="*/ 53432 w 137818"/>
                    <a:gd name="connsiteY3" fmla="*/ 261074 h 1473236"/>
                    <a:gd name="connsiteX4" fmla="*/ 3932 w 137818"/>
                    <a:gd name="connsiteY4" fmla="*/ 1159337 h 1473236"/>
                    <a:gd name="connsiteX5" fmla="*/ 3932 w 137818"/>
                    <a:gd name="connsiteY5" fmla="*/ 1282167 h 1473236"/>
                    <a:gd name="connsiteX6" fmla="*/ 10756 w 137818"/>
                    <a:gd name="connsiteY6" fmla="*/ 1336758 h 1473236"/>
                    <a:gd name="connsiteX7" fmla="*/ 65347 w 137818"/>
                    <a:gd name="connsiteY7" fmla="*/ 1473235 h 1473236"/>
                    <a:gd name="connsiteX8" fmla="*/ 125517 w 137818"/>
                    <a:gd name="connsiteY8" fmla="*/ 1338758 h 1473236"/>
                    <a:gd name="connsiteX9" fmla="*/ 133585 w 137818"/>
                    <a:gd name="connsiteY9" fmla="*/ 1104746 h 1473236"/>
                    <a:gd name="connsiteX10" fmla="*/ 74282 w 137818"/>
                    <a:gd name="connsiteY10" fmla="*/ 258585 h 1473236"/>
                    <a:gd name="connsiteX11" fmla="*/ 91042 w 137818"/>
                    <a:gd name="connsiteY11" fmla="*/ 175053 h 1473236"/>
                    <a:gd name="connsiteX12" fmla="*/ 99466 w 137818"/>
                    <a:gd name="connsiteY12" fmla="*/ 128442 h 1473236"/>
                    <a:gd name="connsiteX13" fmla="*/ 99977 w 137818"/>
                    <a:gd name="connsiteY13" fmla="*/ 73784 h 1473236"/>
                    <a:gd name="connsiteX14" fmla="*/ 70437 w 137818"/>
                    <a:gd name="connsiteY14" fmla="*/ 144 h 1473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7818" h="1473236">
                      <a:moveTo>
                        <a:pt x="70437" y="144"/>
                      </a:moveTo>
                      <a:cubicBezTo>
                        <a:pt x="58979" y="3649"/>
                        <a:pt x="35736" y="63674"/>
                        <a:pt x="31227" y="94811"/>
                      </a:cubicBezTo>
                      <a:cubicBezTo>
                        <a:pt x="26719" y="125948"/>
                        <a:pt x="37699" y="164221"/>
                        <a:pt x="43386" y="186967"/>
                      </a:cubicBezTo>
                      <a:cubicBezTo>
                        <a:pt x="49073" y="209713"/>
                        <a:pt x="57029" y="239001"/>
                        <a:pt x="53432" y="261074"/>
                      </a:cubicBezTo>
                      <a:cubicBezTo>
                        <a:pt x="49835" y="283147"/>
                        <a:pt x="12182" y="989155"/>
                        <a:pt x="3932" y="1159337"/>
                      </a:cubicBezTo>
                      <a:cubicBezTo>
                        <a:pt x="-4318" y="1329519"/>
                        <a:pt x="2795" y="1252597"/>
                        <a:pt x="3932" y="1282167"/>
                      </a:cubicBezTo>
                      <a:cubicBezTo>
                        <a:pt x="5069" y="1311737"/>
                        <a:pt x="520" y="1304913"/>
                        <a:pt x="10756" y="1336758"/>
                      </a:cubicBezTo>
                      <a:cubicBezTo>
                        <a:pt x="20992" y="1368603"/>
                        <a:pt x="46220" y="1472902"/>
                        <a:pt x="65347" y="1473235"/>
                      </a:cubicBezTo>
                      <a:cubicBezTo>
                        <a:pt x="84474" y="1473568"/>
                        <a:pt x="114144" y="1397195"/>
                        <a:pt x="125517" y="1338758"/>
                      </a:cubicBezTo>
                      <a:cubicBezTo>
                        <a:pt x="136890" y="1280321"/>
                        <a:pt x="142124" y="1284775"/>
                        <a:pt x="133585" y="1104746"/>
                      </a:cubicBezTo>
                      <a:cubicBezTo>
                        <a:pt x="125046" y="924717"/>
                        <a:pt x="83855" y="366374"/>
                        <a:pt x="74282" y="258585"/>
                      </a:cubicBezTo>
                      <a:cubicBezTo>
                        <a:pt x="73645" y="228237"/>
                        <a:pt x="85355" y="201211"/>
                        <a:pt x="91042" y="175053"/>
                      </a:cubicBezTo>
                      <a:cubicBezTo>
                        <a:pt x="96729" y="148895"/>
                        <a:pt x="97977" y="145320"/>
                        <a:pt x="99466" y="128442"/>
                      </a:cubicBezTo>
                      <a:cubicBezTo>
                        <a:pt x="100955" y="111564"/>
                        <a:pt x="106801" y="89706"/>
                        <a:pt x="99977" y="73784"/>
                      </a:cubicBezTo>
                      <a:cubicBezTo>
                        <a:pt x="93153" y="57862"/>
                        <a:pt x="81895" y="-3361"/>
                        <a:pt x="70437" y="144"/>
                      </a:cubicBezTo>
                      <a:close/>
                    </a:path>
                  </a:pathLst>
                </a:custGeom>
                <a:solidFill>
                  <a:srgbClr val="00B0F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40" name="Rectangle 39"/>
                <p:cNvSpPr/>
                <p:nvPr/>
              </p:nvSpPr>
              <p:spPr bwMode="auto">
                <a:xfrm rot="18954912">
                  <a:off x="6399003" y="5721988"/>
                  <a:ext cx="547937" cy="67822"/>
                </a:xfrm>
                <a:prstGeom prst="rect">
                  <a:avLst/>
                </a:prstGeom>
                <a:solidFill>
                  <a:schemeClr val="bg1">
                    <a:lumMod val="65000"/>
                    <a:lumOff val="3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41" name="Rectangle 40"/>
                <p:cNvSpPr/>
                <p:nvPr/>
              </p:nvSpPr>
              <p:spPr bwMode="auto">
                <a:xfrm rot="18954912">
                  <a:off x="6935525" y="5207426"/>
                  <a:ext cx="547937" cy="67822"/>
                </a:xfrm>
                <a:prstGeom prst="rect">
                  <a:avLst/>
                </a:prstGeom>
                <a:solidFill>
                  <a:schemeClr val="bg1">
                    <a:lumMod val="65000"/>
                    <a:lumOff val="3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42" name="L-Shape 41"/>
                <p:cNvSpPr/>
                <p:nvPr/>
              </p:nvSpPr>
              <p:spPr bwMode="auto">
                <a:xfrm rot="18954912">
                  <a:off x="6315930" y="5232199"/>
                  <a:ext cx="368761" cy="316582"/>
                </a:xfrm>
                <a:prstGeom prst="corner">
                  <a:avLst>
                    <a:gd name="adj1" fmla="val 30815"/>
                    <a:gd name="adj2" fmla="val 23141"/>
                  </a:avLst>
                </a:prstGeom>
                <a:solidFill>
                  <a:schemeClr val="bg1">
                    <a:lumMod val="65000"/>
                    <a:lumOff val="3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43" name="Rectangle 42"/>
                <p:cNvSpPr/>
                <p:nvPr/>
              </p:nvSpPr>
              <p:spPr bwMode="auto">
                <a:xfrm rot="18954912">
                  <a:off x="6658730" y="5916499"/>
                  <a:ext cx="342461" cy="216486"/>
                </a:xfrm>
                <a:prstGeom prst="rect">
                  <a:avLst/>
                </a:prstGeom>
                <a:solidFill>
                  <a:schemeClr val="accent5">
                    <a:lumMod val="5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44" name="Rectangle 43"/>
                <p:cNvSpPr/>
                <p:nvPr/>
              </p:nvSpPr>
              <p:spPr bwMode="auto">
                <a:xfrm rot="18954912">
                  <a:off x="6609945" y="5903286"/>
                  <a:ext cx="547937" cy="135643"/>
                </a:xfrm>
                <a:prstGeom prst="rect">
                  <a:avLst/>
                </a:prstGeom>
                <a:solidFill>
                  <a:schemeClr val="accent5">
                    <a:lumMod val="2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46" name="L-Shape 45"/>
                <p:cNvSpPr/>
                <p:nvPr/>
              </p:nvSpPr>
              <p:spPr bwMode="auto">
                <a:xfrm rot="18954912" flipH="1">
                  <a:off x="6665865" y="4893840"/>
                  <a:ext cx="374487" cy="316582"/>
                </a:xfrm>
                <a:prstGeom prst="corner">
                  <a:avLst>
                    <a:gd name="adj1" fmla="val 30815"/>
                    <a:gd name="adj2" fmla="val 23141"/>
                  </a:avLst>
                </a:prstGeom>
                <a:solidFill>
                  <a:schemeClr val="bg1">
                    <a:lumMod val="65000"/>
                    <a:lumOff val="3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cxnSp>
              <p:nvCxnSpPr>
                <p:cNvPr id="47" name="Straight Connector 46"/>
                <p:cNvCxnSpPr/>
                <p:nvPr/>
              </p:nvCxnSpPr>
              <p:spPr bwMode="auto">
                <a:xfrm rot="18954912">
                  <a:off x="6563108" y="5086425"/>
                  <a:ext cx="94176" cy="271407"/>
                </a:xfrm>
                <a:prstGeom prst="line">
                  <a:avLst/>
                </a:prstGeom>
                <a:solidFill>
                  <a:schemeClr val="accent1"/>
                </a:solidFill>
                <a:ln w="12700" cap="flat" cmpd="sng" algn="ctr">
                  <a:solidFill>
                    <a:schemeClr val="bg1"/>
                  </a:solidFill>
                  <a:prstDash val="solid"/>
                  <a:round/>
                  <a:headEnd type="none" w="sm" len="sm"/>
                  <a:tailEnd type="none" w="sm" len="sm"/>
                </a:ln>
                <a:effectLst/>
              </p:spPr>
            </p:cxnSp>
            <p:cxnSp>
              <p:nvCxnSpPr>
                <p:cNvPr id="48" name="Straight Connector 47"/>
                <p:cNvCxnSpPr/>
                <p:nvPr/>
              </p:nvCxnSpPr>
              <p:spPr bwMode="auto">
                <a:xfrm rot="18954912" flipV="1">
                  <a:off x="6630077" y="5016366"/>
                  <a:ext cx="106407" cy="271568"/>
                </a:xfrm>
                <a:prstGeom prst="line">
                  <a:avLst/>
                </a:prstGeom>
                <a:solidFill>
                  <a:schemeClr val="accent1"/>
                </a:solidFill>
                <a:ln w="12700" cap="flat" cmpd="sng" algn="ctr">
                  <a:solidFill>
                    <a:schemeClr val="bg1"/>
                  </a:solidFill>
                  <a:prstDash val="solid"/>
                  <a:round/>
                  <a:headEnd type="none" w="sm" len="sm"/>
                  <a:tailEnd type="none" w="sm" len="sm"/>
                </a:ln>
                <a:effectLst/>
              </p:spPr>
            </p:cxnSp>
            <p:sp>
              <p:nvSpPr>
                <p:cNvPr id="49" name="Rectangle 48"/>
                <p:cNvSpPr/>
                <p:nvPr/>
              </p:nvSpPr>
              <p:spPr bwMode="auto">
                <a:xfrm rot="18954912">
                  <a:off x="7305372" y="5303496"/>
                  <a:ext cx="342461" cy="216486"/>
                </a:xfrm>
                <a:prstGeom prst="rect">
                  <a:avLst/>
                </a:prstGeom>
                <a:solidFill>
                  <a:schemeClr val="accent5">
                    <a:lumMod val="5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50" name="Rectangle 49"/>
                <p:cNvSpPr/>
                <p:nvPr/>
              </p:nvSpPr>
              <p:spPr bwMode="auto">
                <a:xfrm rot="18954912">
                  <a:off x="7151448" y="5393009"/>
                  <a:ext cx="547937" cy="135643"/>
                </a:xfrm>
                <a:prstGeom prst="rect">
                  <a:avLst/>
                </a:prstGeom>
                <a:solidFill>
                  <a:schemeClr val="accent2">
                    <a:lumMod val="50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52" name="Oval 51"/>
                <p:cNvSpPr/>
                <p:nvPr/>
              </p:nvSpPr>
              <p:spPr bwMode="auto">
                <a:xfrm rot="171885">
                  <a:off x="7805951" y="6473911"/>
                  <a:ext cx="179352" cy="177597"/>
                </a:xfrm>
                <a:prstGeom prst="ellipse">
                  <a:avLst/>
                </a:prstGeom>
                <a:solidFill>
                  <a:schemeClr val="accent6">
                    <a:lumMod val="75000"/>
                  </a:schemeClr>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53" name="Isosceles Triangle 52"/>
                <p:cNvSpPr/>
                <p:nvPr/>
              </p:nvSpPr>
              <p:spPr bwMode="auto">
                <a:xfrm rot="16049369">
                  <a:off x="8177350" y="6016270"/>
                  <a:ext cx="409353" cy="902717"/>
                </a:xfrm>
                <a:prstGeom prst="triangle">
                  <a:avLst/>
                </a:prstGeom>
                <a:gradFill flip="none" rotWithShape="1">
                  <a:gsLst>
                    <a:gs pos="0">
                      <a:srgbClr val="92D050">
                        <a:tint val="66000"/>
                        <a:satMod val="160000"/>
                        <a:alpha val="27000"/>
                      </a:srgbClr>
                    </a:gs>
                    <a:gs pos="50000">
                      <a:srgbClr val="92D050">
                        <a:tint val="44500"/>
                        <a:satMod val="160000"/>
                        <a:alpha val="66000"/>
                      </a:srgbClr>
                    </a:gs>
                    <a:gs pos="100000">
                      <a:srgbClr val="92D050">
                        <a:tint val="23500"/>
                        <a:satMod val="160000"/>
                      </a:srgbClr>
                    </a:gs>
                  </a:gsLst>
                  <a:lin ang="5400000" scaled="1"/>
                  <a:tileRect/>
                </a:gra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grpSp>
          <p:sp>
            <p:nvSpPr>
              <p:cNvPr id="70" name="TextBox 69"/>
              <p:cNvSpPr txBox="1"/>
              <p:nvPr/>
            </p:nvSpPr>
            <p:spPr>
              <a:xfrm>
                <a:off x="5622377" y="4277309"/>
                <a:ext cx="2651688" cy="461665"/>
              </a:xfrm>
              <a:prstGeom prst="rect">
                <a:avLst/>
              </a:prstGeom>
              <a:noFill/>
            </p:spPr>
            <p:txBody>
              <a:bodyPr wrap="none" rtlCol="0">
                <a:spAutoFit/>
              </a:bodyPr>
              <a:lstStyle/>
              <a:p>
                <a:r>
                  <a:rPr lang="en-US" dirty="0">
                    <a:solidFill>
                      <a:srgbClr val="FFFBEA"/>
                    </a:solidFill>
                    <a:latin typeface="Arial" panose="020B0604020202020204" pitchFamily="34" charset="0"/>
                    <a:cs typeface="Arial" panose="020B0604020202020204" pitchFamily="34" charset="0"/>
                  </a:rPr>
                  <a:t>Directional source</a:t>
                </a:r>
              </a:p>
            </p:txBody>
          </p:sp>
        </p:grpSp>
        <p:sp>
          <p:nvSpPr>
            <p:cNvPr id="51" name="TextBox 50">
              <a:extLst>
                <a:ext uri="{FF2B5EF4-FFF2-40B4-BE49-F238E27FC236}">
                  <a16:creationId xmlns:a16="http://schemas.microsoft.com/office/drawing/2014/main" id="{900A57CC-8B65-B443-8585-4BDA14955F1F}"/>
                </a:ext>
              </a:extLst>
            </p:cNvPr>
            <p:cNvSpPr txBox="1"/>
            <p:nvPr/>
          </p:nvSpPr>
          <p:spPr>
            <a:xfrm>
              <a:off x="8472372" y="3042764"/>
              <a:ext cx="777777" cy="338554"/>
            </a:xfrm>
            <a:prstGeom prst="rect">
              <a:avLst/>
            </a:prstGeom>
            <a:noFill/>
          </p:spPr>
          <p:txBody>
            <a:bodyPr wrap="none" rtlCol="0">
              <a:spAutoFit/>
            </a:bodyPr>
            <a:lstStyle/>
            <a:p>
              <a:r>
                <a:rPr lang="en-US" sz="1600" dirty="0">
                  <a:solidFill>
                    <a:srgbClr val="FFFBEA"/>
                  </a:solidFill>
                  <a:latin typeface="Arial" panose="020B0604020202020204" pitchFamily="34" charset="0"/>
                  <a:cs typeface="Arial" panose="020B0604020202020204" pitchFamily="34" charset="0"/>
                </a:rPr>
                <a:t>X-rays</a:t>
              </a:r>
            </a:p>
          </p:txBody>
        </p:sp>
        <p:sp>
          <p:nvSpPr>
            <p:cNvPr id="54" name="TextBox 53">
              <a:extLst>
                <a:ext uri="{FF2B5EF4-FFF2-40B4-BE49-F238E27FC236}">
                  <a16:creationId xmlns:a16="http://schemas.microsoft.com/office/drawing/2014/main" id="{A57EAD0F-ED09-8746-AA34-8F0850803A81}"/>
                </a:ext>
              </a:extLst>
            </p:cNvPr>
            <p:cNvSpPr txBox="1"/>
            <p:nvPr/>
          </p:nvSpPr>
          <p:spPr>
            <a:xfrm>
              <a:off x="6788785" y="3546642"/>
              <a:ext cx="755015" cy="338554"/>
            </a:xfrm>
            <a:prstGeom prst="rect">
              <a:avLst/>
            </a:prstGeom>
            <a:noFill/>
          </p:spPr>
          <p:txBody>
            <a:bodyPr wrap="none" rtlCol="0">
              <a:spAutoFit/>
            </a:bodyPr>
            <a:lstStyle/>
            <a:p>
              <a:r>
                <a:rPr lang="en-US" sz="1600" dirty="0">
                  <a:solidFill>
                    <a:srgbClr val="FFFBEA"/>
                  </a:solidFill>
                  <a:latin typeface="Arial" panose="020B0604020202020204" pitchFamily="34" charset="0"/>
                  <a:cs typeface="Arial" panose="020B0604020202020204" pitchFamily="34" charset="0"/>
                </a:rPr>
                <a:t>Target</a:t>
              </a:r>
            </a:p>
          </p:txBody>
        </p:sp>
        <p:sp>
          <p:nvSpPr>
            <p:cNvPr id="55" name="TextBox 54">
              <a:extLst>
                <a:ext uri="{FF2B5EF4-FFF2-40B4-BE49-F238E27FC236}">
                  <a16:creationId xmlns:a16="http://schemas.microsoft.com/office/drawing/2014/main" id="{3E9DA366-CA7B-B642-A7D0-D795B2A46E7E}"/>
                </a:ext>
              </a:extLst>
            </p:cNvPr>
            <p:cNvSpPr txBox="1"/>
            <p:nvPr/>
          </p:nvSpPr>
          <p:spPr>
            <a:xfrm>
              <a:off x="4658945" y="1972798"/>
              <a:ext cx="1369286" cy="338554"/>
            </a:xfrm>
            <a:prstGeom prst="rect">
              <a:avLst/>
            </a:prstGeom>
            <a:noFill/>
          </p:spPr>
          <p:txBody>
            <a:bodyPr wrap="none" rtlCol="0">
              <a:spAutoFit/>
            </a:bodyPr>
            <a:lstStyle/>
            <a:p>
              <a:r>
                <a:rPr lang="en-US" sz="1600" dirty="0">
                  <a:solidFill>
                    <a:srgbClr val="FFFBEA"/>
                  </a:solidFill>
                  <a:latin typeface="Arial" panose="020B0604020202020204" pitchFamily="34" charset="0"/>
                  <a:cs typeface="Arial" panose="020B0604020202020204" pitchFamily="34" charset="0"/>
                </a:rPr>
                <a:t>Filament grid</a:t>
              </a:r>
            </a:p>
          </p:txBody>
        </p:sp>
        <p:sp>
          <p:nvSpPr>
            <p:cNvPr id="56" name="TextBox 55">
              <a:extLst>
                <a:ext uri="{FF2B5EF4-FFF2-40B4-BE49-F238E27FC236}">
                  <a16:creationId xmlns:a16="http://schemas.microsoft.com/office/drawing/2014/main" id="{350C5B1C-AABD-CB4A-9C9C-20B66DFB79A8}"/>
                </a:ext>
              </a:extLst>
            </p:cNvPr>
            <p:cNvSpPr txBox="1"/>
            <p:nvPr/>
          </p:nvSpPr>
          <p:spPr>
            <a:xfrm>
              <a:off x="5243625" y="2736152"/>
              <a:ext cx="776175" cy="338554"/>
            </a:xfrm>
            <a:prstGeom prst="rect">
              <a:avLst/>
            </a:prstGeom>
            <a:noFill/>
          </p:spPr>
          <p:txBody>
            <a:bodyPr wrap="none" rtlCol="0">
              <a:spAutoFit/>
            </a:bodyPr>
            <a:lstStyle/>
            <a:p>
              <a:r>
                <a:rPr lang="en-US" sz="1600" dirty="0">
                  <a:solidFill>
                    <a:srgbClr val="FFFBEA"/>
                  </a:solidFill>
                  <a:latin typeface="Arial" panose="020B0604020202020204" pitchFamily="34" charset="0"/>
                  <a:cs typeface="Arial" panose="020B0604020202020204" pitchFamily="34" charset="0"/>
                </a:rPr>
                <a:t>Anode</a:t>
              </a:r>
            </a:p>
          </p:txBody>
        </p:sp>
        <p:sp>
          <p:nvSpPr>
            <p:cNvPr id="57" name="TextBox 56">
              <a:extLst>
                <a:ext uri="{FF2B5EF4-FFF2-40B4-BE49-F238E27FC236}">
                  <a16:creationId xmlns:a16="http://schemas.microsoft.com/office/drawing/2014/main" id="{51964167-773A-6F42-B963-C2537ED89E28}"/>
                </a:ext>
              </a:extLst>
            </p:cNvPr>
            <p:cNvSpPr txBox="1"/>
            <p:nvPr/>
          </p:nvSpPr>
          <p:spPr>
            <a:xfrm>
              <a:off x="5480210" y="3231583"/>
              <a:ext cx="1016624" cy="584775"/>
            </a:xfrm>
            <a:prstGeom prst="rect">
              <a:avLst/>
            </a:prstGeom>
            <a:noFill/>
          </p:spPr>
          <p:txBody>
            <a:bodyPr wrap="none" rtlCol="0">
              <a:spAutoFit/>
            </a:bodyPr>
            <a:lstStyle/>
            <a:p>
              <a:pPr algn="ctr"/>
              <a:r>
                <a:rPr lang="en-US" sz="1600" dirty="0">
                  <a:solidFill>
                    <a:srgbClr val="FFFBEA"/>
                  </a:solidFill>
                  <a:latin typeface="Arial" panose="020B0604020202020204" pitchFamily="34" charset="0"/>
                  <a:cs typeface="Arial" panose="020B0604020202020204" pitchFamily="34" charset="0"/>
                </a:rPr>
                <a:t>Magnetic</a:t>
              </a:r>
            </a:p>
            <a:p>
              <a:pPr algn="ctr"/>
              <a:r>
                <a:rPr lang="en-US" sz="1600" dirty="0">
                  <a:solidFill>
                    <a:srgbClr val="FFFBEA"/>
                  </a:solidFill>
                  <a:latin typeface="Arial" panose="020B0604020202020204" pitchFamily="34" charset="0"/>
                  <a:cs typeface="Arial" panose="020B0604020202020204" pitchFamily="34" charset="0"/>
                </a:rPr>
                <a:t>focusing</a:t>
              </a:r>
            </a:p>
          </p:txBody>
        </p:sp>
        <p:cxnSp>
          <p:nvCxnSpPr>
            <p:cNvPr id="11" name="Straight Arrow Connector 10">
              <a:extLst>
                <a:ext uri="{FF2B5EF4-FFF2-40B4-BE49-F238E27FC236}">
                  <a16:creationId xmlns:a16="http://schemas.microsoft.com/office/drawing/2014/main" id="{C4C92509-9D0E-4545-A7A5-D4A1D42A88DB}"/>
                </a:ext>
              </a:extLst>
            </p:cNvPr>
            <p:cNvCxnSpPr>
              <a:cxnSpLocks/>
            </p:cNvCxnSpPr>
            <p:nvPr/>
          </p:nvCxnSpPr>
          <p:spPr bwMode="auto">
            <a:xfrm>
              <a:off x="5943600" y="2142075"/>
              <a:ext cx="438031" cy="83640"/>
            </a:xfrm>
            <a:prstGeom prst="straightConnector1">
              <a:avLst/>
            </a:prstGeom>
            <a:solidFill>
              <a:schemeClr val="accent1"/>
            </a:solidFill>
            <a:ln w="38100" cap="flat" cmpd="sng" algn="ctr">
              <a:solidFill>
                <a:srgbClr val="FFFBEA"/>
              </a:solidFill>
              <a:prstDash val="solid"/>
              <a:round/>
              <a:headEnd type="none" w="sm" len="sm"/>
              <a:tailEnd type="triangle"/>
            </a:ln>
            <a:effectLst/>
          </p:spPr>
        </p:cxnSp>
        <p:cxnSp>
          <p:nvCxnSpPr>
            <p:cNvPr id="62" name="Straight Arrow Connector 61">
              <a:extLst>
                <a:ext uri="{FF2B5EF4-FFF2-40B4-BE49-F238E27FC236}">
                  <a16:creationId xmlns:a16="http://schemas.microsoft.com/office/drawing/2014/main" id="{1EE1DC2D-4D8C-D741-87F6-61906C9D5CF9}"/>
                </a:ext>
              </a:extLst>
            </p:cNvPr>
            <p:cNvCxnSpPr>
              <a:cxnSpLocks/>
              <a:endCxn id="40" idx="1"/>
            </p:cNvCxnSpPr>
            <p:nvPr/>
          </p:nvCxnSpPr>
          <p:spPr bwMode="auto">
            <a:xfrm flipV="1">
              <a:off x="5947200" y="2793988"/>
              <a:ext cx="394787" cy="113515"/>
            </a:xfrm>
            <a:prstGeom prst="straightConnector1">
              <a:avLst/>
            </a:prstGeom>
            <a:solidFill>
              <a:schemeClr val="accent1"/>
            </a:solidFill>
            <a:ln w="38100" cap="flat" cmpd="sng" algn="ctr">
              <a:solidFill>
                <a:srgbClr val="FFFBEA"/>
              </a:solidFill>
              <a:prstDash val="solid"/>
              <a:round/>
              <a:headEnd type="none" w="sm" len="sm"/>
              <a:tailEnd type="triangle"/>
            </a:ln>
            <a:effectLst/>
          </p:spPr>
        </p:cxnSp>
        <p:sp>
          <p:nvSpPr>
            <p:cNvPr id="27" name="TextBox 26">
              <a:extLst>
                <a:ext uri="{FF2B5EF4-FFF2-40B4-BE49-F238E27FC236}">
                  <a16:creationId xmlns:a16="http://schemas.microsoft.com/office/drawing/2014/main" id="{FB40C21A-50B9-4C44-A276-E2C639A0CEE6}"/>
                </a:ext>
              </a:extLst>
            </p:cNvPr>
            <p:cNvSpPr txBox="1"/>
            <p:nvPr/>
          </p:nvSpPr>
          <p:spPr>
            <a:xfrm rot="18927211">
              <a:off x="6313565" y="2808986"/>
              <a:ext cx="398180" cy="1015663"/>
            </a:xfrm>
            <a:prstGeom prst="rect">
              <a:avLst/>
            </a:prstGeom>
            <a:noFill/>
          </p:spPr>
          <p:txBody>
            <a:bodyPr wrap="square" rtlCol="0">
              <a:spAutoFit/>
            </a:bodyPr>
            <a:lstStyle/>
            <a:p>
              <a:r>
                <a:rPr lang="en-US" sz="6000" dirty="0">
                  <a:solidFill>
                    <a:srgbClr val="FFFBEA"/>
                  </a:solidFill>
                  <a:latin typeface="Arial" panose="020B0604020202020204" pitchFamily="34" charset="0"/>
                  <a:cs typeface="Arial" panose="020B0604020202020204" pitchFamily="34" charset="0"/>
                </a:rPr>
                <a:t>{</a:t>
              </a:r>
            </a:p>
          </p:txBody>
        </p:sp>
        <p:cxnSp>
          <p:nvCxnSpPr>
            <p:cNvPr id="68" name="Straight Arrow Connector 67">
              <a:extLst>
                <a:ext uri="{FF2B5EF4-FFF2-40B4-BE49-F238E27FC236}">
                  <a16:creationId xmlns:a16="http://schemas.microsoft.com/office/drawing/2014/main" id="{72E7CBCE-135A-A44A-BF32-F3BA03FF143F}"/>
                </a:ext>
              </a:extLst>
            </p:cNvPr>
            <p:cNvCxnSpPr>
              <a:cxnSpLocks/>
            </p:cNvCxnSpPr>
            <p:nvPr/>
          </p:nvCxnSpPr>
          <p:spPr bwMode="auto">
            <a:xfrm flipV="1">
              <a:off x="7467600" y="3377525"/>
              <a:ext cx="107690" cy="288004"/>
            </a:xfrm>
            <a:prstGeom prst="straightConnector1">
              <a:avLst/>
            </a:prstGeom>
            <a:solidFill>
              <a:schemeClr val="accent1"/>
            </a:solidFill>
            <a:ln w="38100" cap="flat" cmpd="sng" algn="ctr">
              <a:solidFill>
                <a:srgbClr val="FFFBEA"/>
              </a:solidFill>
              <a:prstDash val="solid"/>
              <a:round/>
              <a:headEnd type="none" w="sm" len="sm"/>
              <a:tailEnd type="triangle"/>
            </a:ln>
            <a:effectLst/>
          </p:spPr>
        </p:cxnSp>
      </p:grpSp>
    </p:spTree>
    <p:extLst>
      <p:ext uri="{BB962C8B-B14F-4D97-AF65-F5344CB8AC3E}">
        <p14:creationId xmlns:p14="http://schemas.microsoft.com/office/powerpoint/2010/main" val="1873332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8BC7C-461F-86B1-706A-2BB1DACA50CF}"/>
              </a:ext>
            </a:extLst>
          </p:cNvPr>
          <p:cNvSpPr>
            <a:spLocks noGrp="1"/>
          </p:cNvSpPr>
          <p:nvPr>
            <p:ph type="title"/>
          </p:nvPr>
        </p:nvSpPr>
        <p:spPr/>
        <p:txBody>
          <a:bodyPr/>
          <a:lstStyle/>
          <a:p>
            <a:r>
              <a:rPr lang="en-US" sz="4400" dirty="0"/>
              <a:t>X-ray CT (XCT)</a:t>
            </a:r>
            <a:endParaRPr lang="en-US" dirty="0"/>
          </a:p>
        </p:txBody>
      </p:sp>
      <p:pic>
        <p:nvPicPr>
          <p:cNvPr id="4" name="Picture 3" descr="11_2CAG">
            <a:extLst>
              <a:ext uri="{FF2B5EF4-FFF2-40B4-BE49-F238E27FC236}">
                <a16:creationId xmlns:a16="http://schemas.microsoft.com/office/drawing/2014/main" id="{2BEA1EC2-DE4A-C588-E249-543EF165461D}"/>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6369205" y="2660464"/>
            <a:ext cx="2743200" cy="2457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a:extLst>
              <a:ext uri="{FF2B5EF4-FFF2-40B4-BE49-F238E27FC236}">
                <a16:creationId xmlns:a16="http://schemas.microsoft.com/office/drawing/2014/main" id="{17358C61-6EB4-1D69-822E-C0BE95D37C7E}"/>
              </a:ext>
            </a:extLst>
          </p:cNvPr>
          <p:cNvGrpSpPr/>
          <p:nvPr/>
        </p:nvGrpSpPr>
        <p:grpSpPr>
          <a:xfrm>
            <a:off x="152400" y="1670248"/>
            <a:ext cx="5947521" cy="4380835"/>
            <a:chOff x="500435" y="2378041"/>
            <a:chExt cx="5947521" cy="4380835"/>
          </a:xfrm>
        </p:grpSpPr>
        <p:pic>
          <p:nvPicPr>
            <p:cNvPr id="6" name="Picture 5">
              <a:extLst>
                <a:ext uri="{FF2B5EF4-FFF2-40B4-BE49-F238E27FC236}">
                  <a16:creationId xmlns:a16="http://schemas.microsoft.com/office/drawing/2014/main" id="{BDC142B2-5E99-6FC3-0B3C-153CF195540D}"/>
                </a:ext>
              </a:extLst>
            </p:cNvPr>
            <p:cNvPicPr>
              <a:picLocks noChangeAspect="1"/>
            </p:cNvPicPr>
            <p:nvPr/>
          </p:nvPicPr>
          <p:blipFill>
            <a:blip r:embed="rId3"/>
            <a:stretch>
              <a:fillRect/>
            </a:stretch>
          </p:blipFill>
          <p:spPr>
            <a:xfrm>
              <a:off x="500435" y="3279076"/>
              <a:ext cx="5664200" cy="3479800"/>
            </a:xfrm>
            <a:prstGeom prst="rect">
              <a:avLst/>
            </a:prstGeom>
          </p:spPr>
        </p:pic>
        <p:sp>
          <p:nvSpPr>
            <p:cNvPr id="7" name="TextBox 6">
              <a:extLst>
                <a:ext uri="{FF2B5EF4-FFF2-40B4-BE49-F238E27FC236}">
                  <a16:creationId xmlns:a16="http://schemas.microsoft.com/office/drawing/2014/main" id="{4862A841-6C9E-49C0-8128-BBBEB6C42F0F}"/>
                </a:ext>
              </a:extLst>
            </p:cNvPr>
            <p:cNvSpPr txBox="1"/>
            <p:nvPr/>
          </p:nvSpPr>
          <p:spPr>
            <a:xfrm>
              <a:off x="500435" y="2378041"/>
              <a:ext cx="1108570" cy="830997"/>
            </a:xfrm>
            <a:prstGeom prst="rect">
              <a:avLst/>
            </a:prstGeom>
            <a:noFill/>
          </p:spPr>
          <p:txBody>
            <a:bodyPr wrap="square" rtlCol="0">
              <a:spAutoFit/>
            </a:bodyPr>
            <a:lstStyle/>
            <a:p>
              <a:r>
                <a:rPr lang="en-US" sz="1600" b="1" dirty="0">
                  <a:solidFill>
                    <a:schemeClr val="tx2">
                      <a:lumMod val="60000"/>
                      <a:lumOff val="40000"/>
                    </a:schemeClr>
                  </a:solidFill>
                  <a:latin typeface="Arial" panose="020B0604020202020204" pitchFamily="34" charset="0"/>
                  <a:cs typeface="Arial" panose="020B0604020202020204" pitchFamily="34" charset="0"/>
                </a:rPr>
                <a:t>Source produces X-rays</a:t>
              </a:r>
            </a:p>
          </p:txBody>
        </p:sp>
        <p:sp>
          <p:nvSpPr>
            <p:cNvPr id="8" name="TextBox 7">
              <a:extLst>
                <a:ext uri="{FF2B5EF4-FFF2-40B4-BE49-F238E27FC236}">
                  <a16:creationId xmlns:a16="http://schemas.microsoft.com/office/drawing/2014/main" id="{A6A2CF37-3378-D139-0C2E-9E9E8D892156}"/>
                </a:ext>
              </a:extLst>
            </p:cNvPr>
            <p:cNvSpPr txBox="1"/>
            <p:nvPr/>
          </p:nvSpPr>
          <p:spPr>
            <a:xfrm>
              <a:off x="2321913" y="2378041"/>
              <a:ext cx="1921596" cy="830997"/>
            </a:xfrm>
            <a:prstGeom prst="rect">
              <a:avLst/>
            </a:prstGeom>
            <a:noFill/>
          </p:spPr>
          <p:txBody>
            <a:bodyPr wrap="square" rtlCol="0">
              <a:spAutoFit/>
            </a:bodyPr>
            <a:lstStyle/>
            <a:p>
              <a:r>
                <a:rPr lang="en-US" sz="1600" b="1" dirty="0">
                  <a:solidFill>
                    <a:schemeClr val="tx2">
                      <a:lumMod val="60000"/>
                      <a:lumOff val="40000"/>
                    </a:schemeClr>
                  </a:solidFill>
                  <a:latin typeface="Arial" panose="020B0604020202020204" pitchFamily="34" charset="0"/>
                  <a:cs typeface="Arial" panose="020B0604020202020204" pitchFamily="34" charset="0"/>
                </a:rPr>
                <a:t>Sample rotates and attenuates the X-rays</a:t>
              </a:r>
            </a:p>
          </p:txBody>
        </p:sp>
        <p:sp>
          <p:nvSpPr>
            <p:cNvPr id="9" name="TextBox 8">
              <a:extLst>
                <a:ext uri="{FF2B5EF4-FFF2-40B4-BE49-F238E27FC236}">
                  <a16:creationId xmlns:a16="http://schemas.microsoft.com/office/drawing/2014/main" id="{8527E636-C384-FAEE-1FA0-87D71C57AB71}"/>
                </a:ext>
              </a:extLst>
            </p:cNvPr>
            <p:cNvSpPr txBox="1"/>
            <p:nvPr/>
          </p:nvSpPr>
          <p:spPr>
            <a:xfrm>
              <a:off x="4526360" y="2501151"/>
              <a:ext cx="1921596" cy="584775"/>
            </a:xfrm>
            <a:prstGeom prst="rect">
              <a:avLst/>
            </a:prstGeom>
            <a:noFill/>
          </p:spPr>
          <p:txBody>
            <a:bodyPr wrap="square" rtlCol="0">
              <a:spAutoFit/>
            </a:bodyPr>
            <a:lstStyle/>
            <a:p>
              <a:r>
                <a:rPr lang="en-US" sz="1600" b="1" dirty="0">
                  <a:solidFill>
                    <a:schemeClr val="tx2">
                      <a:lumMod val="60000"/>
                      <a:lumOff val="40000"/>
                    </a:schemeClr>
                  </a:solidFill>
                  <a:latin typeface="Arial" panose="020B0604020202020204" pitchFamily="34" charset="0"/>
                  <a:cs typeface="Arial" panose="020B0604020202020204" pitchFamily="34" charset="0"/>
                </a:rPr>
                <a:t>Detector records attenuated X-rays</a:t>
              </a:r>
            </a:p>
          </p:txBody>
        </p:sp>
      </p:grpSp>
      <p:sp>
        <p:nvSpPr>
          <p:cNvPr id="10" name="Right Arrow 9">
            <a:extLst>
              <a:ext uri="{FF2B5EF4-FFF2-40B4-BE49-F238E27FC236}">
                <a16:creationId xmlns:a16="http://schemas.microsoft.com/office/drawing/2014/main" id="{31CF7B22-D157-E3F0-426D-EF4427C7026D}"/>
              </a:ext>
            </a:extLst>
          </p:cNvPr>
          <p:cNvSpPr/>
          <p:nvPr/>
        </p:nvSpPr>
        <p:spPr bwMode="auto">
          <a:xfrm>
            <a:off x="5679093" y="3679555"/>
            <a:ext cx="772288" cy="480727"/>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1" name="TextBox 10">
            <a:extLst>
              <a:ext uri="{FF2B5EF4-FFF2-40B4-BE49-F238E27FC236}">
                <a16:creationId xmlns:a16="http://schemas.microsoft.com/office/drawing/2014/main" id="{F532A07A-DC84-78C4-7CFA-B05CCA57F79E}"/>
              </a:ext>
            </a:extLst>
          </p:cNvPr>
          <p:cNvSpPr txBox="1"/>
          <p:nvPr/>
        </p:nvSpPr>
        <p:spPr>
          <a:xfrm>
            <a:off x="6609062" y="1686887"/>
            <a:ext cx="2382538" cy="830997"/>
          </a:xfrm>
          <a:prstGeom prst="rect">
            <a:avLst/>
          </a:prstGeom>
          <a:noFill/>
        </p:spPr>
        <p:txBody>
          <a:bodyPr wrap="square" rtlCol="0">
            <a:spAutoFit/>
          </a:bodyPr>
          <a:lstStyle/>
          <a:p>
            <a:r>
              <a:rPr lang="en-US" sz="1600" b="1" dirty="0">
                <a:solidFill>
                  <a:schemeClr val="tx2">
                    <a:lumMod val="60000"/>
                    <a:lumOff val="40000"/>
                  </a:schemeClr>
                </a:solidFill>
                <a:latin typeface="Arial" panose="020B0604020202020204" pitchFamily="34" charset="0"/>
                <a:cs typeface="Arial" panose="020B0604020202020204" pitchFamily="34" charset="0"/>
              </a:rPr>
              <a:t>Computer reconstructs detector images into 3D data</a:t>
            </a:r>
          </a:p>
        </p:txBody>
      </p:sp>
      <p:sp>
        <p:nvSpPr>
          <p:cNvPr id="12" name="Right Arrow 11">
            <a:extLst>
              <a:ext uri="{FF2B5EF4-FFF2-40B4-BE49-F238E27FC236}">
                <a16:creationId xmlns:a16="http://schemas.microsoft.com/office/drawing/2014/main" id="{01C55A6E-337E-2B14-8A8F-47EAC321B7D3}"/>
              </a:ext>
            </a:extLst>
          </p:cNvPr>
          <p:cNvSpPr/>
          <p:nvPr/>
        </p:nvSpPr>
        <p:spPr bwMode="auto">
          <a:xfrm>
            <a:off x="1396821" y="1967865"/>
            <a:ext cx="392144" cy="339686"/>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3" name="Right Arrow 12">
            <a:extLst>
              <a:ext uri="{FF2B5EF4-FFF2-40B4-BE49-F238E27FC236}">
                <a16:creationId xmlns:a16="http://schemas.microsoft.com/office/drawing/2014/main" id="{CAAC67A3-23F8-BC2D-603F-27C3A7E518B9}"/>
              </a:ext>
            </a:extLst>
          </p:cNvPr>
          <p:cNvSpPr/>
          <p:nvPr/>
        </p:nvSpPr>
        <p:spPr bwMode="auto">
          <a:xfrm>
            <a:off x="3699402" y="1950922"/>
            <a:ext cx="392144" cy="339686"/>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4" name="Right Arrow 13">
            <a:extLst>
              <a:ext uri="{FF2B5EF4-FFF2-40B4-BE49-F238E27FC236}">
                <a16:creationId xmlns:a16="http://schemas.microsoft.com/office/drawing/2014/main" id="{2A15DC6D-9969-67B3-2EA7-D96D08932DB7}"/>
              </a:ext>
            </a:extLst>
          </p:cNvPr>
          <p:cNvSpPr/>
          <p:nvPr/>
        </p:nvSpPr>
        <p:spPr bwMode="auto">
          <a:xfrm>
            <a:off x="6107355" y="1950922"/>
            <a:ext cx="392144" cy="339686"/>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5" name="Rectangle 14">
            <a:extLst>
              <a:ext uri="{FF2B5EF4-FFF2-40B4-BE49-F238E27FC236}">
                <a16:creationId xmlns:a16="http://schemas.microsoft.com/office/drawing/2014/main" id="{73E45776-B1B6-8935-857A-3B652DB49CC0}"/>
              </a:ext>
            </a:extLst>
          </p:cNvPr>
          <p:cNvSpPr/>
          <p:nvPr/>
        </p:nvSpPr>
        <p:spPr>
          <a:xfrm>
            <a:off x="3963397" y="6068479"/>
            <a:ext cx="1936749" cy="307777"/>
          </a:xfrm>
          <a:prstGeom prst="rect">
            <a:avLst/>
          </a:prstGeom>
        </p:spPr>
        <p:txBody>
          <a:bodyPr wrap="none">
            <a:spAutoFit/>
          </a:bodyPr>
          <a:lstStyle/>
          <a:p>
            <a:r>
              <a:rPr lang="en-US" sz="1400" dirty="0"/>
              <a:t>Kyle and Ketcham 2015</a:t>
            </a:r>
          </a:p>
        </p:txBody>
      </p:sp>
      <p:sp>
        <p:nvSpPr>
          <p:cNvPr id="16" name="Rectangle 15">
            <a:extLst>
              <a:ext uri="{FF2B5EF4-FFF2-40B4-BE49-F238E27FC236}">
                <a16:creationId xmlns:a16="http://schemas.microsoft.com/office/drawing/2014/main" id="{F20510EE-8030-1B9C-71A9-E5E602AEE60D}"/>
              </a:ext>
            </a:extLst>
          </p:cNvPr>
          <p:cNvSpPr/>
          <p:nvPr/>
        </p:nvSpPr>
        <p:spPr>
          <a:xfrm>
            <a:off x="7182471" y="5118405"/>
            <a:ext cx="1792478" cy="307777"/>
          </a:xfrm>
          <a:prstGeom prst="rect">
            <a:avLst/>
          </a:prstGeom>
        </p:spPr>
        <p:txBody>
          <a:bodyPr wrap="none">
            <a:spAutoFit/>
          </a:bodyPr>
          <a:lstStyle/>
          <a:p>
            <a:r>
              <a:rPr lang="en-US" sz="1400" dirty="0"/>
              <a:t>asphalt aggregate core</a:t>
            </a:r>
          </a:p>
        </p:txBody>
      </p:sp>
      <p:sp>
        <p:nvSpPr>
          <p:cNvPr id="17" name="TextBox 16">
            <a:extLst>
              <a:ext uri="{FF2B5EF4-FFF2-40B4-BE49-F238E27FC236}">
                <a16:creationId xmlns:a16="http://schemas.microsoft.com/office/drawing/2014/main" id="{EAD39389-2611-4262-AC5C-1FC319ADF002}"/>
              </a:ext>
            </a:extLst>
          </p:cNvPr>
          <p:cNvSpPr txBox="1"/>
          <p:nvPr/>
        </p:nvSpPr>
        <p:spPr>
          <a:xfrm>
            <a:off x="6303426" y="5713804"/>
            <a:ext cx="2611973" cy="830997"/>
          </a:xfrm>
          <a:prstGeom prst="rect">
            <a:avLst/>
          </a:prstGeom>
          <a:noFill/>
        </p:spPr>
        <p:txBody>
          <a:bodyPr wrap="square" rtlCol="0">
            <a:spAutoFit/>
          </a:bodyPr>
          <a:lstStyle/>
          <a:p>
            <a:r>
              <a:rPr lang="en-US" dirty="0">
                <a:solidFill>
                  <a:schemeClr val="tx2">
                    <a:lumMod val="60000"/>
                    <a:lumOff val="40000"/>
                  </a:schemeClr>
                </a:solidFill>
                <a:latin typeface="Arial" panose="020B0604020202020204" pitchFamily="34" charset="0"/>
                <a:cs typeface="Arial" panose="020B0604020202020204" pitchFamily="34" charset="0"/>
              </a:rPr>
              <a:t>Each step can result in artifacts</a:t>
            </a:r>
          </a:p>
        </p:txBody>
      </p:sp>
      <p:sp>
        <p:nvSpPr>
          <p:cNvPr id="18" name="Rectangle 17">
            <a:extLst>
              <a:ext uri="{FF2B5EF4-FFF2-40B4-BE49-F238E27FC236}">
                <a16:creationId xmlns:a16="http://schemas.microsoft.com/office/drawing/2014/main" id="{4F11B9DE-5781-4CBB-A29D-8B2FB6404B0A}"/>
              </a:ext>
            </a:extLst>
          </p:cNvPr>
          <p:cNvSpPr/>
          <p:nvPr/>
        </p:nvSpPr>
        <p:spPr bwMode="auto">
          <a:xfrm>
            <a:off x="1966443" y="1627072"/>
            <a:ext cx="1646179" cy="847636"/>
          </a:xfrm>
          <a:prstGeom prst="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661445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CDF361-97F6-8A7F-BD82-B00DC3ADB53F}"/>
              </a:ext>
            </a:extLst>
          </p:cNvPr>
          <p:cNvSpPr/>
          <p:nvPr/>
        </p:nvSpPr>
        <p:spPr bwMode="auto">
          <a:xfrm>
            <a:off x="0" y="76200"/>
            <a:ext cx="2514600" cy="990600"/>
          </a:xfrm>
          <a:prstGeom prst="rect">
            <a:avLst/>
          </a:prstGeom>
          <a:solidFill>
            <a:schemeClr val="bg1"/>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9" name="Title 8">
            <a:extLst>
              <a:ext uri="{FF2B5EF4-FFF2-40B4-BE49-F238E27FC236}">
                <a16:creationId xmlns:a16="http://schemas.microsoft.com/office/drawing/2014/main" id="{9C89E734-D168-9C68-CB3F-697CCE460176}"/>
              </a:ext>
            </a:extLst>
          </p:cNvPr>
          <p:cNvSpPr>
            <a:spLocks noGrp="1"/>
          </p:cNvSpPr>
          <p:nvPr>
            <p:ph type="title"/>
          </p:nvPr>
        </p:nvSpPr>
        <p:spPr/>
        <p:txBody>
          <a:bodyPr/>
          <a:lstStyle/>
          <a:p>
            <a:r>
              <a:rPr lang="en-US" dirty="0"/>
              <a:t>X-ray Attenuation </a:t>
            </a:r>
          </a:p>
        </p:txBody>
      </p:sp>
      <p:sp>
        <p:nvSpPr>
          <p:cNvPr id="10" name="Rectangle 4">
            <a:extLst>
              <a:ext uri="{FF2B5EF4-FFF2-40B4-BE49-F238E27FC236}">
                <a16:creationId xmlns:a16="http://schemas.microsoft.com/office/drawing/2014/main" id="{ABC0B48E-3D60-02BA-9073-BA4322859F9E}"/>
              </a:ext>
            </a:extLst>
          </p:cNvPr>
          <p:cNvSpPr txBox="1">
            <a:spLocks noChangeArrowheads="1"/>
          </p:cNvSpPr>
          <p:nvPr/>
        </p:nvSpPr>
        <p:spPr>
          <a:xfrm>
            <a:off x="450980" y="228600"/>
            <a:ext cx="4959698" cy="5532968"/>
          </a:xfrm>
          <a:prstGeom prst="rect">
            <a:avLst/>
          </a:prstGeom>
        </p:spPr>
        <p:txBody>
          <a:bodyPr/>
          <a:lstStyle>
            <a:lvl1pPr marL="342900" indent="-342900" algn="l" rtl="0" eaLnBrk="1" fontAlgn="base" hangingPunct="1">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tx2"/>
              </a:buClr>
              <a:buChar char="–"/>
              <a:defRPr sz="2800">
                <a:solidFill>
                  <a:schemeClr val="tx1"/>
                </a:solidFill>
                <a:latin typeface="+mn-lt"/>
              </a:defRPr>
            </a:lvl2pPr>
            <a:lvl3pPr marL="1143000" indent="-228600" algn="l" rtl="0" eaLnBrk="1" fontAlgn="base" hangingPunct="1">
              <a:spcBef>
                <a:spcPct val="20000"/>
              </a:spcBef>
              <a:spcAft>
                <a:spcPct val="0"/>
              </a:spcAft>
              <a:buClr>
                <a:schemeClr val="tx2"/>
              </a:buClr>
              <a:buChar char="•"/>
              <a:defRPr sz="2400">
                <a:solidFill>
                  <a:schemeClr val="tx1"/>
                </a:solidFill>
                <a:latin typeface="+mn-lt"/>
              </a:defRPr>
            </a:lvl3pPr>
            <a:lvl4pPr marL="1600200" indent="-228600" algn="l" rtl="0" eaLnBrk="1" fontAlgn="base" hangingPunct="1">
              <a:spcBef>
                <a:spcPct val="20000"/>
              </a:spcBef>
              <a:spcAft>
                <a:spcPct val="0"/>
              </a:spcAft>
              <a:buClr>
                <a:schemeClr val="tx2"/>
              </a:buClr>
              <a:buChar char="–"/>
              <a:defRPr sz="2000">
                <a:solidFill>
                  <a:schemeClr val="tx1"/>
                </a:solidFill>
                <a:latin typeface="+mn-lt"/>
              </a:defRPr>
            </a:lvl4pPr>
            <a:lvl5pPr marL="2057400" indent="-228600" algn="l" rtl="0" eaLnBrk="1" fontAlgn="base" hangingPunct="1">
              <a:spcBef>
                <a:spcPct val="20000"/>
              </a:spcBef>
              <a:spcAft>
                <a:spcPct val="0"/>
              </a:spcAft>
              <a:buClr>
                <a:schemeClr val="tx2"/>
              </a:buClr>
              <a:buChar char="•"/>
              <a:defRPr sz="2000">
                <a:solidFill>
                  <a:schemeClr val="tx1"/>
                </a:solidFill>
                <a:latin typeface="+mn-lt"/>
              </a:defRPr>
            </a:lvl5pPr>
            <a:lvl6pPr marL="2514600" indent="-228600" algn="l" rtl="0" eaLnBrk="1" fontAlgn="base" hangingPunct="1">
              <a:spcBef>
                <a:spcPct val="20000"/>
              </a:spcBef>
              <a:spcAft>
                <a:spcPct val="0"/>
              </a:spcAft>
              <a:buClr>
                <a:schemeClr val="tx2"/>
              </a:buClr>
              <a:buChar char="•"/>
              <a:defRPr sz="2000">
                <a:solidFill>
                  <a:schemeClr val="tx1"/>
                </a:solidFill>
                <a:latin typeface="+mn-lt"/>
              </a:defRPr>
            </a:lvl6pPr>
            <a:lvl7pPr marL="2971800" indent="-228600" algn="l" rtl="0" eaLnBrk="1" fontAlgn="base" hangingPunct="1">
              <a:spcBef>
                <a:spcPct val="20000"/>
              </a:spcBef>
              <a:spcAft>
                <a:spcPct val="0"/>
              </a:spcAft>
              <a:buClr>
                <a:schemeClr val="tx2"/>
              </a:buClr>
              <a:buChar char="•"/>
              <a:defRPr sz="2000">
                <a:solidFill>
                  <a:schemeClr val="tx1"/>
                </a:solidFill>
                <a:latin typeface="+mn-lt"/>
              </a:defRPr>
            </a:lvl7pPr>
            <a:lvl8pPr marL="3429000" indent="-228600" algn="l" rtl="0" eaLnBrk="1" fontAlgn="base" hangingPunct="1">
              <a:spcBef>
                <a:spcPct val="20000"/>
              </a:spcBef>
              <a:spcAft>
                <a:spcPct val="0"/>
              </a:spcAft>
              <a:buClr>
                <a:schemeClr val="tx2"/>
              </a:buClr>
              <a:buChar char="•"/>
              <a:defRPr sz="2000">
                <a:solidFill>
                  <a:schemeClr val="tx1"/>
                </a:solidFill>
                <a:latin typeface="+mn-lt"/>
              </a:defRPr>
            </a:lvl8pPr>
            <a:lvl9pPr marL="3886200" indent="-228600" algn="l" rtl="0" eaLnBrk="1" fontAlgn="base" hangingPunct="1">
              <a:spcBef>
                <a:spcPct val="20000"/>
              </a:spcBef>
              <a:spcAft>
                <a:spcPct val="0"/>
              </a:spcAft>
              <a:buClr>
                <a:schemeClr val="tx2"/>
              </a:buClr>
              <a:buChar char="•"/>
              <a:defRPr sz="2000">
                <a:solidFill>
                  <a:schemeClr val="tx1"/>
                </a:solidFill>
                <a:latin typeface="+mn-lt"/>
              </a:defRPr>
            </a:lvl9pPr>
          </a:lstStyle>
          <a:p>
            <a:pPr marL="0" indent="0">
              <a:spcBef>
                <a:spcPts val="600"/>
              </a:spcBef>
              <a:spcAft>
                <a:spcPts val="600"/>
              </a:spcAft>
              <a:buNone/>
            </a:pPr>
            <a:r>
              <a:rPr lang="en-US" sz="2000" kern="0" dirty="0">
                <a:solidFill>
                  <a:srgbClr val="FFFBEA"/>
                </a:solidFill>
                <a:latin typeface="Arial" panose="020B0604020202020204" pitchFamily="34" charset="0"/>
                <a:cs typeface="Arial" panose="020B0604020202020204" pitchFamily="34" charset="0"/>
              </a:rPr>
              <a:t>Lambert-Beer’s Law</a:t>
            </a:r>
            <a:br>
              <a:rPr lang="en-US" sz="2000" kern="0" dirty="0">
                <a:solidFill>
                  <a:srgbClr val="FFFBEA"/>
                </a:solidFill>
                <a:latin typeface="Arial" panose="020B0604020202020204" pitchFamily="34" charset="0"/>
                <a:cs typeface="Arial" panose="020B0604020202020204" pitchFamily="34" charset="0"/>
              </a:rPr>
            </a:br>
            <a:br>
              <a:rPr lang="en-US" sz="2000" kern="0" dirty="0">
                <a:solidFill>
                  <a:srgbClr val="FFFBEA"/>
                </a:solidFill>
                <a:latin typeface="Arial" panose="020B0604020202020204" pitchFamily="34" charset="0"/>
                <a:cs typeface="Arial" panose="020B0604020202020204" pitchFamily="34" charset="0"/>
              </a:rPr>
            </a:br>
            <a:r>
              <a:rPr lang="en-US" sz="2000" kern="0" dirty="0">
                <a:solidFill>
                  <a:srgbClr val="FFFBEA"/>
                </a:solidFill>
                <a:latin typeface="Arial" panose="020B0604020202020204" pitchFamily="34" charset="0"/>
                <a:cs typeface="Arial" panose="020B0604020202020204" pitchFamily="34" charset="0"/>
              </a:rPr>
              <a:t>	</a:t>
            </a:r>
            <a:r>
              <a:rPr lang="en-US" sz="2000" i="1" kern="0" dirty="0">
                <a:solidFill>
                  <a:srgbClr val="FFFBEA"/>
                </a:solidFill>
                <a:latin typeface="Arial" panose="020B0604020202020204" pitchFamily="34" charset="0"/>
                <a:cs typeface="Arial" panose="020B0604020202020204" pitchFamily="34" charset="0"/>
              </a:rPr>
              <a:t>I=I</a:t>
            </a:r>
            <a:r>
              <a:rPr lang="en-US" sz="2000" i="1" kern="0" baseline="-25000" dirty="0">
                <a:solidFill>
                  <a:srgbClr val="FFFBEA"/>
                </a:solidFill>
                <a:latin typeface="Arial" panose="020B0604020202020204" pitchFamily="34" charset="0"/>
                <a:cs typeface="Arial" panose="020B0604020202020204" pitchFamily="34" charset="0"/>
              </a:rPr>
              <a:t>0</a:t>
            </a:r>
            <a:r>
              <a:rPr lang="en-US" sz="2000" kern="0" dirty="0">
                <a:solidFill>
                  <a:srgbClr val="FFFBEA"/>
                </a:solidFill>
                <a:latin typeface="Arial" panose="020B0604020202020204" pitchFamily="34" charset="0"/>
                <a:cs typeface="Arial" panose="020B0604020202020204" pitchFamily="34" charset="0"/>
              </a:rPr>
              <a:t>exp</a:t>
            </a:r>
            <a:r>
              <a:rPr lang="en-US" sz="2000" i="1" kern="0" dirty="0">
                <a:solidFill>
                  <a:srgbClr val="FFFBEA"/>
                </a:solidFill>
                <a:latin typeface="Arial" panose="020B0604020202020204" pitchFamily="34" charset="0"/>
                <a:cs typeface="Arial" panose="020B0604020202020204" pitchFamily="34" charset="0"/>
              </a:rPr>
              <a:t>(−</a:t>
            </a:r>
            <a:r>
              <a:rPr lang="en-US" sz="2000" i="1" kern="0" dirty="0">
                <a:solidFill>
                  <a:schemeClr val="tx2"/>
                </a:solidFill>
                <a:latin typeface="Arial" panose="020B0604020202020204" pitchFamily="34" charset="0"/>
                <a:cs typeface="Arial" panose="020B0604020202020204" pitchFamily="34" charset="0"/>
              </a:rPr>
              <a:t>µ</a:t>
            </a:r>
            <a:r>
              <a:rPr lang="en-US" sz="2000" i="1" kern="0" dirty="0">
                <a:solidFill>
                  <a:srgbClr val="FFFBEA"/>
                </a:solidFill>
                <a:latin typeface="Arial" panose="020B0604020202020204" pitchFamily="34" charset="0"/>
                <a:cs typeface="Arial" panose="020B0604020202020204" pitchFamily="34" charset="0"/>
              </a:rPr>
              <a:t>x)</a:t>
            </a:r>
          </a:p>
          <a:p>
            <a:pPr marL="57150" indent="0">
              <a:spcBef>
                <a:spcPts val="600"/>
              </a:spcBef>
              <a:spcAft>
                <a:spcPts val="600"/>
              </a:spcAft>
              <a:buFontTx/>
              <a:buNone/>
            </a:pPr>
            <a:r>
              <a:rPr lang="en-US" sz="2000" i="1" kern="0" dirty="0">
                <a:solidFill>
                  <a:srgbClr val="FFFBEA"/>
                </a:solidFill>
                <a:latin typeface="Arial" panose="020B0604020202020204" pitchFamily="34" charset="0"/>
                <a:cs typeface="Arial" panose="020B0604020202020204" pitchFamily="34" charset="0"/>
              </a:rPr>
              <a:t>Linear attenuation coefficient: µ</a:t>
            </a:r>
            <a:br>
              <a:rPr lang="en-US" sz="2000" i="1" kern="0" dirty="0">
                <a:solidFill>
                  <a:srgbClr val="FFFBEA"/>
                </a:solidFill>
                <a:latin typeface="Arial" panose="020B0604020202020204" pitchFamily="34" charset="0"/>
                <a:cs typeface="Arial" panose="020B0604020202020204" pitchFamily="34" charset="0"/>
              </a:rPr>
            </a:br>
            <a:endParaRPr lang="en-US" altLang="en-US" sz="2000" i="1" kern="0" dirty="0">
              <a:solidFill>
                <a:srgbClr val="FFFBEA"/>
              </a:solidFill>
              <a:latin typeface="Arial" panose="020B0604020202020204" pitchFamily="34" charset="0"/>
              <a:cs typeface="Arial" panose="020B0604020202020204" pitchFamily="34" charset="0"/>
            </a:endParaRPr>
          </a:p>
          <a:p>
            <a:pPr>
              <a:spcBef>
                <a:spcPts val="600"/>
              </a:spcBef>
              <a:spcAft>
                <a:spcPts val="0"/>
              </a:spcAft>
              <a:buFont typeface="+mj-lt"/>
              <a:buAutoNum type="arabicPeriod"/>
            </a:pPr>
            <a:r>
              <a:rPr lang="en-US" altLang="en-US" sz="2000" kern="0" dirty="0">
                <a:solidFill>
                  <a:srgbClr val="FFFBEA"/>
                </a:solidFill>
                <a:latin typeface="Arial" panose="020B0604020202020204" pitchFamily="34" charset="0"/>
                <a:cs typeface="Arial" panose="020B0604020202020204" pitchFamily="34" charset="0"/>
              </a:rPr>
              <a:t>Photoelectric absorption</a:t>
            </a:r>
          </a:p>
          <a:p>
            <a:pPr>
              <a:spcBef>
                <a:spcPts val="600"/>
              </a:spcBef>
              <a:spcAft>
                <a:spcPts val="0"/>
              </a:spcAft>
              <a:buFont typeface="+mj-lt"/>
              <a:buAutoNum type="arabicPeriod"/>
            </a:pPr>
            <a:r>
              <a:rPr lang="en-US" altLang="en-US" sz="2000" kern="0" dirty="0">
                <a:solidFill>
                  <a:srgbClr val="FFFBEA"/>
                </a:solidFill>
                <a:latin typeface="Arial" panose="020B0604020202020204" pitchFamily="34" charset="0"/>
                <a:cs typeface="Arial" panose="020B0604020202020204" pitchFamily="34" charset="0"/>
              </a:rPr>
              <a:t>Coherent (Rayleigh) Scattering</a:t>
            </a:r>
          </a:p>
          <a:p>
            <a:pPr>
              <a:spcBef>
                <a:spcPts val="600"/>
              </a:spcBef>
              <a:spcAft>
                <a:spcPts val="0"/>
              </a:spcAft>
              <a:buFont typeface="+mj-lt"/>
              <a:buAutoNum type="arabicPeriod"/>
            </a:pPr>
            <a:r>
              <a:rPr lang="en-US" altLang="en-US" sz="2000" kern="0" dirty="0">
                <a:solidFill>
                  <a:srgbClr val="FFFBEA"/>
                </a:solidFill>
                <a:latin typeface="Arial" panose="020B0604020202020204" pitchFamily="34" charset="0"/>
                <a:cs typeface="Arial" panose="020B0604020202020204" pitchFamily="34" charset="0"/>
              </a:rPr>
              <a:t>Incoherent (Compton) scattering</a:t>
            </a:r>
          </a:p>
        </p:txBody>
      </p:sp>
      <p:pic>
        <p:nvPicPr>
          <p:cNvPr id="11" name="Picture 10">
            <a:extLst>
              <a:ext uri="{FF2B5EF4-FFF2-40B4-BE49-F238E27FC236}">
                <a16:creationId xmlns:a16="http://schemas.microsoft.com/office/drawing/2014/main" id="{A9B45F73-AD64-F6ED-17DD-EE2696CD332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18839" y="3365755"/>
            <a:ext cx="3072161" cy="3092552"/>
          </a:xfrm>
          <a:prstGeom prst="rect">
            <a:avLst/>
          </a:prstGeom>
        </p:spPr>
      </p:pic>
      <p:pic>
        <p:nvPicPr>
          <p:cNvPr id="12" name="Picture 11">
            <a:extLst>
              <a:ext uri="{FF2B5EF4-FFF2-40B4-BE49-F238E27FC236}">
                <a16:creationId xmlns:a16="http://schemas.microsoft.com/office/drawing/2014/main" id="{7FBE8C7C-9F59-B15D-0727-C39FF95FF14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30059" y="2132486"/>
            <a:ext cx="4237741" cy="3495159"/>
          </a:xfrm>
          <a:prstGeom prst="rect">
            <a:avLst/>
          </a:prstGeom>
        </p:spPr>
      </p:pic>
      <p:sp>
        <p:nvSpPr>
          <p:cNvPr id="13" name="TextBox 12">
            <a:extLst>
              <a:ext uri="{FF2B5EF4-FFF2-40B4-BE49-F238E27FC236}">
                <a16:creationId xmlns:a16="http://schemas.microsoft.com/office/drawing/2014/main" id="{441F4B3F-8486-A352-1DE7-DB80D4000CB3}"/>
              </a:ext>
            </a:extLst>
          </p:cNvPr>
          <p:cNvSpPr txBox="1"/>
          <p:nvPr/>
        </p:nvSpPr>
        <p:spPr>
          <a:xfrm>
            <a:off x="2286000" y="6458307"/>
            <a:ext cx="2055371" cy="307777"/>
          </a:xfrm>
          <a:prstGeom prst="rect">
            <a:avLst/>
          </a:prstGeom>
          <a:noFill/>
        </p:spPr>
        <p:txBody>
          <a:bodyPr wrap="none" rtlCol="0">
            <a:spAutoFit/>
          </a:bodyPr>
          <a:lstStyle/>
          <a:p>
            <a:r>
              <a:rPr lang="en-US" sz="1400" dirty="0">
                <a:solidFill>
                  <a:srgbClr val="FFFBEA"/>
                </a:solidFill>
              </a:rPr>
              <a:t>Hanna &amp; Ketcham (2017)</a:t>
            </a:r>
          </a:p>
        </p:txBody>
      </p:sp>
      <p:sp>
        <p:nvSpPr>
          <p:cNvPr id="14" name="TextBox 13">
            <a:extLst>
              <a:ext uri="{FF2B5EF4-FFF2-40B4-BE49-F238E27FC236}">
                <a16:creationId xmlns:a16="http://schemas.microsoft.com/office/drawing/2014/main" id="{14EFB053-571D-54F0-DDD3-203A8F152A32}"/>
              </a:ext>
            </a:extLst>
          </p:cNvPr>
          <p:cNvSpPr txBox="1"/>
          <p:nvPr/>
        </p:nvSpPr>
        <p:spPr>
          <a:xfrm>
            <a:off x="7229693" y="5656264"/>
            <a:ext cx="1914307" cy="307777"/>
          </a:xfrm>
          <a:prstGeom prst="rect">
            <a:avLst/>
          </a:prstGeom>
          <a:noFill/>
        </p:spPr>
        <p:txBody>
          <a:bodyPr wrap="none" rtlCol="0">
            <a:spAutoFit/>
          </a:bodyPr>
          <a:lstStyle/>
          <a:p>
            <a:r>
              <a:rPr lang="en-US" sz="1400" dirty="0">
                <a:solidFill>
                  <a:srgbClr val="FFFBEA"/>
                </a:solidFill>
              </a:rPr>
              <a:t>Seibert &amp; Boone (2005)</a:t>
            </a:r>
          </a:p>
        </p:txBody>
      </p:sp>
    </p:spTree>
    <p:extLst>
      <p:ext uri="{BB962C8B-B14F-4D97-AF65-F5344CB8AC3E}">
        <p14:creationId xmlns:p14="http://schemas.microsoft.com/office/powerpoint/2010/main" val="655916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C89E734-D168-9C68-CB3F-697CCE460176}"/>
              </a:ext>
            </a:extLst>
          </p:cNvPr>
          <p:cNvSpPr>
            <a:spLocks noGrp="1"/>
          </p:cNvSpPr>
          <p:nvPr>
            <p:ph type="title"/>
          </p:nvPr>
        </p:nvSpPr>
        <p:spPr/>
        <p:txBody>
          <a:bodyPr/>
          <a:lstStyle/>
          <a:p>
            <a:r>
              <a:rPr lang="en-US" dirty="0"/>
              <a:t>Photoelectric Absorption</a:t>
            </a:r>
          </a:p>
        </p:txBody>
      </p:sp>
      <p:sp>
        <p:nvSpPr>
          <p:cNvPr id="10" name="Rectangle 4">
            <a:extLst>
              <a:ext uri="{FF2B5EF4-FFF2-40B4-BE49-F238E27FC236}">
                <a16:creationId xmlns:a16="http://schemas.microsoft.com/office/drawing/2014/main" id="{ABC0B48E-3D60-02BA-9073-BA4322859F9E}"/>
              </a:ext>
            </a:extLst>
          </p:cNvPr>
          <p:cNvSpPr txBox="1">
            <a:spLocks noChangeArrowheads="1"/>
          </p:cNvSpPr>
          <p:nvPr/>
        </p:nvSpPr>
        <p:spPr>
          <a:xfrm>
            <a:off x="457200" y="1371600"/>
            <a:ext cx="8458200" cy="2057400"/>
          </a:xfrm>
          <a:prstGeom prst="rect">
            <a:avLst/>
          </a:prstGeom>
        </p:spPr>
        <p:txBody>
          <a:bodyPr/>
          <a:lstStyle>
            <a:lvl1pPr marL="342900" indent="-342900" algn="l" rtl="0" eaLnBrk="1" fontAlgn="base" hangingPunct="1">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tx2"/>
              </a:buClr>
              <a:buChar char="–"/>
              <a:defRPr sz="2800">
                <a:solidFill>
                  <a:schemeClr val="tx1"/>
                </a:solidFill>
                <a:latin typeface="+mn-lt"/>
              </a:defRPr>
            </a:lvl2pPr>
            <a:lvl3pPr marL="1143000" indent="-228600" algn="l" rtl="0" eaLnBrk="1" fontAlgn="base" hangingPunct="1">
              <a:spcBef>
                <a:spcPct val="20000"/>
              </a:spcBef>
              <a:spcAft>
                <a:spcPct val="0"/>
              </a:spcAft>
              <a:buClr>
                <a:schemeClr val="tx2"/>
              </a:buClr>
              <a:buChar char="•"/>
              <a:defRPr sz="2400">
                <a:solidFill>
                  <a:schemeClr val="tx1"/>
                </a:solidFill>
                <a:latin typeface="+mn-lt"/>
              </a:defRPr>
            </a:lvl3pPr>
            <a:lvl4pPr marL="1600200" indent="-228600" algn="l" rtl="0" eaLnBrk="1" fontAlgn="base" hangingPunct="1">
              <a:spcBef>
                <a:spcPct val="20000"/>
              </a:spcBef>
              <a:spcAft>
                <a:spcPct val="0"/>
              </a:spcAft>
              <a:buClr>
                <a:schemeClr val="tx2"/>
              </a:buClr>
              <a:buChar char="–"/>
              <a:defRPr sz="2000">
                <a:solidFill>
                  <a:schemeClr val="tx1"/>
                </a:solidFill>
                <a:latin typeface="+mn-lt"/>
              </a:defRPr>
            </a:lvl4pPr>
            <a:lvl5pPr marL="2057400" indent="-228600" algn="l" rtl="0" eaLnBrk="1" fontAlgn="base" hangingPunct="1">
              <a:spcBef>
                <a:spcPct val="20000"/>
              </a:spcBef>
              <a:spcAft>
                <a:spcPct val="0"/>
              </a:spcAft>
              <a:buClr>
                <a:schemeClr val="tx2"/>
              </a:buClr>
              <a:buChar char="•"/>
              <a:defRPr sz="2000">
                <a:solidFill>
                  <a:schemeClr val="tx1"/>
                </a:solidFill>
                <a:latin typeface="+mn-lt"/>
              </a:defRPr>
            </a:lvl5pPr>
            <a:lvl6pPr marL="2514600" indent="-228600" algn="l" rtl="0" eaLnBrk="1" fontAlgn="base" hangingPunct="1">
              <a:spcBef>
                <a:spcPct val="20000"/>
              </a:spcBef>
              <a:spcAft>
                <a:spcPct val="0"/>
              </a:spcAft>
              <a:buClr>
                <a:schemeClr val="tx2"/>
              </a:buClr>
              <a:buChar char="•"/>
              <a:defRPr sz="2000">
                <a:solidFill>
                  <a:schemeClr val="tx1"/>
                </a:solidFill>
                <a:latin typeface="+mn-lt"/>
              </a:defRPr>
            </a:lvl6pPr>
            <a:lvl7pPr marL="2971800" indent="-228600" algn="l" rtl="0" eaLnBrk="1" fontAlgn="base" hangingPunct="1">
              <a:spcBef>
                <a:spcPct val="20000"/>
              </a:spcBef>
              <a:spcAft>
                <a:spcPct val="0"/>
              </a:spcAft>
              <a:buClr>
                <a:schemeClr val="tx2"/>
              </a:buClr>
              <a:buChar char="•"/>
              <a:defRPr sz="2000">
                <a:solidFill>
                  <a:schemeClr val="tx1"/>
                </a:solidFill>
                <a:latin typeface="+mn-lt"/>
              </a:defRPr>
            </a:lvl7pPr>
            <a:lvl8pPr marL="3429000" indent="-228600" algn="l" rtl="0" eaLnBrk="1" fontAlgn="base" hangingPunct="1">
              <a:spcBef>
                <a:spcPct val="20000"/>
              </a:spcBef>
              <a:spcAft>
                <a:spcPct val="0"/>
              </a:spcAft>
              <a:buClr>
                <a:schemeClr val="tx2"/>
              </a:buClr>
              <a:buChar char="•"/>
              <a:defRPr sz="2000">
                <a:solidFill>
                  <a:schemeClr val="tx1"/>
                </a:solidFill>
                <a:latin typeface="+mn-lt"/>
              </a:defRPr>
            </a:lvl8pPr>
            <a:lvl9pPr marL="3886200" indent="-228600" algn="l" rtl="0" eaLnBrk="1" fontAlgn="base" hangingPunct="1">
              <a:spcBef>
                <a:spcPct val="20000"/>
              </a:spcBef>
              <a:spcAft>
                <a:spcPct val="0"/>
              </a:spcAft>
              <a:buClr>
                <a:schemeClr val="tx2"/>
              </a:buClr>
              <a:buChar char="•"/>
              <a:defRPr sz="2000">
                <a:solidFill>
                  <a:schemeClr val="tx1"/>
                </a:solidFill>
                <a:latin typeface="+mn-lt"/>
              </a:defRPr>
            </a:lvl9pPr>
          </a:lstStyle>
          <a:p>
            <a:pPr>
              <a:spcBef>
                <a:spcPts val="600"/>
              </a:spcBef>
              <a:spcAft>
                <a:spcPts val="600"/>
              </a:spcAft>
            </a:pPr>
            <a:r>
              <a:rPr lang="en-US" altLang="en-US" sz="2000" kern="0" dirty="0">
                <a:solidFill>
                  <a:srgbClr val="FFFFFF"/>
                </a:solidFill>
                <a:latin typeface="Arial" panose="020B0604020202020204" pitchFamily="34" charset="0"/>
                <a:cs typeface="Arial" panose="020B0604020202020204" pitchFamily="34" charset="0"/>
              </a:rPr>
              <a:t>X-ray photon hits inner-shell electron which ejects (</a:t>
            </a:r>
            <a:r>
              <a:rPr lang="en-US" altLang="en-US" sz="2000" i="1" kern="0" dirty="0">
                <a:solidFill>
                  <a:schemeClr val="tx2">
                    <a:lumMod val="60000"/>
                    <a:lumOff val="40000"/>
                  </a:schemeClr>
                </a:solidFill>
                <a:latin typeface="Arial" panose="020B0604020202020204" pitchFamily="34" charset="0"/>
                <a:cs typeface="Arial" panose="020B0604020202020204" pitchFamily="34" charset="0"/>
              </a:rPr>
              <a:t>ionization</a:t>
            </a:r>
            <a:r>
              <a:rPr lang="en-US" altLang="en-US" sz="2000" kern="0" dirty="0">
                <a:solidFill>
                  <a:srgbClr val="FFFFFF"/>
                </a:solidFill>
                <a:latin typeface="Arial" panose="020B0604020202020204" pitchFamily="34" charset="0"/>
                <a:cs typeface="Arial" panose="020B0604020202020204" pitchFamily="34" charset="0"/>
              </a:rPr>
              <a:t>) </a:t>
            </a:r>
          </a:p>
          <a:p>
            <a:pPr>
              <a:spcBef>
                <a:spcPts val="600"/>
              </a:spcBef>
              <a:spcAft>
                <a:spcPts val="600"/>
              </a:spcAft>
            </a:pPr>
            <a:r>
              <a:rPr lang="en-US" altLang="en-US" sz="2000" kern="0" dirty="0">
                <a:solidFill>
                  <a:srgbClr val="FFFFFF"/>
                </a:solidFill>
                <a:latin typeface="Arial" panose="020B0604020202020204" pitchFamily="34" charset="0"/>
                <a:cs typeface="Arial" panose="020B0604020202020204" pitchFamily="34" charset="0"/>
              </a:rPr>
              <a:t>All energy lost (completely absorbed)</a:t>
            </a:r>
          </a:p>
          <a:p>
            <a:pPr>
              <a:spcBef>
                <a:spcPts val="600"/>
              </a:spcBef>
              <a:spcAft>
                <a:spcPts val="600"/>
              </a:spcAft>
            </a:pPr>
            <a:r>
              <a:rPr lang="en-US" altLang="en-US" sz="2000" kern="0" dirty="0">
                <a:solidFill>
                  <a:srgbClr val="FFFFFF"/>
                </a:solidFill>
                <a:latin typeface="Arial" panose="020B0604020202020204" pitchFamily="34" charset="0"/>
                <a:cs typeface="Arial" panose="020B0604020202020204" pitchFamily="34" charset="0"/>
              </a:rPr>
              <a:t>∝ Z</a:t>
            </a:r>
            <a:r>
              <a:rPr lang="en-US" altLang="en-US" sz="2000" kern="0" baseline="30000" dirty="0">
                <a:solidFill>
                  <a:srgbClr val="FFFFFF"/>
                </a:solidFill>
                <a:latin typeface="Arial" panose="020B0604020202020204" pitchFamily="34" charset="0"/>
                <a:cs typeface="Arial" panose="020B0604020202020204" pitchFamily="34" charset="0"/>
              </a:rPr>
              <a:t>4</a:t>
            </a:r>
            <a:r>
              <a:rPr lang="en-US" altLang="en-US" sz="2000" kern="0" dirty="0">
                <a:solidFill>
                  <a:srgbClr val="FFFFFF"/>
                </a:solidFill>
                <a:latin typeface="Arial" panose="020B0604020202020204" pitchFamily="34" charset="0"/>
                <a:cs typeface="Arial" panose="020B0604020202020204" pitchFamily="34" charset="0"/>
              </a:rPr>
              <a:t> - very atom-dependent!</a:t>
            </a:r>
          </a:p>
          <a:p>
            <a:pPr>
              <a:spcBef>
                <a:spcPts val="600"/>
              </a:spcBef>
              <a:spcAft>
                <a:spcPts val="600"/>
              </a:spcAft>
            </a:pPr>
            <a:r>
              <a:rPr lang="en-US" altLang="en-US" sz="2000" kern="0" dirty="0">
                <a:solidFill>
                  <a:srgbClr val="FFFFFF"/>
                </a:solidFill>
                <a:latin typeface="Arial" panose="020B0604020202020204" pitchFamily="34" charset="0"/>
                <a:cs typeface="Arial" panose="020B0604020202020204" pitchFamily="34" charset="0"/>
              </a:rPr>
              <a:t>Dominant at &lt; 70 keV and high Z</a:t>
            </a:r>
          </a:p>
          <a:p>
            <a:pPr lvl="1">
              <a:spcBef>
                <a:spcPts val="600"/>
              </a:spcBef>
              <a:spcAft>
                <a:spcPts val="600"/>
              </a:spcAft>
            </a:pPr>
            <a:endParaRPr lang="en-US" altLang="en-US" sz="1400" kern="0" dirty="0">
              <a:solidFill>
                <a:srgbClr val="FFFFFF"/>
              </a:solidFill>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7FBE8C7C-9F59-B15D-0727-C39FF95FF14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55031" y="2972495"/>
            <a:ext cx="4089051" cy="3372524"/>
          </a:xfrm>
          <a:prstGeom prst="rect">
            <a:avLst/>
          </a:prstGeom>
        </p:spPr>
      </p:pic>
      <p:sp>
        <p:nvSpPr>
          <p:cNvPr id="13" name="TextBox 12">
            <a:extLst>
              <a:ext uri="{FF2B5EF4-FFF2-40B4-BE49-F238E27FC236}">
                <a16:creationId xmlns:a16="http://schemas.microsoft.com/office/drawing/2014/main" id="{441F4B3F-8486-A352-1DE7-DB80D4000CB3}"/>
              </a:ext>
            </a:extLst>
          </p:cNvPr>
          <p:cNvSpPr txBox="1"/>
          <p:nvPr/>
        </p:nvSpPr>
        <p:spPr>
          <a:xfrm>
            <a:off x="2133600" y="6345019"/>
            <a:ext cx="2055371" cy="307777"/>
          </a:xfrm>
          <a:prstGeom prst="rect">
            <a:avLst/>
          </a:prstGeom>
          <a:noFill/>
        </p:spPr>
        <p:txBody>
          <a:bodyPr wrap="none" rtlCol="0">
            <a:spAutoFit/>
          </a:bodyPr>
          <a:lstStyle/>
          <a:p>
            <a:r>
              <a:rPr lang="en-US" sz="1400" dirty="0"/>
              <a:t>Hanna &amp; Ketcham (2017)</a:t>
            </a:r>
          </a:p>
        </p:txBody>
      </p:sp>
      <p:sp>
        <p:nvSpPr>
          <p:cNvPr id="14" name="TextBox 13">
            <a:extLst>
              <a:ext uri="{FF2B5EF4-FFF2-40B4-BE49-F238E27FC236}">
                <a16:creationId xmlns:a16="http://schemas.microsoft.com/office/drawing/2014/main" id="{14EFB053-571D-54F0-DDD3-203A8F152A32}"/>
              </a:ext>
            </a:extLst>
          </p:cNvPr>
          <p:cNvSpPr txBox="1"/>
          <p:nvPr/>
        </p:nvSpPr>
        <p:spPr>
          <a:xfrm>
            <a:off x="7129775" y="6345019"/>
            <a:ext cx="1914307" cy="307777"/>
          </a:xfrm>
          <a:prstGeom prst="rect">
            <a:avLst/>
          </a:prstGeom>
          <a:noFill/>
        </p:spPr>
        <p:txBody>
          <a:bodyPr wrap="none" rtlCol="0">
            <a:spAutoFit/>
          </a:bodyPr>
          <a:lstStyle/>
          <a:p>
            <a:r>
              <a:rPr lang="en-US" sz="1400" dirty="0"/>
              <a:t>Seibert &amp; Boone (2005)</a:t>
            </a:r>
          </a:p>
        </p:txBody>
      </p:sp>
      <p:pic>
        <p:nvPicPr>
          <p:cNvPr id="3" name="Picture 2" descr="Chart, line chart&#10;&#10;Description automatically generated">
            <a:extLst>
              <a:ext uri="{FF2B5EF4-FFF2-40B4-BE49-F238E27FC236}">
                <a16:creationId xmlns:a16="http://schemas.microsoft.com/office/drawing/2014/main" id="{C111692C-E9E5-FF90-78DE-327D44D49F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9351" y="3313785"/>
            <a:ext cx="3113530" cy="3031234"/>
          </a:xfrm>
          <a:prstGeom prst="rect">
            <a:avLst/>
          </a:prstGeom>
        </p:spPr>
      </p:pic>
      <p:sp>
        <p:nvSpPr>
          <p:cNvPr id="4" name="Rectangle 3">
            <a:extLst>
              <a:ext uri="{FF2B5EF4-FFF2-40B4-BE49-F238E27FC236}">
                <a16:creationId xmlns:a16="http://schemas.microsoft.com/office/drawing/2014/main" id="{C9809803-E22F-BE49-F704-05E1AAA01868}"/>
              </a:ext>
            </a:extLst>
          </p:cNvPr>
          <p:cNvSpPr/>
          <p:nvPr/>
        </p:nvSpPr>
        <p:spPr bwMode="auto">
          <a:xfrm>
            <a:off x="5105400" y="3581400"/>
            <a:ext cx="3810000" cy="990600"/>
          </a:xfrm>
          <a:prstGeom prst="rect">
            <a:avLst/>
          </a:prstGeom>
          <a:noFill/>
          <a:ln w="28575"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89668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C89E734-D168-9C68-CB3F-697CCE460176}"/>
              </a:ext>
            </a:extLst>
          </p:cNvPr>
          <p:cNvSpPr>
            <a:spLocks noGrp="1"/>
          </p:cNvSpPr>
          <p:nvPr>
            <p:ph type="title"/>
          </p:nvPr>
        </p:nvSpPr>
        <p:spPr>
          <a:xfrm>
            <a:off x="381000" y="76200"/>
            <a:ext cx="8534400" cy="1143000"/>
          </a:xfrm>
        </p:spPr>
        <p:txBody>
          <a:bodyPr/>
          <a:lstStyle/>
          <a:p>
            <a:r>
              <a:rPr lang="en-US" sz="3800" dirty="0"/>
              <a:t>Coherent (Rayleigh) Scattering</a:t>
            </a:r>
          </a:p>
        </p:txBody>
      </p:sp>
      <p:sp>
        <p:nvSpPr>
          <p:cNvPr id="10" name="Rectangle 4">
            <a:extLst>
              <a:ext uri="{FF2B5EF4-FFF2-40B4-BE49-F238E27FC236}">
                <a16:creationId xmlns:a16="http://schemas.microsoft.com/office/drawing/2014/main" id="{ABC0B48E-3D60-02BA-9073-BA4322859F9E}"/>
              </a:ext>
            </a:extLst>
          </p:cNvPr>
          <p:cNvSpPr txBox="1">
            <a:spLocks noChangeArrowheads="1"/>
          </p:cNvSpPr>
          <p:nvPr/>
        </p:nvSpPr>
        <p:spPr>
          <a:xfrm>
            <a:off x="457200" y="1371600"/>
            <a:ext cx="8458200" cy="2057400"/>
          </a:xfrm>
          <a:prstGeom prst="rect">
            <a:avLst/>
          </a:prstGeom>
        </p:spPr>
        <p:txBody>
          <a:bodyPr/>
          <a:lstStyle>
            <a:lvl1pPr marL="342900" indent="-342900" algn="l" rtl="0" eaLnBrk="1" fontAlgn="base" hangingPunct="1">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tx2"/>
              </a:buClr>
              <a:buChar char="–"/>
              <a:defRPr sz="2800">
                <a:solidFill>
                  <a:schemeClr val="tx1"/>
                </a:solidFill>
                <a:latin typeface="+mn-lt"/>
              </a:defRPr>
            </a:lvl2pPr>
            <a:lvl3pPr marL="1143000" indent="-228600" algn="l" rtl="0" eaLnBrk="1" fontAlgn="base" hangingPunct="1">
              <a:spcBef>
                <a:spcPct val="20000"/>
              </a:spcBef>
              <a:spcAft>
                <a:spcPct val="0"/>
              </a:spcAft>
              <a:buClr>
                <a:schemeClr val="tx2"/>
              </a:buClr>
              <a:buChar char="•"/>
              <a:defRPr sz="2400">
                <a:solidFill>
                  <a:schemeClr val="tx1"/>
                </a:solidFill>
                <a:latin typeface="+mn-lt"/>
              </a:defRPr>
            </a:lvl3pPr>
            <a:lvl4pPr marL="1600200" indent="-228600" algn="l" rtl="0" eaLnBrk="1" fontAlgn="base" hangingPunct="1">
              <a:spcBef>
                <a:spcPct val="20000"/>
              </a:spcBef>
              <a:spcAft>
                <a:spcPct val="0"/>
              </a:spcAft>
              <a:buClr>
                <a:schemeClr val="tx2"/>
              </a:buClr>
              <a:buChar char="–"/>
              <a:defRPr sz="2000">
                <a:solidFill>
                  <a:schemeClr val="tx1"/>
                </a:solidFill>
                <a:latin typeface="+mn-lt"/>
              </a:defRPr>
            </a:lvl4pPr>
            <a:lvl5pPr marL="2057400" indent="-228600" algn="l" rtl="0" eaLnBrk="1" fontAlgn="base" hangingPunct="1">
              <a:spcBef>
                <a:spcPct val="20000"/>
              </a:spcBef>
              <a:spcAft>
                <a:spcPct val="0"/>
              </a:spcAft>
              <a:buClr>
                <a:schemeClr val="tx2"/>
              </a:buClr>
              <a:buChar char="•"/>
              <a:defRPr sz="2000">
                <a:solidFill>
                  <a:schemeClr val="tx1"/>
                </a:solidFill>
                <a:latin typeface="+mn-lt"/>
              </a:defRPr>
            </a:lvl5pPr>
            <a:lvl6pPr marL="2514600" indent="-228600" algn="l" rtl="0" eaLnBrk="1" fontAlgn="base" hangingPunct="1">
              <a:spcBef>
                <a:spcPct val="20000"/>
              </a:spcBef>
              <a:spcAft>
                <a:spcPct val="0"/>
              </a:spcAft>
              <a:buClr>
                <a:schemeClr val="tx2"/>
              </a:buClr>
              <a:buChar char="•"/>
              <a:defRPr sz="2000">
                <a:solidFill>
                  <a:schemeClr val="tx1"/>
                </a:solidFill>
                <a:latin typeface="+mn-lt"/>
              </a:defRPr>
            </a:lvl6pPr>
            <a:lvl7pPr marL="2971800" indent="-228600" algn="l" rtl="0" eaLnBrk="1" fontAlgn="base" hangingPunct="1">
              <a:spcBef>
                <a:spcPct val="20000"/>
              </a:spcBef>
              <a:spcAft>
                <a:spcPct val="0"/>
              </a:spcAft>
              <a:buClr>
                <a:schemeClr val="tx2"/>
              </a:buClr>
              <a:buChar char="•"/>
              <a:defRPr sz="2000">
                <a:solidFill>
                  <a:schemeClr val="tx1"/>
                </a:solidFill>
                <a:latin typeface="+mn-lt"/>
              </a:defRPr>
            </a:lvl7pPr>
            <a:lvl8pPr marL="3429000" indent="-228600" algn="l" rtl="0" eaLnBrk="1" fontAlgn="base" hangingPunct="1">
              <a:spcBef>
                <a:spcPct val="20000"/>
              </a:spcBef>
              <a:spcAft>
                <a:spcPct val="0"/>
              </a:spcAft>
              <a:buClr>
                <a:schemeClr val="tx2"/>
              </a:buClr>
              <a:buChar char="•"/>
              <a:defRPr sz="2000">
                <a:solidFill>
                  <a:schemeClr val="tx1"/>
                </a:solidFill>
                <a:latin typeface="+mn-lt"/>
              </a:defRPr>
            </a:lvl8pPr>
            <a:lvl9pPr marL="3886200" indent="-228600" algn="l" rtl="0" eaLnBrk="1" fontAlgn="base" hangingPunct="1">
              <a:spcBef>
                <a:spcPct val="20000"/>
              </a:spcBef>
              <a:spcAft>
                <a:spcPct val="0"/>
              </a:spcAft>
              <a:buClr>
                <a:schemeClr val="tx2"/>
              </a:buClr>
              <a:buChar char="•"/>
              <a:defRPr sz="2000">
                <a:solidFill>
                  <a:schemeClr val="tx1"/>
                </a:solidFill>
                <a:latin typeface="+mn-lt"/>
              </a:defRPr>
            </a:lvl9pPr>
          </a:lstStyle>
          <a:p>
            <a:pPr>
              <a:spcBef>
                <a:spcPts val="600"/>
              </a:spcBef>
              <a:spcAft>
                <a:spcPts val="600"/>
              </a:spcAft>
            </a:pPr>
            <a:r>
              <a:rPr lang="en-US" altLang="en-US" sz="2000" kern="0" dirty="0">
                <a:solidFill>
                  <a:schemeClr val="tx2">
                    <a:lumMod val="20000"/>
                    <a:lumOff val="80000"/>
                  </a:schemeClr>
                </a:solidFill>
                <a:latin typeface="Arial" panose="020B0604020202020204" pitchFamily="34" charset="0"/>
                <a:cs typeface="Arial" panose="020B0604020202020204" pitchFamily="34" charset="0"/>
              </a:rPr>
              <a:t>X-ray photon transfers all energy to an electron that emits X-ray at same energy</a:t>
            </a:r>
          </a:p>
          <a:p>
            <a:pPr>
              <a:spcBef>
                <a:spcPts val="600"/>
              </a:spcBef>
              <a:spcAft>
                <a:spcPts val="600"/>
              </a:spcAft>
            </a:pPr>
            <a:r>
              <a:rPr lang="en-US" altLang="en-US" sz="2000" kern="0" dirty="0">
                <a:solidFill>
                  <a:schemeClr val="tx2">
                    <a:lumMod val="20000"/>
                    <a:lumOff val="80000"/>
                  </a:schemeClr>
                </a:solidFill>
                <a:latin typeface="Arial" panose="020B0604020202020204" pitchFamily="34" charset="0"/>
                <a:cs typeface="Arial" panose="020B0604020202020204" pitchFamily="34" charset="0"/>
              </a:rPr>
              <a:t>No energy loss (elastic scattering)</a:t>
            </a:r>
          </a:p>
          <a:p>
            <a:pPr>
              <a:spcBef>
                <a:spcPts val="600"/>
              </a:spcBef>
              <a:spcAft>
                <a:spcPts val="600"/>
              </a:spcAft>
            </a:pPr>
            <a:r>
              <a:rPr lang="en-US" altLang="en-US" sz="2000" kern="0" dirty="0">
                <a:solidFill>
                  <a:schemeClr val="tx2">
                    <a:lumMod val="20000"/>
                    <a:lumOff val="80000"/>
                  </a:schemeClr>
                </a:solidFill>
                <a:latin typeface="Arial" panose="020B0604020202020204" pitchFamily="34" charset="0"/>
                <a:cs typeface="Arial" panose="020B0604020202020204" pitchFamily="34" charset="0"/>
              </a:rPr>
              <a:t>∝ Z</a:t>
            </a:r>
            <a:r>
              <a:rPr lang="en-US" altLang="en-US" sz="2000" kern="0" baseline="30000" dirty="0">
                <a:solidFill>
                  <a:schemeClr val="tx2">
                    <a:lumMod val="20000"/>
                    <a:lumOff val="80000"/>
                  </a:schemeClr>
                </a:solidFill>
                <a:latin typeface="Arial" panose="020B0604020202020204" pitchFamily="34" charset="0"/>
                <a:cs typeface="Arial" panose="020B0604020202020204" pitchFamily="34" charset="0"/>
              </a:rPr>
              <a:t>2</a:t>
            </a:r>
            <a:r>
              <a:rPr lang="en-US" altLang="en-US" sz="2000" kern="0" dirty="0">
                <a:solidFill>
                  <a:schemeClr val="tx2">
                    <a:lumMod val="20000"/>
                    <a:lumOff val="80000"/>
                  </a:schemeClr>
                </a:solidFill>
                <a:latin typeface="Arial" panose="020B0604020202020204" pitchFamily="34" charset="0"/>
                <a:cs typeface="Arial" panose="020B0604020202020204" pitchFamily="34" charset="0"/>
              </a:rPr>
              <a:t> and only significant at at low E (&lt; 70 keV)</a:t>
            </a:r>
            <a:endParaRPr lang="en-US" altLang="en-US" sz="2200" kern="0" dirty="0">
              <a:solidFill>
                <a:schemeClr val="tx2">
                  <a:lumMod val="20000"/>
                  <a:lumOff val="80000"/>
                </a:schemeClr>
              </a:solidFill>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7FBE8C7C-9F59-B15D-0727-C39FF95FF14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55031" y="2972495"/>
            <a:ext cx="4089051" cy="3372524"/>
          </a:xfrm>
          <a:prstGeom prst="rect">
            <a:avLst/>
          </a:prstGeom>
        </p:spPr>
      </p:pic>
      <p:sp>
        <p:nvSpPr>
          <p:cNvPr id="13" name="TextBox 12">
            <a:extLst>
              <a:ext uri="{FF2B5EF4-FFF2-40B4-BE49-F238E27FC236}">
                <a16:creationId xmlns:a16="http://schemas.microsoft.com/office/drawing/2014/main" id="{441F4B3F-8486-A352-1DE7-DB80D4000CB3}"/>
              </a:ext>
            </a:extLst>
          </p:cNvPr>
          <p:cNvSpPr txBox="1"/>
          <p:nvPr/>
        </p:nvSpPr>
        <p:spPr>
          <a:xfrm>
            <a:off x="2133600" y="6345019"/>
            <a:ext cx="2055371" cy="307777"/>
          </a:xfrm>
          <a:prstGeom prst="rect">
            <a:avLst/>
          </a:prstGeom>
          <a:noFill/>
        </p:spPr>
        <p:txBody>
          <a:bodyPr wrap="none" rtlCol="0">
            <a:spAutoFit/>
          </a:bodyPr>
          <a:lstStyle/>
          <a:p>
            <a:r>
              <a:rPr lang="en-US" sz="1400" dirty="0"/>
              <a:t>Hanna &amp; Ketcham (2017)</a:t>
            </a:r>
          </a:p>
        </p:txBody>
      </p:sp>
      <p:sp>
        <p:nvSpPr>
          <p:cNvPr id="14" name="TextBox 13">
            <a:extLst>
              <a:ext uri="{FF2B5EF4-FFF2-40B4-BE49-F238E27FC236}">
                <a16:creationId xmlns:a16="http://schemas.microsoft.com/office/drawing/2014/main" id="{14EFB053-571D-54F0-DDD3-203A8F152A32}"/>
              </a:ext>
            </a:extLst>
          </p:cNvPr>
          <p:cNvSpPr txBox="1"/>
          <p:nvPr/>
        </p:nvSpPr>
        <p:spPr>
          <a:xfrm>
            <a:off x="7129775" y="6345019"/>
            <a:ext cx="1914307" cy="307777"/>
          </a:xfrm>
          <a:prstGeom prst="rect">
            <a:avLst/>
          </a:prstGeom>
          <a:noFill/>
        </p:spPr>
        <p:txBody>
          <a:bodyPr wrap="none" rtlCol="0">
            <a:spAutoFit/>
          </a:bodyPr>
          <a:lstStyle/>
          <a:p>
            <a:r>
              <a:rPr lang="en-US" sz="1400" dirty="0"/>
              <a:t>Seibert &amp; Boone (2005)</a:t>
            </a:r>
          </a:p>
        </p:txBody>
      </p:sp>
      <p:sp>
        <p:nvSpPr>
          <p:cNvPr id="4" name="Rectangle 3">
            <a:extLst>
              <a:ext uri="{FF2B5EF4-FFF2-40B4-BE49-F238E27FC236}">
                <a16:creationId xmlns:a16="http://schemas.microsoft.com/office/drawing/2014/main" id="{C9809803-E22F-BE49-F704-05E1AAA01868}"/>
              </a:ext>
            </a:extLst>
          </p:cNvPr>
          <p:cNvSpPr/>
          <p:nvPr/>
        </p:nvSpPr>
        <p:spPr bwMode="auto">
          <a:xfrm>
            <a:off x="5068784" y="4591723"/>
            <a:ext cx="3846616" cy="590571"/>
          </a:xfrm>
          <a:prstGeom prst="rect">
            <a:avLst/>
          </a:prstGeom>
          <a:noFill/>
          <a:ln w="28575"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pic>
        <p:nvPicPr>
          <p:cNvPr id="5" name="Picture 4" descr="Chart, line chart&#10;&#10;Description automatically generated">
            <a:extLst>
              <a:ext uri="{FF2B5EF4-FFF2-40B4-BE49-F238E27FC236}">
                <a16:creationId xmlns:a16="http://schemas.microsoft.com/office/drawing/2014/main" id="{7187640B-B18A-2C07-C60A-5E9641D7061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8977" y="3200400"/>
            <a:ext cx="3229993" cy="3144619"/>
          </a:xfrm>
          <a:prstGeom prst="rect">
            <a:avLst/>
          </a:prstGeom>
        </p:spPr>
      </p:pic>
    </p:spTree>
    <p:extLst>
      <p:ext uri="{BB962C8B-B14F-4D97-AF65-F5344CB8AC3E}">
        <p14:creationId xmlns:p14="http://schemas.microsoft.com/office/powerpoint/2010/main" val="2408142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C89E734-D168-9C68-CB3F-697CCE460176}"/>
              </a:ext>
            </a:extLst>
          </p:cNvPr>
          <p:cNvSpPr>
            <a:spLocks noGrp="1"/>
          </p:cNvSpPr>
          <p:nvPr>
            <p:ph type="title"/>
          </p:nvPr>
        </p:nvSpPr>
        <p:spPr>
          <a:xfrm>
            <a:off x="457200" y="76200"/>
            <a:ext cx="8458200" cy="1143000"/>
          </a:xfrm>
        </p:spPr>
        <p:txBody>
          <a:bodyPr/>
          <a:lstStyle/>
          <a:p>
            <a:r>
              <a:rPr lang="en-US" sz="3600" dirty="0"/>
              <a:t>Incoherent (Compton) Scattering</a:t>
            </a:r>
          </a:p>
        </p:txBody>
      </p:sp>
      <p:sp>
        <p:nvSpPr>
          <p:cNvPr id="10" name="Rectangle 4">
            <a:extLst>
              <a:ext uri="{FF2B5EF4-FFF2-40B4-BE49-F238E27FC236}">
                <a16:creationId xmlns:a16="http://schemas.microsoft.com/office/drawing/2014/main" id="{ABC0B48E-3D60-02BA-9073-BA4322859F9E}"/>
              </a:ext>
            </a:extLst>
          </p:cNvPr>
          <p:cNvSpPr txBox="1">
            <a:spLocks noChangeArrowheads="1"/>
          </p:cNvSpPr>
          <p:nvPr/>
        </p:nvSpPr>
        <p:spPr>
          <a:xfrm>
            <a:off x="457200" y="1371600"/>
            <a:ext cx="8458200" cy="1293118"/>
          </a:xfrm>
          <a:prstGeom prst="rect">
            <a:avLst/>
          </a:prstGeom>
        </p:spPr>
        <p:txBody>
          <a:bodyPr/>
          <a:lstStyle>
            <a:lvl1pPr marL="342900" indent="-342900" algn="l" rtl="0" eaLnBrk="1" fontAlgn="base" hangingPunct="1">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tx2"/>
              </a:buClr>
              <a:buChar char="–"/>
              <a:defRPr sz="2800">
                <a:solidFill>
                  <a:schemeClr val="tx1"/>
                </a:solidFill>
                <a:latin typeface="+mn-lt"/>
              </a:defRPr>
            </a:lvl2pPr>
            <a:lvl3pPr marL="1143000" indent="-228600" algn="l" rtl="0" eaLnBrk="1" fontAlgn="base" hangingPunct="1">
              <a:spcBef>
                <a:spcPct val="20000"/>
              </a:spcBef>
              <a:spcAft>
                <a:spcPct val="0"/>
              </a:spcAft>
              <a:buClr>
                <a:schemeClr val="tx2"/>
              </a:buClr>
              <a:buChar char="•"/>
              <a:defRPr sz="2400">
                <a:solidFill>
                  <a:schemeClr val="tx1"/>
                </a:solidFill>
                <a:latin typeface="+mn-lt"/>
              </a:defRPr>
            </a:lvl3pPr>
            <a:lvl4pPr marL="1600200" indent="-228600" algn="l" rtl="0" eaLnBrk="1" fontAlgn="base" hangingPunct="1">
              <a:spcBef>
                <a:spcPct val="20000"/>
              </a:spcBef>
              <a:spcAft>
                <a:spcPct val="0"/>
              </a:spcAft>
              <a:buClr>
                <a:schemeClr val="tx2"/>
              </a:buClr>
              <a:buChar char="–"/>
              <a:defRPr sz="2000">
                <a:solidFill>
                  <a:schemeClr val="tx1"/>
                </a:solidFill>
                <a:latin typeface="+mn-lt"/>
              </a:defRPr>
            </a:lvl4pPr>
            <a:lvl5pPr marL="2057400" indent="-228600" algn="l" rtl="0" eaLnBrk="1" fontAlgn="base" hangingPunct="1">
              <a:spcBef>
                <a:spcPct val="20000"/>
              </a:spcBef>
              <a:spcAft>
                <a:spcPct val="0"/>
              </a:spcAft>
              <a:buClr>
                <a:schemeClr val="tx2"/>
              </a:buClr>
              <a:buChar char="•"/>
              <a:defRPr sz="2000">
                <a:solidFill>
                  <a:schemeClr val="tx1"/>
                </a:solidFill>
                <a:latin typeface="+mn-lt"/>
              </a:defRPr>
            </a:lvl5pPr>
            <a:lvl6pPr marL="2514600" indent="-228600" algn="l" rtl="0" eaLnBrk="1" fontAlgn="base" hangingPunct="1">
              <a:spcBef>
                <a:spcPct val="20000"/>
              </a:spcBef>
              <a:spcAft>
                <a:spcPct val="0"/>
              </a:spcAft>
              <a:buClr>
                <a:schemeClr val="tx2"/>
              </a:buClr>
              <a:buChar char="•"/>
              <a:defRPr sz="2000">
                <a:solidFill>
                  <a:schemeClr val="tx1"/>
                </a:solidFill>
                <a:latin typeface="+mn-lt"/>
              </a:defRPr>
            </a:lvl6pPr>
            <a:lvl7pPr marL="2971800" indent="-228600" algn="l" rtl="0" eaLnBrk="1" fontAlgn="base" hangingPunct="1">
              <a:spcBef>
                <a:spcPct val="20000"/>
              </a:spcBef>
              <a:spcAft>
                <a:spcPct val="0"/>
              </a:spcAft>
              <a:buClr>
                <a:schemeClr val="tx2"/>
              </a:buClr>
              <a:buChar char="•"/>
              <a:defRPr sz="2000">
                <a:solidFill>
                  <a:schemeClr val="tx1"/>
                </a:solidFill>
                <a:latin typeface="+mn-lt"/>
              </a:defRPr>
            </a:lvl7pPr>
            <a:lvl8pPr marL="3429000" indent="-228600" algn="l" rtl="0" eaLnBrk="1" fontAlgn="base" hangingPunct="1">
              <a:spcBef>
                <a:spcPct val="20000"/>
              </a:spcBef>
              <a:spcAft>
                <a:spcPct val="0"/>
              </a:spcAft>
              <a:buClr>
                <a:schemeClr val="tx2"/>
              </a:buClr>
              <a:buChar char="•"/>
              <a:defRPr sz="2000">
                <a:solidFill>
                  <a:schemeClr val="tx1"/>
                </a:solidFill>
                <a:latin typeface="+mn-lt"/>
              </a:defRPr>
            </a:lvl8pPr>
            <a:lvl9pPr marL="3886200" indent="-228600" algn="l" rtl="0" eaLnBrk="1" fontAlgn="base" hangingPunct="1">
              <a:spcBef>
                <a:spcPct val="20000"/>
              </a:spcBef>
              <a:spcAft>
                <a:spcPct val="0"/>
              </a:spcAft>
              <a:buClr>
                <a:schemeClr val="tx2"/>
              </a:buClr>
              <a:buChar char="•"/>
              <a:defRPr sz="2000">
                <a:solidFill>
                  <a:schemeClr val="tx1"/>
                </a:solidFill>
                <a:latin typeface="+mn-lt"/>
              </a:defRPr>
            </a:lvl9pPr>
          </a:lstStyle>
          <a:p>
            <a:pPr>
              <a:spcBef>
                <a:spcPts val="600"/>
              </a:spcBef>
              <a:spcAft>
                <a:spcPts val="600"/>
              </a:spcAft>
            </a:pPr>
            <a:r>
              <a:rPr lang="en-US" altLang="en-US" sz="2000" kern="0" dirty="0">
                <a:solidFill>
                  <a:schemeClr val="tx2">
                    <a:lumMod val="20000"/>
                    <a:lumOff val="80000"/>
                  </a:schemeClr>
                </a:solidFill>
                <a:latin typeface="Arial" panose="020B0604020202020204" pitchFamily="34" charset="0"/>
                <a:cs typeface="Arial" panose="020B0604020202020204" pitchFamily="34" charset="0"/>
              </a:rPr>
              <a:t>X-ray photon hits one or more outer electrons, losing partial energy (inelastic scattering)</a:t>
            </a:r>
          </a:p>
          <a:p>
            <a:pPr>
              <a:spcBef>
                <a:spcPts val="600"/>
              </a:spcBef>
              <a:spcAft>
                <a:spcPts val="600"/>
              </a:spcAft>
            </a:pPr>
            <a:r>
              <a:rPr lang="en-US" altLang="en-US" sz="2000" kern="0" dirty="0">
                <a:solidFill>
                  <a:schemeClr val="tx2">
                    <a:lumMod val="20000"/>
                    <a:lumOff val="80000"/>
                  </a:schemeClr>
                </a:solidFill>
                <a:latin typeface="Arial" panose="020B0604020202020204" pitchFamily="34" charset="0"/>
                <a:cs typeface="Arial" panose="020B0604020202020204" pitchFamily="34" charset="0"/>
              </a:rPr>
              <a:t>∝ density rather than Z so less sensitive to composition</a:t>
            </a:r>
          </a:p>
          <a:p>
            <a:pPr>
              <a:spcBef>
                <a:spcPts val="600"/>
              </a:spcBef>
              <a:spcAft>
                <a:spcPts val="600"/>
              </a:spcAft>
            </a:pPr>
            <a:endParaRPr lang="en-US" altLang="en-US" sz="2000" kern="0" dirty="0">
              <a:solidFill>
                <a:schemeClr val="tx2">
                  <a:lumMod val="20000"/>
                  <a:lumOff val="80000"/>
                </a:schemeClr>
              </a:solidFill>
              <a:latin typeface="Arial" panose="020B0604020202020204" pitchFamily="34" charset="0"/>
              <a:cs typeface="Arial" panose="020B0604020202020204" pitchFamily="34" charset="0"/>
            </a:endParaRPr>
          </a:p>
          <a:p>
            <a:pPr lvl="1">
              <a:spcBef>
                <a:spcPts val="600"/>
              </a:spcBef>
              <a:spcAft>
                <a:spcPts val="600"/>
              </a:spcAft>
            </a:pPr>
            <a:endParaRPr lang="en-US" altLang="en-US" sz="1400" kern="0" dirty="0">
              <a:solidFill>
                <a:schemeClr val="tx2">
                  <a:lumMod val="20000"/>
                  <a:lumOff val="80000"/>
                </a:schemeClr>
              </a:solidFill>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7FBE8C7C-9F59-B15D-0727-C39FF95FF14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955031" y="2972495"/>
            <a:ext cx="4089051" cy="3372524"/>
          </a:xfrm>
          <a:prstGeom prst="rect">
            <a:avLst/>
          </a:prstGeom>
        </p:spPr>
      </p:pic>
      <p:sp>
        <p:nvSpPr>
          <p:cNvPr id="13" name="TextBox 12">
            <a:extLst>
              <a:ext uri="{FF2B5EF4-FFF2-40B4-BE49-F238E27FC236}">
                <a16:creationId xmlns:a16="http://schemas.microsoft.com/office/drawing/2014/main" id="{441F4B3F-8486-A352-1DE7-DB80D4000CB3}"/>
              </a:ext>
            </a:extLst>
          </p:cNvPr>
          <p:cNvSpPr txBox="1"/>
          <p:nvPr/>
        </p:nvSpPr>
        <p:spPr>
          <a:xfrm>
            <a:off x="2133600" y="6345019"/>
            <a:ext cx="2055371" cy="307777"/>
          </a:xfrm>
          <a:prstGeom prst="rect">
            <a:avLst/>
          </a:prstGeom>
          <a:noFill/>
        </p:spPr>
        <p:txBody>
          <a:bodyPr wrap="none" rtlCol="0">
            <a:spAutoFit/>
          </a:bodyPr>
          <a:lstStyle/>
          <a:p>
            <a:r>
              <a:rPr lang="en-US" sz="1400" dirty="0"/>
              <a:t>Hanna &amp; Ketcham (2017)</a:t>
            </a:r>
          </a:p>
        </p:txBody>
      </p:sp>
      <p:sp>
        <p:nvSpPr>
          <p:cNvPr id="14" name="TextBox 13">
            <a:extLst>
              <a:ext uri="{FF2B5EF4-FFF2-40B4-BE49-F238E27FC236}">
                <a16:creationId xmlns:a16="http://schemas.microsoft.com/office/drawing/2014/main" id="{14EFB053-571D-54F0-DDD3-203A8F152A32}"/>
              </a:ext>
            </a:extLst>
          </p:cNvPr>
          <p:cNvSpPr txBox="1"/>
          <p:nvPr/>
        </p:nvSpPr>
        <p:spPr>
          <a:xfrm>
            <a:off x="7129775" y="6345019"/>
            <a:ext cx="1914307" cy="307777"/>
          </a:xfrm>
          <a:prstGeom prst="rect">
            <a:avLst/>
          </a:prstGeom>
          <a:noFill/>
        </p:spPr>
        <p:txBody>
          <a:bodyPr wrap="none" rtlCol="0">
            <a:spAutoFit/>
          </a:bodyPr>
          <a:lstStyle/>
          <a:p>
            <a:r>
              <a:rPr lang="en-US" sz="1400" dirty="0"/>
              <a:t>Seibert &amp; Boone (2005)</a:t>
            </a:r>
          </a:p>
        </p:txBody>
      </p:sp>
      <p:sp>
        <p:nvSpPr>
          <p:cNvPr id="4" name="Rectangle 3">
            <a:extLst>
              <a:ext uri="{FF2B5EF4-FFF2-40B4-BE49-F238E27FC236}">
                <a16:creationId xmlns:a16="http://schemas.microsoft.com/office/drawing/2014/main" id="{C9809803-E22F-BE49-F704-05E1AAA01868}"/>
              </a:ext>
            </a:extLst>
          </p:cNvPr>
          <p:cNvSpPr/>
          <p:nvPr/>
        </p:nvSpPr>
        <p:spPr bwMode="auto">
          <a:xfrm>
            <a:off x="5068346" y="5257800"/>
            <a:ext cx="3847054" cy="990601"/>
          </a:xfrm>
          <a:prstGeom prst="rect">
            <a:avLst/>
          </a:prstGeom>
          <a:noFill/>
          <a:ln w="28575"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pic>
        <p:nvPicPr>
          <p:cNvPr id="5" name="Picture 4" descr="Chart, line chart&#10;&#10;Description automatically generated">
            <a:extLst>
              <a:ext uri="{FF2B5EF4-FFF2-40B4-BE49-F238E27FC236}">
                <a16:creationId xmlns:a16="http://schemas.microsoft.com/office/drawing/2014/main" id="{9CF0CC2A-0B8D-D163-0201-E35FF34364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200" y="2817118"/>
            <a:ext cx="3464086" cy="3372524"/>
          </a:xfrm>
          <a:prstGeom prst="rect">
            <a:avLst/>
          </a:prstGeom>
        </p:spPr>
      </p:pic>
    </p:spTree>
    <p:extLst>
      <p:ext uri="{BB962C8B-B14F-4D97-AF65-F5344CB8AC3E}">
        <p14:creationId xmlns:p14="http://schemas.microsoft.com/office/powerpoint/2010/main" val="3393156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91D55-9F52-BED4-D8AB-88C18B6D1159}"/>
              </a:ext>
            </a:extLst>
          </p:cNvPr>
          <p:cNvSpPr>
            <a:spLocks noGrp="1"/>
          </p:cNvSpPr>
          <p:nvPr>
            <p:ph type="title"/>
          </p:nvPr>
        </p:nvSpPr>
        <p:spPr>
          <a:xfrm>
            <a:off x="1142999" y="76200"/>
            <a:ext cx="7924797" cy="1143000"/>
          </a:xfrm>
        </p:spPr>
        <p:txBody>
          <a:bodyPr/>
          <a:lstStyle/>
          <a:p>
            <a:r>
              <a:rPr lang="en-US" dirty="0"/>
              <a:t>X-ray Attenuation</a:t>
            </a:r>
          </a:p>
        </p:txBody>
      </p:sp>
      <p:grpSp>
        <p:nvGrpSpPr>
          <p:cNvPr id="3" name="Group 2">
            <a:extLst>
              <a:ext uri="{FF2B5EF4-FFF2-40B4-BE49-F238E27FC236}">
                <a16:creationId xmlns:a16="http://schemas.microsoft.com/office/drawing/2014/main" id="{5E64AAD7-6ACD-9126-D34B-0C55CB82CB3D}"/>
              </a:ext>
            </a:extLst>
          </p:cNvPr>
          <p:cNvGrpSpPr/>
          <p:nvPr/>
        </p:nvGrpSpPr>
        <p:grpSpPr>
          <a:xfrm>
            <a:off x="76200" y="222176"/>
            <a:ext cx="4293309" cy="3538728"/>
            <a:chOff x="4896400" y="432852"/>
            <a:chExt cx="3625654" cy="2988418"/>
          </a:xfrm>
        </p:grpSpPr>
        <p:grpSp>
          <p:nvGrpSpPr>
            <p:cNvPr id="4" name="Group 3">
              <a:extLst>
                <a:ext uri="{FF2B5EF4-FFF2-40B4-BE49-F238E27FC236}">
                  <a16:creationId xmlns:a16="http://schemas.microsoft.com/office/drawing/2014/main" id="{DA6B118C-BBC6-37AD-3868-4961346A67F4}"/>
                </a:ext>
              </a:extLst>
            </p:cNvPr>
            <p:cNvGrpSpPr/>
            <p:nvPr/>
          </p:nvGrpSpPr>
          <p:grpSpPr>
            <a:xfrm>
              <a:off x="4896400" y="432852"/>
              <a:ext cx="3625654" cy="2988418"/>
              <a:chOff x="11824" y="3685495"/>
              <a:chExt cx="2936915" cy="2420730"/>
            </a:xfrm>
          </p:grpSpPr>
          <p:pic>
            <p:nvPicPr>
              <p:cNvPr id="8" name="Picture 7" descr="Fig03.gif">
                <a:extLst>
                  <a:ext uri="{FF2B5EF4-FFF2-40B4-BE49-F238E27FC236}">
                    <a16:creationId xmlns:a16="http://schemas.microsoft.com/office/drawing/2014/main" id="{BBD05389-CCB0-339A-4575-2A54605E5411}"/>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1824" y="3685495"/>
                <a:ext cx="2936915" cy="2420730"/>
              </a:xfrm>
              <a:prstGeom prst="rect">
                <a:avLst/>
              </a:prstGeom>
            </p:spPr>
          </p:pic>
          <p:cxnSp>
            <p:nvCxnSpPr>
              <p:cNvPr id="9" name="Straight Connector 8">
                <a:extLst>
                  <a:ext uri="{FF2B5EF4-FFF2-40B4-BE49-F238E27FC236}">
                    <a16:creationId xmlns:a16="http://schemas.microsoft.com/office/drawing/2014/main" id="{8F24706A-50CD-1469-7316-AB1D1A71749F}"/>
                  </a:ext>
                </a:extLst>
              </p:cNvPr>
              <p:cNvCxnSpPr/>
              <p:nvPr/>
            </p:nvCxnSpPr>
            <p:spPr>
              <a:xfrm flipV="1">
                <a:off x="1718476" y="4457285"/>
                <a:ext cx="0" cy="1390577"/>
              </a:xfrm>
              <a:prstGeom prst="line">
                <a:avLst/>
              </a:prstGeom>
              <a:ln>
                <a:solidFill>
                  <a:schemeClr val="accent2"/>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F9B2FA09-9E04-729C-EFDC-D1753DC678FA}"/>
                  </a:ext>
                </a:extLst>
              </p:cNvPr>
              <p:cNvSpPr txBox="1"/>
              <p:nvPr/>
            </p:nvSpPr>
            <p:spPr>
              <a:xfrm>
                <a:off x="1413323" y="4228707"/>
                <a:ext cx="605523" cy="231594"/>
              </a:xfrm>
              <a:prstGeom prst="rect">
                <a:avLst/>
              </a:prstGeom>
              <a:noFill/>
              <a:ln>
                <a:noFill/>
              </a:ln>
            </p:spPr>
            <p:txBody>
              <a:bodyPr wrap="none" rtlCol="0">
                <a:spAutoFit/>
              </a:bodyPr>
              <a:lstStyle/>
              <a:p>
                <a:r>
                  <a:rPr lang="en-US" sz="1600" dirty="0">
                    <a:solidFill>
                      <a:schemeClr val="accent2"/>
                    </a:solidFill>
                  </a:rPr>
                  <a:t>200 </a:t>
                </a:r>
                <a:r>
                  <a:rPr lang="en-US" sz="1600" dirty="0" err="1">
                    <a:solidFill>
                      <a:schemeClr val="accent2"/>
                    </a:solidFill>
                  </a:rPr>
                  <a:t>keV</a:t>
                </a:r>
                <a:endParaRPr lang="en-US" sz="1600" dirty="0">
                  <a:solidFill>
                    <a:schemeClr val="accent2"/>
                  </a:solidFill>
                </a:endParaRPr>
              </a:p>
            </p:txBody>
          </p:sp>
        </p:grpSp>
        <p:cxnSp>
          <p:nvCxnSpPr>
            <p:cNvPr id="5" name="Straight Connector 4">
              <a:extLst>
                <a:ext uri="{FF2B5EF4-FFF2-40B4-BE49-F238E27FC236}">
                  <a16:creationId xmlns:a16="http://schemas.microsoft.com/office/drawing/2014/main" id="{7A001E7B-530E-8823-C2E6-204FD48DA3F8}"/>
                </a:ext>
              </a:extLst>
            </p:cNvPr>
            <p:cNvCxnSpPr/>
            <p:nvPr/>
          </p:nvCxnSpPr>
          <p:spPr>
            <a:xfrm flipV="1">
              <a:off x="6197822" y="1378362"/>
              <a:ext cx="0" cy="1716682"/>
            </a:xfrm>
            <a:prstGeom prst="line">
              <a:avLst/>
            </a:prstGeom>
            <a:ln>
              <a:solidFill>
                <a:schemeClr val="tx2"/>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B9D15E6A-8E99-D775-A656-C66FF074421C}"/>
                </a:ext>
              </a:extLst>
            </p:cNvPr>
            <p:cNvSpPr txBox="1"/>
            <p:nvPr/>
          </p:nvSpPr>
          <p:spPr>
            <a:xfrm>
              <a:off x="5854365" y="1103452"/>
              <a:ext cx="747524" cy="285905"/>
            </a:xfrm>
            <a:prstGeom prst="rect">
              <a:avLst/>
            </a:prstGeom>
            <a:noFill/>
            <a:ln>
              <a:noFill/>
            </a:ln>
          </p:spPr>
          <p:txBody>
            <a:bodyPr wrap="none" rtlCol="0">
              <a:spAutoFit/>
            </a:bodyPr>
            <a:lstStyle/>
            <a:p>
              <a:r>
                <a:rPr lang="en-US" sz="1600" dirty="0">
                  <a:solidFill>
                    <a:schemeClr val="tx2"/>
                  </a:solidFill>
                </a:rPr>
                <a:t>100 </a:t>
              </a:r>
              <a:r>
                <a:rPr lang="en-US" sz="1600" dirty="0" err="1">
                  <a:solidFill>
                    <a:schemeClr val="tx2"/>
                  </a:solidFill>
                </a:rPr>
                <a:t>keV</a:t>
              </a:r>
              <a:endParaRPr lang="en-US" sz="1600" dirty="0">
                <a:solidFill>
                  <a:schemeClr val="tx2"/>
                </a:solidFill>
              </a:endParaRPr>
            </a:p>
          </p:txBody>
        </p:sp>
        <p:sp>
          <p:nvSpPr>
            <p:cNvPr id="7" name="Oval 6">
              <a:extLst>
                <a:ext uri="{FF2B5EF4-FFF2-40B4-BE49-F238E27FC236}">
                  <a16:creationId xmlns:a16="http://schemas.microsoft.com/office/drawing/2014/main" id="{F786B66D-7FCE-0CC3-C1CC-190C90EBAC9C}"/>
                </a:ext>
              </a:extLst>
            </p:cNvPr>
            <p:cNvSpPr/>
            <p:nvPr/>
          </p:nvSpPr>
          <p:spPr>
            <a:xfrm>
              <a:off x="7205717" y="567584"/>
              <a:ext cx="1167249" cy="425686"/>
            </a:xfrm>
            <a:prstGeom prst="ellipse">
              <a:avLst/>
            </a:prstGeom>
            <a:noFill/>
            <a:ln>
              <a:solidFill>
                <a:schemeClr val="accent4"/>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2ADADE7F-FFAE-8D82-FE75-4A99023DC510}"/>
              </a:ext>
            </a:extLst>
          </p:cNvPr>
          <p:cNvGrpSpPr/>
          <p:nvPr/>
        </p:nvGrpSpPr>
        <p:grpSpPr>
          <a:xfrm>
            <a:off x="2358970" y="3856046"/>
            <a:ext cx="6739285" cy="2897302"/>
            <a:chOff x="457050" y="3669812"/>
            <a:chExt cx="6739285" cy="2897302"/>
          </a:xfrm>
        </p:grpSpPr>
        <p:pic>
          <p:nvPicPr>
            <p:cNvPr id="13" name="Picture 12" descr="Fig04.jpg">
              <a:extLst>
                <a:ext uri="{FF2B5EF4-FFF2-40B4-BE49-F238E27FC236}">
                  <a16:creationId xmlns:a16="http://schemas.microsoft.com/office/drawing/2014/main" id="{2BA7F492-44D2-406A-738B-91B2F29018E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06366" y="3738954"/>
              <a:ext cx="5761066" cy="2828160"/>
            </a:xfrm>
            <a:prstGeom prst="rect">
              <a:avLst/>
            </a:prstGeom>
          </p:spPr>
        </p:pic>
        <p:sp>
          <p:nvSpPr>
            <p:cNvPr id="14" name="TextBox 13">
              <a:extLst>
                <a:ext uri="{FF2B5EF4-FFF2-40B4-BE49-F238E27FC236}">
                  <a16:creationId xmlns:a16="http://schemas.microsoft.com/office/drawing/2014/main" id="{4657E31B-E452-D42A-849C-6BA6C7451C15}"/>
                </a:ext>
              </a:extLst>
            </p:cNvPr>
            <p:cNvSpPr txBox="1"/>
            <p:nvPr/>
          </p:nvSpPr>
          <p:spPr>
            <a:xfrm>
              <a:off x="6312760" y="3669812"/>
              <a:ext cx="883575" cy="369332"/>
            </a:xfrm>
            <a:prstGeom prst="rect">
              <a:avLst/>
            </a:prstGeom>
            <a:noFill/>
            <a:ln>
              <a:noFill/>
            </a:ln>
          </p:spPr>
          <p:txBody>
            <a:bodyPr wrap="none" rtlCol="0">
              <a:spAutoFit/>
            </a:bodyPr>
            <a:lstStyle/>
            <a:p>
              <a:r>
                <a:rPr lang="en-US" sz="1800" b="1" dirty="0">
                  <a:solidFill>
                    <a:schemeClr val="accent2"/>
                  </a:solidFill>
                </a:rPr>
                <a:t>200 kV</a:t>
              </a:r>
            </a:p>
          </p:txBody>
        </p:sp>
        <p:sp>
          <p:nvSpPr>
            <p:cNvPr id="15" name="TextBox 14">
              <a:extLst>
                <a:ext uri="{FF2B5EF4-FFF2-40B4-BE49-F238E27FC236}">
                  <a16:creationId xmlns:a16="http://schemas.microsoft.com/office/drawing/2014/main" id="{4A3CB688-4ABA-0460-5CE3-236171669C50}"/>
                </a:ext>
              </a:extLst>
            </p:cNvPr>
            <p:cNvSpPr txBox="1"/>
            <p:nvPr/>
          </p:nvSpPr>
          <p:spPr>
            <a:xfrm>
              <a:off x="3401720" y="3674785"/>
              <a:ext cx="883575" cy="369332"/>
            </a:xfrm>
            <a:prstGeom prst="rect">
              <a:avLst/>
            </a:prstGeom>
            <a:noFill/>
            <a:ln>
              <a:noFill/>
            </a:ln>
          </p:spPr>
          <p:txBody>
            <a:bodyPr wrap="none" rtlCol="0">
              <a:spAutoFit/>
            </a:bodyPr>
            <a:lstStyle/>
            <a:p>
              <a:r>
                <a:rPr lang="en-US" sz="1800" b="1" dirty="0">
                  <a:solidFill>
                    <a:schemeClr val="tx2"/>
                  </a:solidFill>
                </a:rPr>
                <a:t>100 kV</a:t>
              </a:r>
            </a:p>
          </p:txBody>
        </p:sp>
        <p:cxnSp>
          <p:nvCxnSpPr>
            <p:cNvPr id="16" name="Straight Arrow Connector 15">
              <a:extLst>
                <a:ext uri="{FF2B5EF4-FFF2-40B4-BE49-F238E27FC236}">
                  <a16:creationId xmlns:a16="http://schemas.microsoft.com/office/drawing/2014/main" id="{CC22094E-F393-FCE6-1A2A-BF86DC348273}"/>
                </a:ext>
              </a:extLst>
            </p:cNvPr>
            <p:cNvCxnSpPr/>
            <p:nvPr/>
          </p:nvCxnSpPr>
          <p:spPr>
            <a:xfrm>
              <a:off x="993335" y="4881215"/>
              <a:ext cx="1007525" cy="5675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EEF9CC6D-D769-9430-5C61-72D65236C6E7}"/>
                </a:ext>
              </a:extLst>
            </p:cNvPr>
            <p:cNvCxnSpPr/>
            <p:nvPr/>
          </p:nvCxnSpPr>
          <p:spPr>
            <a:xfrm flipV="1">
              <a:off x="1138635" y="5080136"/>
              <a:ext cx="1128145" cy="251461"/>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5E1B5602-91B5-DB29-51A1-55180E27DCB0}"/>
                </a:ext>
              </a:extLst>
            </p:cNvPr>
            <p:cNvSpPr txBox="1"/>
            <p:nvPr/>
          </p:nvSpPr>
          <p:spPr>
            <a:xfrm>
              <a:off x="457050" y="4072731"/>
              <a:ext cx="1072570" cy="830997"/>
            </a:xfrm>
            <a:prstGeom prst="rect">
              <a:avLst/>
            </a:prstGeom>
            <a:noFill/>
            <a:ln>
              <a:noFill/>
            </a:ln>
          </p:spPr>
          <p:txBody>
            <a:bodyPr wrap="square" rtlCol="0">
              <a:spAutoFit/>
            </a:bodyPr>
            <a:lstStyle/>
            <a:p>
              <a:r>
                <a:rPr lang="en-US" sz="1600" dirty="0"/>
                <a:t>Orthoclase</a:t>
              </a:r>
            </a:p>
            <a:p>
              <a:r>
                <a:rPr lang="en-US" sz="1600" dirty="0"/>
                <a:t>Slightly higher Z</a:t>
              </a:r>
            </a:p>
          </p:txBody>
        </p:sp>
        <p:sp>
          <p:nvSpPr>
            <p:cNvPr id="19" name="TextBox 18">
              <a:extLst>
                <a:ext uri="{FF2B5EF4-FFF2-40B4-BE49-F238E27FC236}">
                  <a16:creationId xmlns:a16="http://schemas.microsoft.com/office/drawing/2014/main" id="{DAE982C9-129A-87C8-8669-B2EDBFC1F455}"/>
                </a:ext>
              </a:extLst>
            </p:cNvPr>
            <p:cNvSpPr txBox="1"/>
            <p:nvPr/>
          </p:nvSpPr>
          <p:spPr>
            <a:xfrm>
              <a:off x="662252" y="5304483"/>
              <a:ext cx="744114" cy="338554"/>
            </a:xfrm>
            <a:prstGeom prst="rect">
              <a:avLst/>
            </a:prstGeom>
            <a:noFill/>
            <a:ln>
              <a:noFill/>
            </a:ln>
          </p:spPr>
          <p:txBody>
            <a:bodyPr wrap="none" rtlCol="0">
              <a:spAutoFit/>
            </a:bodyPr>
            <a:lstStyle/>
            <a:p>
              <a:r>
                <a:rPr lang="en-US" sz="1600" dirty="0"/>
                <a:t>Quartz</a:t>
              </a:r>
            </a:p>
          </p:txBody>
        </p:sp>
      </p:grpSp>
      <p:sp>
        <p:nvSpPr>
          <p:cNvPr id="20" name="TextBox 19">
            <a:extLst>
              <a:ext uri="{FF2B5EF4-FFF2-40B4-BE49-F238E27FC236}">
                <a16:creationId xmlns:a16="http://schemas.microsoft.com/office/drawing/2014/main" id="{4A170924-3505-79E1-793A-28641CA28D5A}"/>
              </a:ext>
            </a:extLst>
          </p:cNvPr>
          <p:cNvSpPr txBox="1"/>
          <p:nvPr/>
        </p:nvSpPr>
        <p:spPr>
          <a:xfrm>
            <a:off x="976497" y="3856046"/>
            <a:ext cx="2145139" cy="307777"/>
          </a:xfrm>
          <a:prstGeom prst="rect">
            <a:avLst/>
          </a:prstGeom>
          <a:noFill/>
        </p:spPr>
        <p:txBody>
          <a:bodyPr wrap="none" rtlCol="0">
            <a:spAutoFit/>
          </a:bodyPr>
          <a:lstStyle/>
          <a:p>
            <a:r>
              <a:rPr lang="en-US" sz="1400" dirty="0"/>
              <a:t>Ketcham &amp; Carlson (2001)</a:t>
            </a:r>
          </a:p>
        </p:txBody>
      </p:sp>
      <p:sp>
        <p:nvSpPr>
          <p:cNvPr id="22" name="TextBox 21">
            <a:extLst>
              <a:ext uri="{FF2B5EF4-FFF2-40B4-BE49-F238E27FC236}">
                <a16:creationId xmlns:a16="http://schemas.microsoft.com/office/drawing/2014/main" id="{860B5929-5524-EA03-E244-25AB9F83FB8B}"/>
              </a:ext>
            </a:extLst>
          </p:cNvPr>
          <p:cNvSpPr txBox="1"/>
          <p:nvPr/>
        </p:nvSpPr>
        <p:spPr>
          <a:xfrm>
            <a:off x="4774493" y="1507137"/>
            <a:ext cx="3759907" cy="1806648"/>
          </a:xfrm>
          <a:prstGeom prst="rect">
            <a:avLst/>
          </a:prstGeom>
          <a:noFill/>
        </p:spPr>
        <p:txBody>
          <a:bodyPr wrap="square">
            <a:spAutoFit/>
          </a:bodyPr>
          <a:lstStyle/>
          <a:p>
            <a:pPr marL="0" indent="0">
              <a:lnSpc>
                <a:spcPct val="80000"/>
              </a:lnSpc>
              <a:buNone/>
            </a:pPr>
            <a:r>
              <a:rPr lang="en-US" sz="2400" kern="0" dirty="0">
                <a:latin typeface="Arial" panose="020B0604020202020204" pitchFamily="34" charset="0"/>
                <a:cs typeface="Arial" panose="020B0604020202020204" pitchFamily="34" charset="0"/>
              </a:rPr>
              <a:t>Lambert-Beer’s Law</a:t>
            </a:r>
            <a:endParaRPr lang="en-US" sz="1100" kern="0" dirty="0">
              <a:latin typeface="Arial" panose="020B0604020202020204" pitchFamily="34" charset="0"/>
              <a:cs typeface="Arial" panose="020B0604020202020204" pitchFamily="34" charset="0"/>
            </a:endParaRPr>
          </a:p>
          <a:p>
            <a:pPr>
              <a:lnSpc>
                <a:spcPct val="80000"/>
              </a:lnSpc>
            </a:pPr>
            <a:r>
              <a:rPr lang="en-US" sz="1100" kern="0" dirty="0">
                <a:latin typeface="Arial" panose="020B0604020202020204" pitchFamily="34" charset="0"/>
                <a:cs typeface="Arial" panose="020B0604020202020204" pitchFamily="34" charset="0"/>
              </a:rPr>
              <a:t>	</a:t>
            </a:r>
            <a:br>
              <a:rPr lang="en-US" kern="0" dirty="0">
                <a:latin typeface="Arial" panose="020B0604020202020204" pitchFamily="34" charset="0"/>
                <a:cs typeface="Arial" panose="020B0604020202020204" pitchFamily="34" charset="0"/>
              </a:rPr>
            </a:br>
            <a:r>
              <a:rPr lang="en-US" kern="0" dirty="0">
                <a:latin typeface="Arial" panose="020B0604020202020204" pitchFamily="34" charset="0"/>
                <a:cs typeface="Arial" panose="020B0604020202020204" pitchFamily="34" charset="0"/>
              </a:rPr>
              <a:t>	</a:t>
            </a:r>
            <a:r>
              <a:rPr lang="en-US" i="1" kern="0" dirty="0">
                <a:latin typeface="Arial" panose="020B0604020202020204" pitchFamily="34" charset="0"/>
                <a:cs typeface="Arial" panose="020B0604020202020204" pitchFamily="34" charset="0"/>
              </a:rPr>
              <a:t>I=I</a:t>
            </a:r>
            <a:r>
              <a:rPr lang="en-US" i="1" kern="0" baseline="-25000" dirty="0">
                <a:latin typeface="Arial" panose="020B0604020202020204" pitchFamily="34" charset="0"/>
                <a:cs typeface="Arial" panose="020B0604020202020204" pitchFamily="34" charset="0"/>
              </a:rPr>
              <a:t>0</a:t>
            </a:r>
            <a:r>
              <a:rPr lang="en-US" kern="0" dirty="0">
                <a:latin typeface="Arial" panose="020B0604020202020204" pitchFamily="34" charset="0"/>
                <a:cs typeface="Arial" panose="020B0604020202020204" pitchFamily="34" charset="0"/>
              </a:rPr>
              <a:t>exp</a:t>
            </a:r>
            <a:r>
              <a:rPr lang="en-US" i="1" kern="0" dirty="0">
                <a:latin typeface="Arial" panose="020B0604020202020204" pitchFamily="34" charset="0"/>
                <a:cs typeface="Arial" panose="020B0604020202020204" pitchFamily="34" charset="0"/>
              </a:rPr>
              <a:t>(−</a:t>
            </a:r>
            <a:r>
              <a:rPr lang="en-US" i="1" kern="0" dirty="0">
                <a:solidFill>
                  <a:schemeClr val="tx2"/>
                </a:solidFill>
                <a:latin typeface="Arial" panose="020B0604020202020204" pitchFamily="34" charset="0"/>
                <a:cs typeface="Arial" panose="020B0604020202020204" pitchFamily="34" charset="0"/>
              </a:rPr>
              <a:t>µ</a:t>
            </a:r>
            <a:r>
              <a:rPr lang="en-US" i="1" kern="0" dirty="0">
                <a:latin typeface="Arial" panose="020B0604020202020204" pitchFamily="34" charset="0"/>
                <a:cs typeface="Arial" panose="020B0604020202020204" pitchFamily="34" charset="0"/>
              </a:rPr>
              <a:t>x)</a:t>
            </a:r>
            <a:br>
              <a:rPr lang="en-US" i="1" kern="0" dirty="0">
                <a:latin typeface="Arial" panose="020B0604020202020204" pitchFamily="34" charset="0"/>
                <a:cs typeface="Arial" panose="020B0604020202020204" pitchFamily="34" charset="0"/>
              </a:rPr>
            </a:br>
            <a:endParaRPr lang="en-US" i="1" kern="0" dirty="0">
              <a:latin typeface="Arial" panose="020B0604020202020204" pitchFamily="34" charset="0"/>
              <a:cs typeface="Arial" panose="020B0604020202020204" pitchFamily="34" charset="0"/>
            </a:endParaRPr>
          </a:p>
          <a:p>
            <a:pPr>
              <a:spcBef>
                <a:spcPts val="600"/>
              </a:spcBef>
            </a:pPr>
            <a:r>
              <a:rPr lang="en-US" sz="2000" i="1" kern="0" dirty="0">
                <a:solidFill>
                  <a:schemeClr val="tx2"/>
                </a:solidFill>
                <a:latin typeface="Arial" panose="020B0604020202020204" pitchFamily="34" charset="0"/>
                <a:cs typeface="Arial" panose="020B0604020202020204" pitchFamily="34" charset="0"/>
              </a:rPr>
              <a:t>µ</a:t>
            </a:r>
            <a:r>
              <a:rPr lang="en-US" sz="2000" i="1" kern="0" dirty="0">
                <a:latin typeface="Arial" panose="020B0604020202020204" pitchFamily="34" charset="0"/>
                <a:cs typeface="Arial" panose="020B0604020202020204" pitchFamily="34" charset="0"/>
              </a:rPr>
              <a:t> more highly dependent on Z (</a:t>
            </a:r>
            <a:r>
              <a:rPr lang="en-US" altLang="en-US" sz="2000" i="1" kern="0" dirty="0">
                <a:latin typeface="Arial" panose="020B0604020202020204" pitchFamily="34" charset="0"/>
                <a:cs typeface="Arial" panose="020B0604020202020204" pitchFamily="34" charset="0"/>
              </a:rPr>
              <a:t>∝ Z</a:t>
            </a:r>
            <a:r>
              <a:rPr lang="en-US" altLang="en-US" sz="2000" i="1" kern="0" baseline="30000" dirty="0">
                <a:latin typeface="Arial" panose="020B0604020202020204" pitchFamily="34" charset="0"/>
                <a:cs typeface="Arial" panose="020B0604020202020204" pitchFamily="34" charset="0"/>
              </a:rPr>
              <a:t>4</a:t>
            </a:r>
            <a:r>
              <a:rPr lang="en-US" altLang="en-US" sz="2000" i="1" kern="0" dirty="0">
                <a:latin typeface="Arial" panose="020B0604020202020204" pitchFamily="34" charset="0"/>
                <a:cs typeface="Arial" panose="020B0604020202020204" pitchFamily="34" charset="0"/>
              </a:rPr>
              <a:t>) </a:t>
            </a:r>
            <a:r>
              <a:rPr lang="en-US" sz="2000" i="1" kern="0" dirty="0">
                <a:latin typeface="Arial" panose="020B0604020202020204" pitchFamily="34" charset="0"/>
                <a:cs typeface="Arial" panose="020B0604020202020204" pitchFamily="34" charset="0"/>
              </a:rPr>
              <a:t>as energy is lowered</a:t>
            </a:r>
          </a:p>
        </p:txBody>
      </p:sp>
      <p:pic>
        <p:nvPicPr>
          <p:cNvPr id="24" name="Picture 23" descr="Chart, line chart&#10;&#10;Description automatically generated">
            <a:extLst>
              <a:ext uri="{FF2B5EF4-FFF2-40B4-BE49-F238E27FC236}">
                <a16:creationId xmlns:a16="http://schemas.microsoft.com/office/drawing/2014/main" id="{56CE1C41-E112-215E-F541-B36A9B2321C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142" y="4466224"/>
            <a:ext cx="2233301" cy="2174272"/>
          </a:xfrm>
          <a:prstGeom prst="rect">
            <a:avLst/>
          </a:prstGeom>
        </p:spPr>
      </p:pic>
    </p:spTree>
    <p:extLst>
      <p:ext uri="{BB962C8B-B14F-4D97-AF65-F5344CB8AC3E}">
        <p14:creationId xmlns:p14="http://schemas.microsoft.com/office/powerpoint/2010/main" val="14102167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2B69B-66FF-022B-F313-40D12A20984C}"/>
              </a:ext>
            </a:extLst>
          </p:cNvPr>
          <p:cNvSpPr>
            <a:spLocks noGrp="1"/>
          </p:cNvSpPr>
          <p:nvPr>
            <p:ph type="title"/>
          </p:nvPr>
        </p:nvSpPr>
        <p:spPr/>
        <p:txBody>
          <a:bodyPr/>
          <a:lstStyle/>
          <a:p>
            <a:r>
              <a:rPr lang="en-US" dirty="0"/>
              <a:t>X-ray Attenuation</a:t>
            </a:r>
          </a:p>
        </p:txBody>
      </p:sp>
      <p:sp>
        <p:nvSpPr>
          <p:cNvPr id="4" name="Rectangle 3">
            <a:extLst>
              <a:ext uri="{FF2B5EF4-FFF2-40B4-BE49-F238E27FC236}">
                <a16:creationId xmlns:a16="http://schemas.microsoft.com/office/drawing/2014/main" id="{A9765356-42B6-EE28-1CC1-6D22ED9D4E0C}"/>
              </a:ext>
            </a:extLst>
          </p:cNvPr>
          <p:cNvSpPr txBox="1">
            <a:spLocks noGrp="1" noChangeArrowheads="1"/>
          </p:cNvSpPr>
          <p:nvPr>
            <p:ph idx="1"/>
          </p:nvPr>
        </p:nvSpPr>
        <p:spPr bwMode="auto">
          <a:xfrm>
            <a:off x="685799" y="1371607"/>
            <a:ext cx="4857751" cy="4800593"/>
          </a:xfrm>
          <a:prstGeom prst="rect">
            <a:avLst/>
          </a:prstGeom>
          <a:noFill/>
          <a:ln w="9525">
            <a:noFill/>
            <a:miter lim="800000"/>
            <a:headEnd/>
            <a:tailEnd/>
          </a:ln>
        </p:spPr>
        <p:txBody>
          <a:bodyPr lIns="92075" tIns="46038" rIns="92075" bIns="46038"/>
          <a:lstStyle/>
          <a:p>
            <a:pPr marL="342900" indent="-342900">
              <a:spcBef>
                <a:spcPts val="600"/>
              </a:spcBef>
              <a:spcAft>
                <a:spcPts val="0"/>
              </a:spcAft>
              <a:buClr>
                <a:schemeClr val="tx2"/>
              </a:buClr>
              <a:buFontTx/>
              <a:buChar char="•"/>
              <a:defRPr/>
            </a:pPr>
            <a:r>
              <a:rPr lang="en-US" sz="2000" kern="0" dirty="0">
                <a:latin typeface="Arial" panose="020B0604020202020204" pitchFamily="34" charset="0"/>
                <a:cs typeface="Arial" panose="020B0604020202020204" pitchFamily="34" charset="0"/>
              </a:rPr>
              <a:t>Simple: I = I</a:t>
            </a:r>
            <a:r>
              <a:rPr lang="en-US" sz="2000" kern="0" baseline="-25000" dirty="0">
                <a:latin typeface="Arial" panose="020B0604020202020204" pitchFamily="34" charset="0"/>
                <a:cs typeface="Arial" panose="020B0604020202020204" pitchFamily="34" charset="0"/>
              </a:rPr>
              <a:t>0</a:t>
            </a:r>
            <a:r>
              <a:rPr lang="en-US" sz="2000" kern="0" dirty="0">
                <a:latin typeface="Arial" panose="020B0604020202020204" pitchFamily="34" charset="0"/>
                <a:cs typeface="Arial" panose="020B0604020202020204" pitchFamily="34" charset="0"/>
              </a:rPr>
              <a:t>exp(-µx)</a:t>
            </a:r>
          </a:p>
          <a:p>
            <a:pPr marL="742950" lvl="1" indent="-285750">
              <a:spcBef>
                <a:spcPts val="600"/>
              </a:spcBef>
              <a:spcAft>
                <a:spcPts val="0"/>
              </a:spcAft>
              <a:buClr>
                <a:schemeClr val="tx2"/>
              </a:buClr>
              <a:buFontTx/>
              <a:buChar char="–"/>
              <a:defRPr/>
            </a:pPr>
            <a:r>
              <a:rPr lang="en-US" sz="1600" kern="0" dirty="0">
                <a:latin typeface="Arial" panose="020B0604020202020204" pitchFamily="34" charset="0"/>
                <a:cs typeface="Arial" panose="020B0604020202020204" pitchFamily="34" charset="0"/>
              </a:rPr>
              <a:t>I</a:t>
            </a:r>
            <a:r>
              <a:rPr lang="en-US" sz="1600" kern="0" baseline="-25000" dirty="0">
                <a:latin typeface="Arial" panose="020B0604020202020204" pitchFamily="34" charset="0"/>
                <a:cs typeface="Arial" panose="020B0604020202020204" pitchFamily="34" charset="0"/>
              </a:rPr>
              <a:t>0</a:t>
            </a:r>
            <a:r>
              <a:rPr lang="en-US" sz="1600" kern="0" dirty="0">
                <a:latin typeface="Arial" panose="020B0604020202020204" pitchFamily="34" charset="0"/>
                <a:cs typeface="Arial" panose="020B0604020202020204" pitchFamily="34" charset="0"/>
              </a:rPr>
              <a:t> = number of photons going in</a:t>
            </a:r>
          </a:p>
          <a:p>
            <a:pPr marL="742950" lvl="1" indent="-285750">
              <a:spcBef>
                <a:spcPts val="600"/>
              </a:spcBef>
              <a:spcAft>
                <a:spcPts val="0"/>
              </a:spcAft>
              <a:buClr>
                <a:schemeClr val="tx2"/>
              </a:buClr>
              <a:buFontTx/>
              <a:buChar char="–"/>
              <a:defRPr/>
            </a:pPr>
            <a:r>
              <a:rPr lang="en-US" sz="1600" kern="0" dirty="0">
                <a:latin typeface="Arial" panose="020B0604020202020204" pitchFamily="34" charset="0"/>
                <a:cs typeface="Arial" panose="020B0604020202020204" pitchFamily="34" charset="0"/>
              </a:rPr>
              <a:t>µ = linear attenuation coefficient </a:t>
            </a:r>
          </a:p>
          <a:p>
            <a:pPr marL="742950" lvl="1" indent="-285750">
              <a:spcBef>
                <a:spcPts val="600"/>
              </a:spcBef>
              <a:spcAft>
                <a:spcPts val="0"/>
              </a:spcAft>
              <a:buClr>
                <a:schemeClr val="tx2"/>
              </a:buClr>
              <a:buFontTx/>
              <a:buChar char="–"/>
              <a:defRPr/>
            </a:pPr>
            <a:r>
              <a:rPr lang="en-US" sz="1600" kern="0" dirty="0">
                <a:latin typeface="Arial" panose="020B0604020202020204" pitchFamily="34" charset="0"/>
                <a:cs typeface="Arial" panose="020B0604020202020204" pitchFamily="34" charset="0"/>
              </a:rPr>
              <a:t>x = distance </a:t>
            </a:r>
          </a:p>
          <a:p>
            <a:pPr marL="742950" lvl="1" indent="-285750">
              <a:spcBef>
                <a:spcPts val="600"/>
              </a:spcBef>
              <a:spcAft>
                <a:spcPts val="0"/>
              </a:spcAft>
              <a:buClr>
                <a:schemeClr val="tx2"/>
              </a:buClr>
              <a:buFontTx/>
              <a:buChar char="–"/>
              <a:defRPr/>
            </a:pPr>
            <a:r>
              <a:rPr lang="en-US" sz="1600" kern="0" dirty="0">
                <a:latin typeface="Arial" panose="020B0604020202020204" pitchFamily="34" charset="0"/>
                <a:cs typeface="Arial" panose="020B0604020202020204" pitchFamily="34" charset="0"/>
              </a:rPr>
              <a:t>I = number of photons getting through</a:t>
            </a:r>
            <a:br>
              <a:rPr lang="en-US" sz="1400" kern="0" dirty="0">
                <a:latin typeface="Arial" panose="020B0604020202020204" pitchFamily="34" charset="0"/>
                <a:cs typeface="Arial" panose="020B0604020202020204" pitchFamily="34" charset="0"/>
              </a:rPr>
            </a:br>
            <a:endParaRPr lang="en-US" sz="1400" kern="0" dirty="0">
              <a:latin typeface="Arial" panose="020B0604020202020204" pitchFamily="34" charset="0"/>
              <a:cs typeface="Arial" panose="020B0604020202020204" pitchFamily="34" charset="0"/>
            </a:endParaRPr>
          </a:p>
          <a:p>
            <a:pPr>
              <a:spcBef>
                <a:spcPts val="600"/>
              </a:spcBef>
              <a:spcAft>
                <a:spcPts val="0"/>
              </a:spcAft>
              <a:defRPr/>
            </a:pPr>
            <a:r>
              <a:rPr lang="en-US" sz="2000" kern="0" dirty="0">
                <a:latin typeface="Arial" panose="020B0604020202020204" pitchFamily="34" charset="0"/>
                <a:cs typeface="Arial" panose="020B0604020202020204" pitchFamily="34" charset="0"/>
              </a:rPr>
              <a:t>Multiple materials: </a:t>
            </a:r>
          </a:p>
          <a:p>
            <a:pPr marL="0" indent="0">
              <a:spcBef>
                <a:spcPts val="600"/>
              </a:spcBef>
              <a:spcAft>
                <a:spcPts val="0"/>
              </a:spcAft>
              <a:buNone/>
              <a:defRPr/>
            </a:pPr>
            <a:r>
              <a:rPr lang="en-US" sz="2000" dirty="0">
                <a:latin typeface="Arial" panose="020B0604020202020204" pitchFamily="34" charset="0"/>
                <a:cs typeface="Arial" panose="020B0604020202020204" pitchFamily="34" charset="0"/>
              </a:rPr>
              <a:t>	         </a:t>
            </a:r>
            <a:r>
              <a:rPr lang="en-US" sz="2000" kern="0" dirty="0">
                <a:latin typeface="Arial" panose="020B0604020202020204" pitchFamily="34" charset="0"/>
                <a:cs typeface="Arial" panose="020B0604020202020204" pitchFamily="34" charset="0"/>
              </a:rPr>
              <a:t>I = I</a:t>
            </a:r>
            <a:r>
              <a:rPr lang="en-US" sz="2000" kern="0" baseline="-25000" dirty="0">
                <a:latin typeface="Arial" panose="020B0604020202020204" pitchFamily="34" charset="0"/>
                <a:cs typeface="Arial" panose="020B0604020202020204" pitchFamily="34" charset="0"/>
              </a:rPr>
              <a:t>0</a:t>
            </a:r>
            <a:r>
              <a:rPr lang="en-US" sz="2000" kern="0" dirty="0">
                <a:latin typeface="Arial" panose="020B0604020202020204" pitchFamily="34" charset="0"/>
                <a:cs typeface="Arial" panose="020B0604020202020204" pitchFamily="34" charset="0"/>
              </a:rPr>
              <a:t> </a:t>
            </a:r>
            <a:r>
              <a:rPr lang="en-US" sz="2000" dirty="0">
                <a:latin typeface="Symbol" pitchFamily="18" charset="2"/>
              </a:rPr>
              <a:t>S </a:t>
            </a:r>
            <a:r>
              <a:rPr lang="en-US" sz="2000" dirty="0">
                <a:latin typeface="Arial" panose="020B0604020202020204" pitchFamily="34" charset="0"/>
                <a:cs typeface="Arial" panose="020B0604020202020204" pitchFamily="34" charset="0"/>
              </a:rPr>
              <a:t>e</a:t>
            </a:r>
            <a:r>
              <a:rPr lang="en-US" sz="2000" kern="0" dirty="0">
                <a:latin typeface="Arial" panose="020B0604020202020204" pitchFamily="34" charset="0"/>
                <a:cs typeface="Arial" panose="020B0604020202020204" pitchFamily="34" charset="0"/>
              </a:rPr>
              <a:t>xp(-µ</a:t>
            </a:r>
            <a:r>
              <a:rPr lang="en-US" sz="2000" kern="0" baseline="-25000" dirty="0" err="1">
                <a:latin typeface="Arial" panose="020B0604020202020204" pitchFamily="34" charset="0"/>
                <a:cs typeface="Arial" panose="020B0604020202020204" pitchFamily="34" charset="0"/>
              </a:rPr>
              <a:t>i</a:t>
            </a:r>
            <a:r>
              <a:rPr lang="en-US" sz="2000" kern="0" dirty="0" err="1">
                <a:latin typeface="Arial" panose="020B0604020202020204" pitchFamily="34" charset="0"/>
                <a:cs typeface="Arial" panose="020B0604020202020204" pitchFamily="34" charset="0"/>
              </a:rPr>
              <a:t>x</a:t>
            </a:r>
            <a:r>
              <a:rPr lang="en-US" sz="2000" kern="0" baseline="-25000" dirty="0" err="1">
                <a:latin typeface="Arial" panose="020B0604020202020204" pitchFamily="34" charset="0"/>
                <a:cs typeface="Arial" panose="020B0604020202020204" pitchFamily="34" charset="0"/>
              </a:rPr>
              <a:t>i</a:t>
            </a:r>
            <a:r>
              <a:rPr lang="en-US" sz="2000" kern="0" dirty="0">
                <a:latin typeface="Arial" panose="020B0604020202020204" pitchFamily="34" charset="0"/>
                <a:cs typeface="Arial" panose="020B0604020202020204" pitchFamily="34" charset="0"/>
              </a:rPr>
              <a:t>)</a:t>
            </a:r>
          </a:p>
          <a:p>
            <a:pPr marL="457200" lvl="1" indent="0">
              <a:spcBef>
                <a:spcPts val="600"/>
              </a:spcBef>
              <a:spcAft>
                <a:spcPts val="0"/>
              </a:spcAft>
              <a:buClr>
                <a:schemeClr val="tx2"/>
              </a:buClr>
              <a:buNone/>
              <a:defRPr/>
            </a:pPr>
            <a:r>
              <a:rPr lang="en-US" sz="1600" kern="0" dirty="0">
                <a:solidFill>
                  <a:schemeClr val="tx2"/>
                </a:solidFill>
                <a:latin typeface="Arial" panose="020B0604020202020204" pitchFamily="34" charset="0"/>
                <a:cs typeface="Arial" panose="020B0604020202020204" pitchFamily="34" charset="0"/>
              </a:rPr>
              <a:t>CT reconstruction algorithm solves for this</a:t>
            </a:r>
            <a:br>
              <a:rPr lang="en-US" sz="1600" dirty="0">
                <a:latin typeface="Arial" panose="020B0604020202020204" pitchFamily="34" charset="0"/>
                <a:cs typeface="Arial" panose="020B0604020202020204" pitchFamily="34" charset="0"/>
              </a:rPr>
            </a:br>
            <a:endParaRPr lang="en-US" sz="1600" kern="0" dirty="0">
              <a:latin typeface="Arial" panose="020B0604020202020204" pitchFamily="34" charset="0"/>
              <a:cs typeface="Arial" panose="020B0604020202020204" pitchFamily="34" charset="0"/>
            </a:endParaRPr>
          </a:p>
          <a:p>
            <a:pPr>
              <a:spcBef>
                <a:spcPts val="600"/>
              </a:spcBef>
              <a:spcAft>
                <a:spcPts val="0"/>
              </a:spcAft>
              <a:defRPr/>
            </a:pPr>
            <a:r>
              <a:rPr lang="en-US" sz="2000" kern="0" dirty="0">
                <a:latin typeface="Arial" panose="020B0604020202020204" pitchFamily="34" charset="0"/>
                <a:cs typeface="Arial" panose="020B0604020202020204" pitchFamily="34" charset="0"/>
              </a:rPr>
              <a:t>Multiple energies:</a:t>
            </a:r>
          </a:p>
          <a:p>
            <a:pPr marL="0" indent="0">
              <a:spcBef>
                <a:spcPts val="600"/>
              </a:spcBef>
              <a:spcAft>
                <a:spcPts val="600"/>
              </a:spcAft>
              <a:buNone/>
              <a:defRPr/>
            </a:pPr>
            <a:r>
              <a:rPr lang="en-US" sz="2000" dirty="0">
                <a:latin typeface="Arial" panose="020B0604020202020204" pitchFamily="34" charset="0"/>
                <a:cs typeface="Arial" panose="020B0604020202020204" pitchFamily="34" charset="0"/>
              </a:rPr>
              <a:t>	    </a:t>
            </a:r>
            <a:r>
              <a:rPr lang="en-US" sz="2000" kern="0" dirty="0">
                <a:latin typeface="Arial" panose="020B0604020202020204" pitchFamily="34" charset="0"/>
                <a:cs typeface="Arial" panose="020B0604020202020204" pitchFamily="34" charset="0"/>
              </a:rPr>
              <a:t>I = </a:t>
            </a:r>
            <a:r>
              <a:rPr lang="en-US" sz="2000" dirty="0">
                <a:latin typeface="Symbol" pitchFamily="18" charset="2"/>
              </a:rPr>
              <a:t>S </a:t>
            </a:r>
            <a:r>
              <a:rPr lang="en-US" sz="2000" kern="0" dirty="0">
                <a:latin typeface="Arial" panose="020B0604020202020204" pitchFamily="34" charset="0"/>
                <a:cs typeface="Arial" panose="020B0604020202020204" pitchFamily="34" charset="0"/>
              </a:rPr>
              <a:t>I</a:t>
            </a:r>
            <a:r>
              <a:rPr lang="en-US" sz="2000" kern="0" baseline="-25000" dirty="0">
                <a:latin typeface="Arial" panose="020B0604020202020204" pitchFamily="34" charset="0"/>
                <a:cs typeface="Arial" panose="020B0604020202020204" pitchFamily="34" charset="0"/>
              </a:rPr>
              <a:t>0,j</a:t>
            </a:r>
            <a:r>
              <a:rPr lang="en-US" sz="2000" dirty="0">
                <a:latin typeface="Symbol" pitchFamily="18" charset="2"/>
              </a:rPr>
              <a:t> S </a:t>
            </a:r>
            <a:r>
              <a:rPr lang="en-US" sz="2000" kern="0" dirty="0">
                <a:latin typeface="Arial" panose="020B0604020202020204" pitchFamily="34" charset="0"/>
                <a:cs typeface="Arial" panose="020B0604020202020204" pitchFamily="34" charset="0"/>
              </a:rPr>
              <a:t>exp(-µ</a:t>
            </a:r>
            <a:r>
              <a:rPr lang="en-US" sz="2000" kern="0" baseline="-25000" dirty="0" err="1">
                <a:latin typeface="Arial" panose="020B0604020202020204" pitchFamily="34" charset="0"/>
                <a:cs typeface="Arial" panose="020B0604020202020204" pitchFamily="34" charset="0"/>
              </a:rPr>
              <a:t>i</a:t>
            </a:r>
            <a:r>
              <a:rPr lang="en-US" sz="2000" dirty="0">
                <a:latin typeface="Arial" panose="020B0604020202020204" pitchFamily="34" charset="0"/>
                <a:cs typeface="Arial" panose="020B0604020202020204" pitchFamily="34" charset="0"/>
              </a:rPr>
              <a:t>(</a:t>
            </a:r>
            <a:r>
              <a:rPr lang="en-US" sz="2000" dirty="0" err="1">
                <a:latin typeface="Arial" panose="020B0604020202020204" pitchFamily="34" charset="0"/>
                <a:cs typeface="Arial" panose="020B0604020202020204" pitchFamily="34" charset="0"/>
              </a:rPr>
              <a:t>E</a:t>
            </a:r>
            <a:r>
              <a:rPr lang="en-US" sz="2000" baseline="-25000" dirty="0" err="1">
                <a:latin typeface="Arial" panose="020B0604020202020204" pitchFamily="34" charset="0"/>
                <a:cs typeface="Arial" panose="020B0604020202020204" pitchFamily="34" charset="0"/>
              </a:rPr>
              <a:t>j</a:t>
            </a:r>
            <a:r>
              <a:rPr lang="en-US" sz="2000" kern="0" dirty="0">
                <a:latin typeface="Arial" panose="020B0604020202020204" pitchFamily="34" charset="0"/>
                <a:cs typeface="Arial" panose="020B0604020202020204" pitchFamily="34" charset="0"/>
              </a:rPr>
              <a:t>) x</a:t>
            </a:r>
            <a:r>
              <a:rPr lang="en-US" sz="2000" kern="0" baseline="-25000" dirty="0">
                <a:latin typeface="Arial" panose="020B0604020202020204" pitchFamily="34" charset="0"/>
                <a:cs typeface="Arial" panose="020B0604020202020204" pitchFamily="34" charset="0"/>
              </a:rPr>
              <a:t>i</a:t>
            </a:r>
            <a:r>
              <a:rPr lang="en-US" sz="2000" kern="0" dirty="0">
                <a:latin typeface="Arial" panose="020B0604020202020204" pitchFamily="34" charset="0"/>
                <a:cs typeface="Arial" panose="020B0604020202020204" pitchFamily="34" charset="0"/>
              </a:rPr>
              <a:t>)</a:t>
            </a:r>
          </a:p>
          <a:p>
            <a:pPr marL="742950" lvl="1" indent="-285750">
              <a:spcBef>
                <a:spcPts val="600"/>
              </a:spcBef>
              <a:spcAft>
                <a:spcPts val="0"/>
              </a:spcAft>
              <a:buClr>
                <a:schemeClr val="tx2"/>
              </a:buClr>
              <a:buFontTx/>
              <a:buChar char="–"/>
              <a:defRPr/>
            </a:pPr>
            <a:r>
              <a:rPr lang="en-US" sz="1600" kern="0" dirty="0">
                <a:latin typeface="Arial" panose="020B0604020202020204" pitchFamily="34" charset="0"/>
                <a:cs typeface="Arial" panose="020B0604020202020204" pitchFamily="34" charset="0"/>
              </a:rPr>
              <a:t>µ also a function of X-ray energy</a:t>
            </a:r>
          </a:p>
          <a:p>
            <a:pPr marL="457200" lvl="1" indent="0">
              <a:spcBef>
                <a:spcPts val="600"/>
              </a:spcBef>
              <a:spcAft>
                <a:spcPts val="0"/>
              </a:spcAft>
              <a:buNone/>
              <a:defRPr/>
            </a:pPr>
            <a:r>
              <a:rPr lang="en-US" sz="1600" dirty="0">
                <a:solidFill>
                  <a:schemeClr val="tx2"/>
                </a:solidFill>
                <a:latin typeface="Arial" panose="020B0604020202020204" pitchFamily="34" charset="0"/>
                <a:cs typeface="Arial" panose="020B0604020202020204" pitchFamily="34" charset="0"/>
              </a:rPr>
              <a:t>CT reconstruction algorithm does not solve for this  </a:t>
            </a:r>
            <a:r>
              <a:rPr lang="en-US" sz="1600" b="1" dirty="0">
                <a:solidFill>
                  <a:schemeClr val="tx2"/>
                </a:solidFill>
                <a:latin typeface="Arial" panose="020B0604020202020204" pitchFamily="34" charset="0"/>
                <a:cs typeface="Arial" panose="020B0604020202020204" pitchFamily="34" charset="0"/>
              </a:rPr>
              <a:t>→</a:t>
            </a:r>
            <a:r>
              <a:rPr lang="en-US" sz="1600" dirty="0">
                <a:solidFill>
                  <a:schemeClr val="tx2"/>
                </a:solidFill>
                <a:latin typeface="Arial" panose="020B0604020202020204" pitchFamily="34" charset="0"/>
                <a:cs typeface="Arial" panose="020B0604020202020204" pitchFamily="34" charset="0"/>
              </a:rPr>
              <a:t>  beam </a:t>
            </a:r>
            <a:r>
              <a:rPr lang="en-US" sz="1600" kern="0" dirty="0">
                <a:solidFill>
                  <a:schemeClr val="tx2"/>
                </a:solidFill>
                <a:latin typeface="Arial" panose="020B0604020202020204" pitchFamily="34" charset="0"/>
                <a:cs typeface="Arial" panose="020B0604020202020204" pitchFamily="34" charset="0"/>
              </a:rPr>
              <a:t>hardening artifacts</a:t>
            </a:r>
            <a:endParaRPr lang="en-US" sz="1600" kern="0" dirty="0">
              <a:latin typeface="Arial" panose="020B0604020202020204" pitchFamily="34" charset="0"/>
              <a:cs typeface="Arial" panose="020B0604020202020204" pitchFamily="34" charset="0"/>
            </a:endParaRPr>
          </a:p>
        </p:txBody>
      </p:sp>
      <p:grpSp>
        <p:nvGrpSpPr>
          <p:cNvPr id="5" name="Group 4">
            <a:extLst>
              <a:ext uri="{FF2B5EF4-FFF2-40B4-BE49-F238E27FC236}">
                <a16:creationId xmlns:a16="http://schemas.microsoft.com/office/drawing/2014/main" id="{4945F6FA-CD2A-56A8-C5FD-0C53BE8380BD}"/>
              </a:ext>
            </a:extLst>
          </p:cNvPr>
          <p:cNvGrpSpPr/>
          <p:nvPr/>
        </p:nvGrpSpPr>
        <p:grpSpPr>
          <a:xfrm>
            <a:off x="5813425" y="1140861"/>
            <a:ext cx="2905125" cy="1528762"/>
            <a:chOff x="6162675" y="1443038"/>
            <a:chExt cx="2905125" cy="1528762"/>
          </a:xfrm>
        </p:grpSpPr>
        <p:sp>
          <p:nvSpPr>
            <p:cNvPr id="6" name="Freeform 6">
              <a:extLst>
                <a:ext uri="{FF2B5EF4-FFF2-40B4-BE49-F238E27FC236}">
                  <a16:creationId xmlns:a16="http://schemas.microsoft.com/office/drawing/2014/main" id="{BA51A527-0DC6-5173-6BAC-5F6622883CB7}"/>
                </a:ext>
              </a:extLst>
            </p:cNvPr>
            <p:cNvSpPr>
              <a:spLocks/>
            </p:cNvSpPr>
            <p:nvPr/>
          </p:nvSpPr>
          <p:spPr bwMode="auto">
            <a:xfrm>
              <a:off x="6162675" y="2133600"/>
              <a:ext cx="1247775" cy="482600"/>
            </a:xfrm>
            <a:custGeom>
              <a:avLst/>
              <a:gdLst>
                <a:gd name="T0" fmla="*/ 0 w 786"/>
                <a:gd name="T1" fmla="*/ 2147483647 h 304"/>
                <a:gd name="T2" fmla="*/ 2147483647 w 786"/>
                <a:gd name="T3" fmla="*/ 2147483647 h 304"/>
                <a:gd name="T4" fmla="*/ 2147483647 w 786"/>
                <a:gd name="T5" fmla="*/ 2147483647 h 304"/>
                <a:gd name="T6" fmla="*/ 2147483647 w 786"/>
                <a:gd name="T7" fmla="*/ 2147483647 h 304"/>
                <a:gd name="T8" fmla="*/ 2147483647 w 786"/>
                <a:gd name="T9" fmla="*/ 2147483647 h 304"/>
                <a:gd name="T10" fmla="*/ 2147483647 w 786"/>
                <a:gd name="T11" fmla="*/ 2147483647 h 304"/>
                <a:gd name="T12" fmla="*/ 2147483647 w 786"/>
                <a:gd name="T13" fmla="*/ 2147483647 h 304"/>
                <a:gd name="T14" fmla="*/ 2147483647 w 786"/>
                <a:gd name="T15" fmla="*/ 2147483647 h 304"/>
                <a:gd name="T16" fmla="*/ 2147483647 w 786"/>
                <a:gd name="T17" fmla="*/ 2147483647 h 304"/>
                <a:gd name="T18" fmla="*/ 2147483647 w 786"/>
                <a:gd name="T19" fmla="*/ 2147483647 h 3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86"/>
                <a:gd name="T31" fmla="*/ 0 h 304"/>
                <a:gd name="T32" fmla="*/ 786 w 786"/>
                <a:gd name="T33" fmla="*/ 304 h 3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86" h="304">
                  <a:moveTo>
                    <a:pt x="0" y="132"/>
                  </a:moveTo>
                  <a:cubicBezTo>
                    <a:pt x="16" y="134"/>
                    <a:pt x="59" y="119"/>
                    <a:pt x="90" y="144"/>
                  </a:cubicBezTo>
                  <a:cubicBezTo>
                    <a:pt x="121" y="169"/>
                    <a:pt x="156" y="304"/>
                    <a:pt x="186" y="283"/>
                  </a:cubicBezTo>
                  <a:cubicBezTo>
                    <a:pt x="216" y="262"/>
                    <a:pt x="242" y="18"/>
                    <a:pt x="270" y="18"/>
                  </a:cubicBezTo>
                  <a:cubicBezTo>
                    <a:pt x="298" y="18"/>
                    <a:pt x="326" y="283"/>
                    <a:pt x="354" y="283"/>
                  </a:cubicBezTo>
                  <a:cubicBezTo>
                    <a:pt x="382" y="283"/>
                    <a:pt x="413" y="20"/>
                    <a:pt x="438" y="18"/>
                  </a:cubicBezTo>
                  <a:cubicBezTo>
                    <a:pt x="463" y="17"/>
                    <a:pt x="478" y="275"/>
                    <a:pt x="506" y="275"/>
                  </a:cubicBezTo>
                  <a:cubicBezTo>
                    <a:pt x="534" y="275"/>
                    <a:pt x="574" y="36"/>
                    <a:pt x="606" y="18"/>
                  </a:cubicBezTo>
                  <a:cubicBezTo>
                    <a:pt x="638" y="0"/>
                    <a:pt x="666" y="141"/>
                    <a:pt x="696" y="167"/>
                  </a:cubicBezTo>
                  <a:cubicBezTo>
                    <a:pt x="726" y="193"/>
                    <a:pt x="767" y="172"/>
                    <a:pt x="786" y="173"/>
                  </a:cubicBezTo>
                </a:path>
              </a:pathLst>
            </a:custGeom>
            <a:noFill/>
            <a:ln w="25400" cap="flat" cmpd="sng">
              <a:solidFill>
                <a:schemeClr val="tx1"/>
              </a:solidFill>
              <a:prstDash val="solid"/>
              <a:round/>
              <a:headEnd type="none" w="sm" len="sm"/>
              <a:tailEnd type="stealth" w="lg"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 name="Freeform 7">
              <a:extLst>
                <a:ext uri="{FF2B5EF4-FFF2-40B4-BE49-F238E27FC236}">
                  <a16:creationId xmlns:a16="http://schemas.microsoft.com/office/drawing/2014/main" id="{30B50F19-B0A0-2ACD-15B9-C7E394156715}"/>
                </a:ext>
              </a:extLst>
            </p:cNvPr>
            <p:cNvSpPr>
              <a:spLocks/>
            </p:cNvSpPr>
            <p:nvPr/>
          </p:nvSpPr>
          <p:spPr bwMode="auto">
            <a:xfrm>
              <a:off x="7820025" y="2171700"/>
              <a:ext cx="1247775" cy="482600"/>
            </a:xfrm>
            <a:custGeom>
              <a:avLst/>
              <a:gdLst>
                <a:gd name="T0" fmla="*/ 0 w 786"/>
                <a:gd name="T1" fmla="*/ 2147483647 h 304"/>
                <a:gd name="T2" fmla="*/ 2147483647 w 786"/>
                <a:gd name="T3" fmla="*/ 2147483647 h 304"/>
                <a:gd name="T4" fmla="*/ 2147483647 w 786"/>
                <a:gd name="T5" fmla="*/ 2147483647 h 304"/>
                <a:gd name="T6" fmla="*/ 2147483647 w 786"/>
                <a:gd name="T7" fmla="*/ 2147483647 h 304"/>
                <a:gd name="T8" fmla="*/ 2147483647 w 786"/>
                <a:gd name="T9" fmla="*/ 2147483647 h 304"/>
                <a:gd name="T10" fmla="*/ 2147483647 w 786"/>
                <a:gd name="T11" fmla="*/ 2147483647 h 304"/>
                <a:gd name="T12" fmla="*/ 2147483647 w 786"/>
                <a:gd name="T13" fmla="*/ 2147483647 h 304"/>
                <a:gd name="T14" fmla="*/ 2147483647 w 786"/>
                <a:gd name="T15" fmla="*/ 2147483647 h 304"/>
                <a:gd name="T16" fmla="*/ 2147483647 w 786"/>
                <a:gd name="T17" fmla="*/ 2147483647 h 304"/>
                <a:gd name="T18" fmla="*/ 2147483647 w 786"/>
                <a:gd name="T19" fmla="*/ 2147483647 h 3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86"/>
                <a:gd name="T31" fmla="*/ 0 h 304"/>
                <a:gd name="T32" fmla="*/ 786 w 786"/>
                <a:gd name="T33" fmla="*/ 304 h 3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86" h="304">
                  <a:moveTo>
                    <a:pt x="0" y="132"/>
                  </a:moveTo>
                  <a:cubicBezTo>
                    <a:pt x="16" y="134"/>
                    <a:pt x="59" y="119"/>
                    <a:pt x="90" y="144"/>
                  </a:cubicBezTo>
                  <a:cubicBezTo>
                    <a:pt x="121" y="169"/>
                    <a:pt x="156" y="304"/>
                    <a:pt x="186" y="283"/>
                  </a:cubicBezTo>
                  <a:cubicBezTo>
                    <a:pt x="216" y="262"/>
                    <a:pt x="242" y="18"/>
                    <a:pt x="270" y="18"/>
                  </a:cubicBezTo>
                  <a:cubicBezTo>
                    <a:pt x="298" y="18"/>
                    <a:pt x="326" y="283"/>
                    <a:pt x="354" y="283"/>
                  </a:cubicBezTo>
                  <a:cubicBezTo>
                    <a:pt x="382" y="283"/>
                    <a:pt x="413" y="20"/>
                    <a:pt x="438" y="18"/>
                  </a:cubicBezTo>
                  <a:cubicBezTo>
                    <a:pt x="463" y="17"/>
                    <a:pt x="478" y="275"/>
                    <a:pt x="506" y="275"/>
                  </a:cubicBezTo>
                  <a:cubicBezTo>
                    <a:pt x="534" y="275"/>
                    <a:pt x="574" y="36"/>
                    <a:pt x="606" y="18"/>
                  </a:cubicBezTo>
                  <a:cubicBezTo>
                    <a:pt x="638" y="0"/>
                    <a:pt x="666" y="141"/>
                    <a:pt x="696" y="167"/>
                  </a:cubicBezTo>
                  <a:cubicBezTo>
                    <a:pt x="726" y="193"/>
                    <a:pt x="767" y="172"/>
                    <a:pt x="786" y="173"/>
                  </a:cubicBezTo>
                </a:path>
              </a:pathLst>
            </a:custGeom>
            <a:noFill/>
            <a:ln w="12700" cap="flat" cmpd="sng">
              <a:solidFill>
                <a:schemeClr val="tx1"/>
              </a:solidFill>
              <a:prstDash val="solid"/>
              <a:round/>
              <a:headEnd type="none" w="sm" len="sm"/>
              <a:tailEnd type="stealth" w="lg"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 name="Rectangle 12">
              <a:extLst>
                <a:ext uri="{FF2B5EF4-FFF2-40B4-BE49-F238E27FC236}">
                  <a16:creationId xmlns:a16="http://schemas.microsoft.com/office/drawing/2014/main" id="{B8E8E6FF-DA02-B221-08F1-0902ABE10F2C}"/>
                </a:ext>
              </a:extLst>
            </p:cNvPr>
            <p:cNvSpPr>
              <a:spLocks noChangeArrowheads="1"/>
            </p:cNvSpPr>
            <p:nvPr/>
          </p:nvSpPr>
          <p:spPr bwMode="auto">
            <a:xfrm>
              <a:off x="7419975" y="1905000"/>
              <a:ext cx="381000" cy="1066800"/>
            </a:xfrm>
            <a:prstGeom prst="rect">
              <a:avLst/>
            </a:prstGeom>
            <a:solidFill>
              <a:srgbClr val="339966"/>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9" name="Rectangle 13">
              <a:extLst>
                <a:ext uri="{FF2B5EF4-FFF2-40B4-BE49-F238E27FC236}">
                  <a16:creationId xmlns:a16="http://schemas.microsoft.com/office/drawing/2014/main" id="{55869A14-E607-C94F-41AD-2DA02DB1868D}"/>
                </a:ext>
              </a:extLst>
            </p:cNvPr>
            <p:cNvSpPr>
              <a:spLocks noChangeArrowheads="1"/>
            </p:cNvSpPr>
            <p:nvPr/>
          </p:nvSpPr>
          <p:spPr bwMode="auto">
            <a:xfrm>
              <a:off x="6667500" y="1762125"/>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a:t>I</a:t>
              </a:r>
              <a:r>
                <a:rPr lang="en-US" altLang="en-US" sz="1800" baseline="-25000"/>
                <a:t>0</a:t>
              </a:r>
            </a:p>
          </p:txBody>
        </p:sp>
        <p:sp>
          <p:nvSpPr>
            <p:cNvPr id="10" name="Rectangle 14">
              <a:extLst>
                <a:ext uri="{FF2B5EF4-FFF2-40B4-BE49-F238E27FC236}">
                  <a16:creationId xmlns:a16="http://schemas.microsoft.com/office/drawing/2014/main" id="{3A47B41A-742D-2C3C-EFE6-1E28DB63B1DA}"/>
                </a:ext>
              </a:extLst>
            </p:cNvPr>
            <p:cNvSpPr>
              <a:spLocks noChangeArrowheads="1"/>
            </p:cNvSpPr>
            <p:nvPr/>
          </p:nvSpPr>
          <p:spPr bwMode="auto">
            <a:xfrm>
              <a:off x="8267700" y="1762125"/>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a:t>I</a:t>
              </a:r>
              <a:endParaRPr lang="en-US" altLang="en-US" sz="1800" baseline="-25000"/>
            </a:p>
          </p:txBody>
        </p:sp>
        <p:sp>
          <p:nvSpPr>
            <p:cNvPr id="11" name="Line 16">
              <a:extLst>
                <a:ext uri="{FF2B5EF4-FFF2-40B4-BE49-F238E27FC236}">
                  <a16:creationId xmlns:a16="http://schemas.microsoft.com/office/drawing/2014/main" id="{4713D177-4362-3D1E-9892-505206CA2E40}"/>
                </a:ext>
              </a:extLst>
            </p:cNvPr>
            <p:cNvSpPr>
              <a:spLocks noChangeShapeType="1"/>
            </p:cNvSpPr>
            <p:nvPr/>
          </p:nvSpPr>
          <p:spPr bwMode="auto">
            <a:xfrm>
              <a:off x="7424738" y="1790700"/>
              <a:ext cx="381000" cy="0"/>
            </a:xfrm>
            <a:prstGeom prst="line">
              <a:avLst/>
            </a:prstGeom>
            <a:noFill/>
            <a:ln w="38100">
              <a:solidFill>
                <a:schemeClr val="tx1"/>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12" name="Rectangle 17">
              <a:extLst>
                <a:ext uri="{FF2B5EF4-FFF2-40B4-BE49-F238E27FC236}">
                  <a16:creationId xmlns:a16="http://schemas.microsoft.com/office/drawing/2014/main" id="{E1648CB9-F084-1408-DCA5-044AF06F762C}"/>
                </a:ext>
              </a:extLst>
            </p:cNvPr>
            <p:cNvSpPr>
              <a:spLocks noChangeArrowheads="1"/>
            </p:cNvSpPr>
            <p:nvPr/>
          </p:nvSpPr>
          <p:spPr bwMode="auto">
            <a:xfrm>
              <a:off x="7467600" y="1443038"/>
              <a:ext cx="336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a:t>x</a:t>
              </a:r>
              <a:endParaRPr lang="en-US" altLang="en-US" sz="1800" baseline="-25000"/>
            </a:p>
          </p:txBody>
        </p:sp>
        <p:sp>
          <p:nvSpPr>
            <p:cNvPr id="13" name="Rectangle 18">
              <a:extLst>
                <a:ext uri="{FF2B5EF4-FFF2-40B4-BE49-F238E27FC236}">
                  <a16:creationId xmlns:a16="http://schemas.microsoft.com/office/drawing/2014/main" id="{BB9119F6-BF40-465B-5258-446DF8405A05}"/>
                </a:ext>
              </a:extLst>
            </p:cNvPr>
            <p:cNvSpPr>
              <a:spLocks noChangeArrowheads="1"/>
            </p:cNvSpPr>
            <p:nvPr/>
          </p:nvSpPr>
          <p:spPr bwMode="auto">
            <a:xfrm>
              <a:off x="7429500" y="24384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dirty="0">
                  <a:cs typeface="Times New Roman" pitchFamily="18" charset="0"/>
                </a:rPr>
                <a:t>µ</a:t>
              </a:r>
              <a:endParaRPr lang="en-US" altLang="en-US" sz="1800" baseline="-25000" dirty="0">
                <a:cs typeface="Times New Roman" pitchFamily="18" charset="0"/>
              </a:endParaRPr>
            </a:p>
          </p:txBody>
        </p:sp>
      </p:grpSp>
      <p:grpSp>
        <p:nvGrpSpPr>
          <p:cNvPr id="14" name="Group 35">
            <a:extLst>
              <a:ext uri="{FF2B5EF4-FFF2-40B4-BE49-F238E27FC236}">
                <a16:creationId xmlns:a16="http://schemas.microsoft.com/office/drawing/2014/main" id="{3E387706-D35D-E2C7-1B23-95E24537E2C8}"/>
              </a:ext>
            </a:extLst>
          </p:cNvPr>
          <p:cNvGrpSpPr>
            <a:grpSpLocks/>
          </p:cNvGrpSpPr>
          <p:nvPr/>
        </p:nvGrpSpPr>
        <p:grpSpPr bwMode="auto">
          <a:xfrm>
            <a:off x="5676900" y="2971800"/>
            <a:ext cx="3419475" cy="1600200"/>
            <a:chOff x="3576" y="1872"/>
            <a:chExt cx="2154" cy="1008"/>
          </a:xfrm>
        </p:grpSpPr>
        <p:sp>
          <p:nvSpPr>
            <p:cNvPr id="15" name="Freeform 19">
              <a:extLst>
                <a:ext uri="{FF2B5EF4-FFF2-40B4-BE49-F238E27FC236}">
                  <a16:creationId xmlns:a16="http://schemas.microsoft.com/office/drawing/2014/main" id="{0261E4AB-7DDA-B492-44DC-5406E92484E0}"/>
                </a:ext>
              </a:extLst>
            </p:cNvPr>
            <p:cNvSpPr>
              <a:spLocks/>
            </p:cNvSpPr>
            <p:nvPr/>
          </p:nvSpPr>
          <p:spPr bwMode="auto">
            <a:xfrm>
              <a:off x="3576" y="2352"/>
              <a:ext cx="786" cy="304"/>
            </a:xfrm>
            <a:custGeom>
              <a:avLst/>
              <a:gdLst>
                <a:gd name="T0" fmla="*/ 0 w 786"/>
                <a:gd name="T1" fmla="*/ 132 h 304"/>
                <a:gd name="T2" fmla="*/ 90 w 786"/>
                <a:gd name="T3" fmla="*/ 144 h 304"/>
                <a:gd name="T4" fmla="*/ 186 w 786"/>
                <a:gd name="T5" fmla="*/ 283 h 304"/>
                <a:gd name="T6" fmla="*/ 270 w 786"/>
                <a:gd name="T7" fmla="*/ 18 h 304"/>
                <a:gd name="T8" fmla="*/ 354 w 786"/>
                <a:gd name="T9" fmla="*/ 283 h 304"/>
                <a:gd name="T10" fmla="*/ 438 w 786"/>
                <a:gd name="T11" fmla="*/ 18 h 304"/>
                <a:gd name="T12" fmla="*/ 506 w 786"/>
                <a:gd name="T13" fmla="*/ 275 h 304"/>
                <a:gd name="T14" fmla="*/ 606 w 786"/>
                <a:gd name="T15" fmla="*/ 18 h 304"/>
                <a:gd name="T16" fmla="*/ 696 w 786"/>
                <a:gd name="T17" fmla="*/ 167 h 304"/>
                <a:gd name="T18" fmla="*/ 786 w 786"/>
                <a:gd name="T19" fmla="*/ 173 h 3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86"/>
                <a:gd name="T31" fmla="*/ 0 h 304"/>
                <a:gd name="T32" fmla="*/ 786 w 786"/>
                <a:gd name="T33" fmla="*/ 304 h 3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86" h="304">
                  <a:moveTo>
                    <a:pt x="0" y="132"/>
                  </a:moveTo>
                  <a:cubicBezTo>
                    <a:pt x="16" y="134"/>
                    <a:pt x="59" y="119"/>
                    <a:pt x="90" y="144"/>
                  </a:cubicBezTo>
                  <a:cubicBezTo>
                    <a:pt x="121" y="169"/>
                    <a:pt x="156" y="304"/>
                    <a:pt x="186" y="283"/>
                  </a:cubicBezTo>
                  <a:cubicBezTo>
                    <a:pt x="216" y="262"/>
                    <a:pt x="242" y="18"/>
                    <a:pt x="270" y="18"/>
                  </a:cubicBezTo>
                  <a:cubicBezTo>
                    <a:pt x="298" y="18"/>
                    <a:pt x="326" y="283"/>
                    <a:pt x="354" y="283"/>
                  </a:cubicBezTo>
                  <a:cubicBezTo>
                    <a:pt x="382" y="283"/>
                    <a:pt x="413" y="20"/>
                    <a:pt x="438" y="18"/>
                  </a:cubicBezTo>
                  <a:cubicBezTo>
                    <a:pt x="463" y="17"/>
                    <a:pt x="478" y="275"/>
                    <a:pt x="506" y="275"/>
                  </a:cubicBezTo>
                  <a:cubicBezTo>
                    <a:pt x="534" y="275"/>
                    <a:pt x="574" y="36"/>
                    <a:pt x="606" y="18"/>
                  </a:cubicBezTo>
                  <a:cubicBezTo>
                    <a:pt x="638" y="0"/>
                    <a:pt x="666" y="141"/>
                    <a:pt x="696" y="167"/>
                  </a:cubicBezTo>
                  <a:cubicBezTo>
                    <a:pt x="726" y="193"/>
                    <a:pt x="767" y="172"/>
                    <a:pt x="786" y="173"/>
                  </a:cubicBezTo>
                </a:path>
              </a:pathLst>
            </a:custGeom>
            <a:noFill/>
            <a:ln w="25400" cap="flat" cmpd="sng">
              <a:solidFill>
                <a:schemeClr val="tx1"/>
              </a:solidFill>
              <a:prstDash val="solid"/>
              <a:round/>
              <a:headEnd type="none" w="sm" len="sm"/>
              <a:tailEnd type="stealth" w="lg"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 name="Freeform 20">
              <a:extLst>
                <a:ext uri="{FF2B5EF4-FFF2-40B4-BE49-F238E27FC236}">
                  <a16:creationId xmlns:a16="http://schemas.microsoft.com/office/drawing/2014/main" id="{1E991639-C27C-0CE9-CE77-F6131F7856DA}"/>
                </a:ext>
              </a:extLst>
            </p:cNvPr>
            <p:cNvSpPr>
              <a:spLocks/>
            </p:cNvSpPr>
            <p:nvPr/>
          </p:nvSpPr>
          <p:spPr bwMode="auto">
            <a:xfrm>
              <a:off x="4944" y="2352"/>
              <a:ext cx="786" cy="304"/>
            </a:xfrm>
            <a:custGeom>
              <a:avLst/>
              <a:gdLst>
                <a:gd name="T0" fmla="*/ 0 w 786"/>
                <a:gd name="T1" fmla="*/ 132 h 304"/>
                <a:gd name="T2" fmla="*/ 90 w 786"/>
                <a:gd name="T3" fmla="*/ 144 h 304"/>
                <a:gd name="T4" fmla="*/ 186 w 786"/>
                <a:gd name="T5" fmla="*/ 283 h 304"/>
                <a:gd name="T6" fmla="*/ 270 w 786"/>
                <a:gd name="T7" fmla="*/ 18 h 304"/>
                <a:gd name="T8" fmla="*/ 354 w 786"/>
                <a:gd name="T9" fmla="*/ 283 h 304"/>
                <a:gd name="T10" fmla="*/ 438 w 786"/>
                <a:gd name="T11" fmla="*/ 18 h 304"/>
                <a:gd name="T12" fmla="*/ 506 w 786"/>
                <a:gd name="T13" fmla="*/ 275 h 304"/>
                <a:gd name="T14" fmla="*/ 606 w 786"/>
                <a:gd name="T15" fmla="*/ 18 h 304"/>
                <a:gd name="T16" fmla="*/ 696 w 786"/>
                <a:gd name="T17" fmla="*/ 167 h 304"/>
                <a:gd name="T18" fmla="*/ 786 w 786"/>
                <a:gd name="T19" fmla="*/ 173 h 3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86"/>
                <a:gd name="T31" fmla="*/ 0 h 304"/>
                <a:gd name="T32" fmla="*/ 786 w 786"/>
                <a:gd name="T33" fmla="*/ 304 h 3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86" h="304">
                  <a:moveTo>
                    <a:pt x="0" y="132"/>
                  </a:moveTo>
                  <a:cubicBezTo>
                    <a:pt x="16" y="134"/>
                    <a:pt x="59" y="119"/>
                    <a:pt x="90" y="144"/>
                  </a:cubicBezTo>
                  <a:cubicBezTo>
                    <a:pt x="121" y="169"/>
                    <a:pt x="156" y="304"/>
                    <a:pt x="186" y="283"/>
                  </a:cubicBezTo>
                  <a:cubicBezTo>
                    <a:pt x="216" y="262"/>
                    <a:pt x="242" y="18"/>
                    <a:pt x="270" y="18"/>
                  </a:cubicBezTo>
                  <a:cubicBezTo>
                    <a:pt x="298" y="18"/>
                    <a:pt x="326" y="283"/>
                    <a:pt x="354" y="283"/>
                  </a:cubicBezTo>
                  <a:cubicBezTo>
                    <a:pt x="382" y="283"/>
                    <a:pt x="413" y="20"/>
                    <a:pt x="438" y="18"/>
                  </a:cubicBezTo>
                  <a:cubicBezTo>
                    <a:pt x="463" y="17"/>
                    <a:pt x="478" y="275"/>
                    <a:pt x="506" y="275"/>
                  </a:cubicBezTo>
                  <a:cubicBezTo>
                    <a:pt x="534" y="275"/>
                    <a:pt x="574" y="36"/>
                    <a:pt x="606" y="18"/>
                  </a:cubicBezTo>
                  <a:cubicBezTo>
                    <a:pt x="638" y="0"/>
                    <a:pt x="666" y="141"/>
                    <a:pt x="696" y="167"/>
                  </a:cubicBezTo>
                  <a:cubicBezTo>
                    <a:pt x="726" y="193"/>
                    <a:pt x="767" y="172"/>
                    <a:pt x="786" y="173"/>
                  </a:cubicBezTo>
                </a:path>
              </a:pathLst>
            </a:custGeom>
            <a:noFill/>
            <a:ln w="12700" cap="flat" cmpd="sng">
              <a:solidFill>
                <a:schemeClr val="tx1"/>
              </a:solidFill>
              <a:prstDash val="solid"/>
              <a:round/>
              <a:headEnd type="none" w="sm" len="sm"/>
              <a:tailEnd type="stealth" w="lg"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 name="Rectangle 22">
              <a:extLst>
                <a:ext uri="{FF2B5EF4-FFF2-40B4-BE49-F238E27FC236}">
                  <a16:creationId xmlns:a16="http://schemas.microsoft.com/office/drawing/2014/main" id="{BEE08C8D-39D3-9AE6-7340-AFADEBBB8CA0}"/>
                </a:ext>
              </a:extLst>
            </p:cNvPr>
            <p:cNvSpPr>
              <a:spLocks noChangeArrowheads="1"/>
            </p:cNvSpPr>
            <p:nvPr/>
          </p:nvSpPr>
          <p:spPr bwMode="auto">
            <a:xfrm>
              <a:off x="3894" y="2118"/>
              <a:ext cx="2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a:t>I</a:t>
              </a:r>
              <a:r>
                <a:rPr lang="en-US" altLang="en-US" sz="1800" baseline="-25000"/>
                <a:t>0</a:t>
              </a:r>
            </a:p>
          </p:txBody>
        </p:sp>
        <p:sp>
          <p:nvSpPr>
            <p:cNvPr id="18" name="Rectangle 23">
              <a:extLst>
                <a:ext uri="{FF2B5EF4-FFF2-40B4-BE49-F238E27FC236}">
                  <a16:creationId xmlns:a16="http://schemas.microsoft.com/office/drawing/2014/main" id="{2C28385B-8455-FD1C-9157-1463AD968D55}"/>
                </a:ext>
              </a:extLst>
            </p:cNvPr>
            <p:cNvSpPr>
              <a:spLocks noChangeArrowheads="1"/>
            </p:cNvSpPr>
            <p:nvPr/>
          </p:nvSpPr>
          <p:spPr bwMode="auto">
            <a:xfrm>
              <a:off x="5280" y="2112"/>
              <a:ext cx="2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a:t>I</a:t>
              </a:r>
              <a:endParaRPr lang="en-US" altLang="en-US" sz="1800" baseline="-25000"/>
            </a:p>
          </p:txBody>
        </p:sp>
        <p:sp>
          <p:nvSpPr>
            <p:cNvPr id="19" name="Rectangle 27">
              <a:extLst>
                <a:ext uri="{FF2B5EF4-FFF2-40B4-BE49-F238E27FC236}">
                  <a16:creationId xmlns:a16="http://schemas.microsoft.com/office/drawing/2014/main" id="{432A6A86-9C03-FA8B-684B-B82456B1F08B}"/>
                </a:ext>
              </a:extLst>
            </p:cNvPr>
            <p:cNvSpPr>
              <a:spLocks noChangeArrowheads="1"/>
            </p:cNvSpPr>
            <p:nvPr/>
          </p:nvSpPr>
          <p:spPr bwMode="auto">
            <a:xfrm>
              <a:off x="4368" y="2208"/>
              <a:ext cx="240" cy="672"/>
            </a:xfrm>
            <a:prstGeom prst="rect">
              <a:avLst/>
            </a:prstGeom>
            <a:solidFill>
              <a:srgbClr val="339966"/>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0" name="Line 28">
              <a:extLst>
                <a:ext uri="{FF2B5EF4-FFF2-40B4-BE49-F238E27FC236}">
                  <a16:creationId xmlns:a16="http://schemas.microsoft.com/office/drawing/2014/main" id="{83717D00-C706-8847-F2EB-9DCF0AD50442}"/>
                </a:ext>
              </a:extLst>
            </p:cNvPr>
            <p:cNvSpPr>
              <a:spLocks noChangeShapeType="1"/>
            </p:cNvSpPr>
            <p:nvPr/>
          </p:nvSpPr>
          <p:spPr bwMode="auto">
            <a:xfrm>
              <a:off x="4371" y="2136"/>
              <a:ext cx="240" cy="0"/>
            </a:xfrm>
            <a:prstGeom prst="line">
              <a:avLst/>
            </a:prstGeom>
            <a:noFill/>
            <a:ln w="38100">
              <a:solidFill>
                <a:schemeClr val="tx1"/>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21" name="Rectangle 29">
              <a:extLst>
                <a:ext uri="{FF2B5EF4-FFF2-40B4-BE49-F238E27FC236}">
                  <a16:creationId xmlns:a16="http://schemas.microsoft.com/office/drawing/2014/main" id="{2C8F0623-9176-D68F-C175-66182391E071}"/>
                </a:ext>
              </a:extLst>
            </p:cNvPr>
            <p:cNvSpPr>
              <a:spLocks noChangeArrowheads="1"/>
            </p:cNvSpPr>
            <p:nvPr/>
          </p:nvSpPr>
          <p:spPr bwMode="auto">
            <a:xfrm>
              <a:off x="4374" y="1872"/>
              <a:ext cx="24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a:t>x</a:t>
              </a:r>
              <a:r>
                <a:rPr lang="en-US" altLang="en-US" sz="1800" baseline="-25000"/>
                <a:t>1</a:t>
              </a:r>
            </a:p>
          </p:txBody>
        </p:sp>
        <p:sp>
          <p:nvSpPr>
            <p:cNvPr id="22" name="Rectangle 30">
              <a:extLst>
                <a:ext uri="{FF2B5EF4-FFF2-40B4-BE49-F238E27FC236}">
                  <a16:creationId xmlns:a16="http://schemas.microsoft.com/office/drawing/2014/main" id="{B8CED8A1-470A-2B43-F1E2-4D10FBB8227C}"/>
                </a:ext>
              </a:extLst>
            </p:cNvPr>
            <p:cNvSpPr>
              <a:spLocks noChangeArrowheads="1"/>
            </p:cNvSpPr>
            <p:nvPr/>
          </p:nvSpPr>
          <p:spPr bwMode="auto">
            <a:xfrm>
              <a:off x="4374" y="2544"/>
              <a:ext cx="28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a:cs typeface="Times New Roman" pitchFamily="18" charset="0"/>
                </a:rPr>
                <a:t>µ</a:t>
              </a:r>
              <a:r>
                <a:rPr lang="en-US" altLang="en-US" sz="1800" baseline="-25000">
                  <a:cs typeface="Times New Roman" pitchFamily="18" charset="0"/>
                </a:rPr>
                <a:t>1</a:t>
              </a:r>
            </a:p>
          </p:txBody>
        </p:sp>
        <p:sp>
          <p:nvSpPr>
            <p:cNvPr id="23" name="Rectangle 31">
              <a:extLst>
                <a:ext uri="{FF2B5EF4-FFF2-40B4-BE49-F238E27FC236}">
                  <a16:creationId xmlns:a16="http://schemas.microsoft.com/office/drawing/2014/main" id="{2FC4CF7C-C393-C416-3C91-743553ABEEC8}"/>
                </a:ext>
              </a:extLst>
            </p:cNvPr>
            <p:cNvSpPr>
              <a:spLocks noChangeArrowheads="1"/>
            </p:cNvSpPr>
            <p:nvPr/>
          </p:nvSpPr>
          <p:spPr bwMode="auto">
            <a:xfrm>
              <a:off x="4608" y="2208"/>
              <a:ext cx="336" cy="672"/>
            </a:xfrm>
            <a:prstGeom prst="rect">
              <a:avLst/>
            </a:prstGeom>
            <a:solidFill>
              <a:srgbClr val="9966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24" name="Line 32">
              <a:extLst>
                <a:ext uri="{FF2B5EF4-FFF2-40B4-BE49-F238E27FC236}">
                  <a16:creationId xmlns:a16="http://schemas.microsoft.com/office/drawing/2014/main" id="{55D5D775-0C59-B869-D9A7-88AC5A7BCD22}"/>
                </a:ext>
              </a:extLst>
            </p:cNvPr>
            <p:cNvSpPr>
              <a:spLocks noChangeShapeType="1"/>
            </p:cNvSpPr>
            <p:nvPr/>
          </p:nvSpPr>
          <p:spPr bwMode="auto">
            <a:xfrm>
              <a:off x="4614" y="2136"/>
              <a:ext cx="336" cy="0"/>
            </a:xfrm>
            <a:prstGeom prst="line">
              <a:avLst/>
            </a:prstGeom>
            <a:noFill/>
            <a:ln w="38100">
              <a:solidFill>
                <a:schemeClr val="tx1"/>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25" name="Rectangle 33">
              <a:extLst>
                <a:ext uri="{FF2B5EF4-FFF2-40B4-BE49-F238E27FC236}">
                  <a16:creationId xmlns:a16="http://schemas.microsoft.com/office/drawing/2014/main" id="{FF01647B-32F3-0CC5-10F4-13714B0C789F}"/>
                </a:ext>
              </a:extLst>
            </p:cNvPr>
            <p:cNvSpPr>
              <a:spLocks noChangeArrowheads="1"/>
            </p:cNvSpPr>
            <p:nvPr/>
          </p:nvSpPr>
          <p:spPr bwMode="auto">
            <a:xfrm>
              <a:off x="4674" y="1872"/>
              <a:ext cx="25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a:t>x</a:t>
              </a:r>
              <a:r>
                <a:rPr lang="en-US" altLang="en-US" sz="1800" baseline="-25000"/>
                <a:t>2</a:t>
              </a:r>
            </a:p>
          </p:txBody>
        </p:sp>
        <p:sp>
          <p:nvSpPr>
            <p:cNvPr id="26" name="Rectangle 34">
              <a:extLst>
                <a:ext uri="{FF2B5EF4-FFF2-40B4-BE49-F238E27FC236}">
                  <a16:creationId xmlns:a16="http://schemas.microsoft.com/office/drawing/2014/main" id="{E04DC8C4-817F-59F5-3BB6-376EA36FD34E}"/>
                </a:ext>
              </a:extLst>
            </p:cNvPr>
            <p:cNvSpPr>
              <a:spLocks noChangeArrowheads="1"/>
            </p:cNvSpPr>
            <p:nvPr/>
          </p:nvSpPr>
          <p:spPr bwMode="auto">
            <a:xfrm>
              <a:off x="4662" y="2544"/>
              <a:ext cx="28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a:cs typeface="Times New Roman" pitchFamily="18" charset="0"/>
                </a:rPr>
                <a:t>µ</a:t>
              </a:r>
              <a:r>
                <a:rPr lang="en-US" altLang="en-US" sz="1800" baseline="-25000">
                  <a:cs typeface="Times New Roman" pitchFamily="18" charset="0"/>
                </a:rPr>
                <a:t>2</a:t>
              </a:r>
            </a:p>
          </p:txBody>
        </p:sp>
      </p:grpSp>
      <p:grpSp>
        <p:nvGrpSpPr>
          <p:cNvPr id="27" name="Group 26">
            <a:extLst>
              <a:ext uri="{FF2B5EF4-FFF2-40B4-BE49-F238E27FC236}">
                <a16:creationId xmlns:a16="http://schemas.microsoft.com/office/drawing/2014/main" id="{83991ED0-D3BE-C42E-BDAE-9E256C328842}"/>
              </a:ext>
            </a:extLst>
          </p:cNvPr>
          <p:cNvGrpSpPr/>
          <p:nvPr/>
        </p:nvGrpSpPr>
        <p:grpSpPr>
          <a:xfrm>
            <a:off x="5534025" y="4904823"/>
            <a:ext cx="3429000" cy="1625600"/>
            <a:chOff x="5676900" y="4648200"/>
            <a:chExt cx="3429000" cy="1625600"/>
          </a:xfrm>
        </p:grpSpPr>
        <p:sp>
          <p:nvSpPr>
            <p:cNvPr id="28" name="Freeform 37">
              <a:extLst>
                <a:ext uri="{FF2B5EF4-FFF2-40B4-BE49-F238E27FC236}">
                  <a16:creationId xmlns:a16="http://schemas.microsoft.com/office/drawing/2014/main" id="{53E3ECA6-28FD-3455-138E-59D2092AA868}"/>
                </a:ext>
              </a:extLst>
            </p:cNvPr>
            <p:cNvSpPr>
              <a:spLocks/>
            </p:cNvSpPr>
            <p:nvPr/>
          </p:nvSpPr>
          <p:spPr bwMode="auto">
            <a:xfrm>
              <a:off x="5676900" y="5257800"/>
              <a:ext cx="1247775" cy="482600"/>
            </a:xfrm>
            <a:custGeom>
              <a:avLst/>
              <a:gdLst>
                <a:gd name="T0" fmla="*/ 0 w 786"/>
                <a:gd name="T1" fmla="*/ 2147483647 h 304"/>
                <a:gd name="T2" fmla="*/ 2147483647 w 786"/>
                <a:gd name="T3" fmla="*/ 2147483647 h 304"/>
                <a:gd name="T4" fmla="*/ 2147483647 w 786"/>
                <a:gd name="T5" fmla="*/ 2147483647 h 304"/>
                <a:gd name="T6" fmla="*/ 2147483647 w 786"/>
                <a:gd name="T7" fmla="*/ 2147483647 h 304"/>
                <a:gd name="T8" fmla="*/ 2147483647 w 786"/>
                <a:gd name="T9" fmla="*/ 2147483647 h 304"/>
                <a:gd name="T10" fmla="*/ 2147483647 w 786"/>
                <a:gd name="T11" fmla="*/ 2147483647 h 304"/>
                <a:gd name="T12" fmla="*/ 2147483647 w 786"/>
                <a:gd name="T13" fmla="*/ 2147483647 h 304"/>
                <a:gd name="T14" fmla="*/ 2147483647 w 786"/>
                <a:gd name="T15" fmla="*/ 2147483647 h 304"/>
                <a:gd name="T16" fmla="*/ 2147483647 w 786"/>
                <a:gd name="T17" fmla="*/ 2147483647 h 304"/>
                <a:gd name="T18" fmla="*/ 2147483647 w 786"/>
                <a:gd name="T19" fmla="*/ 2147483647 h 3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86"/>
                <a:gd name="T31" fmla="*/ 0 h 304"/>
                <a:gd name="T32" fmla="*/ 786 w 786"/>
                <a:gd name="T33" fmla="*/ 304 h 3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86" h="304">
                  <a:moveTo>
                    <a:pt x="0" y="132"/>
                  </a:moveTo>
                  <a:cubicBezTo>
                    <a:pt x="16" y="134"/>
                    <a:pt x="59" y="119"/>
                    <a:pt x="90" y="144"/>
                  </a:cubicBezTo>
                  <a:cubicBezTo>
                    <a:pt x="121" y="169"/>
                    <a:pt x="156" y="304"/>
                    <a:pt x="186" y="283"/>
                  </a:cubicBezTo>
                  <a:cubicBezTo>
                    <a:pt x="216" y="262"/>
                    <a:pt x="242" y="18"/>
                    <a:pt x="270" y="18"/>
                  </a:cubicBezTo>
                  <a:cubicBezTo>
                    <a:pt x="298" y="18"/>
                    <a:pt x="326" y="283"/>
                    <a:pt x="354" y="283"/>
                  </a:cubicBezTo>
                  <a:cubicBezTo>
                    <a:pt x="382" y="283"/>
                    <a:pt x="413" y="20"/>
                    <a:pt x="438" y="18"/>
                  </a:cubicBezTo>
                  <a:cubicBezTo>
                    <a:pt x="463" y="17"/>
                    <a:pt x="478" y="275"/>
                    <a:pt x="506" y="275"/>
                  </a:cubicBezTo>
                  <a:cubicBezTo>
                    <a:pt x="534" y="275"/>
                    <a:pt x="574" y="36"/>
                    <a:pt x="606" y="18"/>
                  </a:cubicBezTo>
                  <a:cubicBezTo>
                    <a:pt x="638" y="0"/>
                    <a:pt x="666" y="141"/>
                    <a:pt x="696" y="167"/>
                  </a:cubicBezTo>
                  <a:cubicBezTo>
                    <a:pt x="726" y="193"/>
                    <a:pt x="767" y="172"/>
                    <a:pt x="786" y="173"/>
                  </a:cubicBezTo>
                </a:path>
              </a:pathLst>
            </a:custGeom>
            <a:noFill/>
            <a:ln w="25400" cap="flat" cmpd="sng">
              <a:solidFill>
                <a:schemeClr val="tx1"/>
              </a:solidFill>
              <a:prstDash val="solid"/>
              <a:round/>
              <a:headEnd type="none" w="sm" len="sm"/>
              <a:tailEnd type="stealth" w="lg"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 name="Freeform 38">
              <a:extLst>
                <a:ext uri="{FF2B5EF4-FFF2-40B4-BE49-F238E27FC236}">
                  <a16:creationId xmlns:a16="http://schemas.microsoft.com/office/drawing/2014/main" id="{A5510DA3-C6DB-B7FE-4BD3-71181989E47B}"/>
                </a:ext>
              </a:extLst>
            </p:cNvPr>
            <p:cNvSpPr>
              <a:spLocks/>
            </p:cNvSpPr>
            <p:nvPr/>
          </p:nvSpPr>
          <p:spPr bwMode="auto">
            <a:xfrm>
              <a:off x="7858125" y="5295900"/>
              <a:ext cx="1247775" cy="482600"/>
            </a:xfrm>
            <a:custGeom>
              <a:avLst/>
              <a:gdLst>
                <a:gd name="T0" fmla="*/ 0 w 786"/>
                <a:gd name="T1" fmla="*/ 2147483647 h 304"/>
                <a:gd name="T2" fmla="*/ 2147483647 w 786"/>
                <a:gd name="T3" fmla="*/ 2147483647 h 304"/>
                <a:gd name="T4" fmla="*/ 2147483647 w 786"/>
                <a:gd name="T5" fmla="*/ 2147483647 h 304"/>
                <a:gd name="T6" fmla="*/ 2147483647 w 786"/>
                <a:gd name="T7" fmla="*/ 2147483647 h 304"/>
                <a:gd name="T8" fmla="*/ 2147483647 w 786"/>
                <a:gd name="T9" fmla="*/ 2147483647 h 304"/>
                <a:gd name="T10" fmla="*/ 2147483647 w 786"/>
                <a:gd name="T11" fmla="*/ 2147483647 h 304"/>
                <a:gd name="T12" fmla="*/ 2147483647 w 786"/>
                <a:gd name="T13" fmla="*/ 2147483647 h 304"/>
                <a:gd name="T14" fmla="*/ 2147483647 w 786"/>
                <a:gd name="T15" fmla="*/ 2147483647 h 304"/>
                <a:gd name="T16" fmla="*/ 2147483647 w 786"/>
                <a:gd name="T17" fmla="*/ 2147483647 h 304"/>
                <a:gd name="T18" fmla="*/ 2147483647 w 786"/>
                <a:gd name="T19" fmla="*/ 2147483647 h 3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86"/>
                <a:gd name="T31" fmla="*/ 0 h 304"/>
                <a:gd name="T32" fmla="*/ 786 w 786"/>
                <a:gd name="T33" fmla="*/ 304 h 3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86" h="304">
                  <a:moveTo>
                    <a:pt x="0" y="132"/>
                  </a:moveTo>
                  <a:cubicBezTo>
                    <a:pt x="16" y="134"/>
                    <a:pt x="59" y="119"/>
                    <a:pt x="90" y="144"/>
                  </a:cubicBezTo>
                  <a:cubicBezTo>
                    <a:pt x="121" y="169"/>
                    <a:pt x="156" y="304"/>
                    <a:pt x="186" y="283"/>
                  </a:cubicBezTo>
                  <a:cubicBezTo>
                    <a:pt x="216" y="262"/>
                    <a:pt x="242" y="18"/>
                    <a:pt x="270" y="18"/>
                  </a:cubicBezTo>
                  <a:cubicBezTo>
                    <a:pt x="298" y="18"/>
                    <a:pt x="326" y="283"/>
                    <a:pt x="354" y="283"/>
                  </a:cubicBezTo>
                  <a:cubicBezTo>
                    <a:pt x="382" y="283"/>
                    <a:pt x="413" y="20"/>
                    <a:pt x="438" y="18"/>
                  </a:cubicBezTo>
                  <a:cubicBezTo>
                    <a:pt x="463" y="17"/>
                    <a:pt x="478" y="275"/>
                    <a:pt x="506" y="275"/>
                  </a:cubicBezTo>
                  <a:cubicBezTo>
                    <a:pt x="534" y="275"/>
                    <a:pt x="574" y="36"/>
                    <a:pt x="606" y="18"/>
                  </a:cubicBezTo>
                  <a:cubicBezTo>
                    <a:pt x="638" y="0"/>
                    <a:pt x="666" y="141"/>
                    <a:pt x="696" y="167"/>
                  </a:cubicBezTo>
                  <a:cubicBezTo>
                    <a:pt x="726" y="193"/>
                    <a:pt x="767" y="172"/>
                    <a:pt x="786" y="173"/>
                  </a:cubicBezTo>
                </a:path>
              </a:pathLst>
            </a:custGeom>
            <a:noFill/>
            <a:ln w="7620" cap="flat" cmpd="sng">
              <a:solidFill>
                <a:schemeClr val="tx1"/>
              </a:solidFill>
              <a:prstDash val="solid"/>
              <a:round/>
              <a:headEnd type="none" w="sm" len="sm"/>
              <a:tailEnd type="stealth" w="lg" len="me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30" name="Group 51">
              <a:extLst>
                <a:ext uri="{FF2B5EF4-FFF2-40B4-BE49-F238E27FC236}">
                  <a16:creationId xmlns:a16="http://schemas.microsoft.com/office/drawing/2014/main" id="{8FBE58F3-0ACA-09F6-C06B-4867D53F7C6C}"/>
                </a:ext>
              </a:extLst>
            </p:cNvPr>
            <p:cNvGrpSpPr>
              <a:grpSpLocks/>
            </p:cNvGrpSpPr>
            <p:nvPr/>
          </p:nvGrpSpPr>
          <p:grpSpPr bwMode="auto">
            <a:xfrm>
              <a:off x="6934200" y="4648200"/>
              <a:ext cx="923925" cy="1600200"/>
              <a:chOff x="4368" y="2928"/>
              <a:chExt cx="582" cy="1008"/>
            </a:xfrm>
          </p:grpSpPr>
          <p:sp>
            <p:nvSpPr>
              <p:cNvPr id="33" name="Rectangle 41">
                <a:extLst>
                  <a:ext uri="{FF2B5EF4-FFF2-40B4-BE49-F238E27FC236}">
                    <a16:creationId xmlns:a16="http://schemas.microsoft.com/office/drawing/2014/main" id="{BA3EF91E-6C11-584B-D616-FCA0A3FE055C}"/>
                  </a:ext>
                </a:extLst>
              </p:cNvPr>
              <p:cNvSpPr>
                <a:spLocks noChangeArrowheads="1"/>
              </p:cNvSpPr>
              <p:nvPr/>
            </p:nvSpPr>
            <p:spPr bwMode="auto">
              <a:xfrm>
                <a:off x="4368" y="3264"/>
                <a:ext cx="240" cy="672"/>
              </a:xfrm>
              <a:prstGeom prst="rect">
                <a:avLst/>
              </a:prstGeom>
              <a:solidFill>
                <a:srgbClr val="339966"/>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4" name="Line 42">
                <a:extLst>
                  <a:ext uri="{FF2B5EF4-FFF2-40B4-BE49-F238E27FC236}">
                    <a16:creationId xmlns:a16="http://schemas.microsoft.com/office/drawing/2014/main" id="{14C46596-5890-7BB4-9411-44B3AD13612D}"/>
                  </a:ext>
                </a:extLst>
              </p:cNvPr>
              <p:cNvSpPr>
                <a:spLocks noChangeShapeType="1"/>
              </p:cNvSpPr>
              <p:nvPr/>
            </p:nvSpPr>
            <p:spPr bwMode="auto">
              <a:xfrm>
                <a:off x="4371" y="3192"/>
                <a:ext cx="240" cy="0"/>
              </a:xfrm>
              <a:prstGeom prst="line">
                <a:avLst/>
              </a:prstGeom>
              <a:noFill/>
              <a:ln w="38100">
                <a:solidFill>
                  <a:schemeClr val="tx1"/>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35" name="Rectangle 43">
                <a:extLst>
                  <a:ext uri="{FF2B5EF4-FFF2-40B4-BE49-F238E27FC236}">
                    <a16:creationId xmlns:a16="http://schemas.microsoft.com/office/drawing/2014/main" id="{43B02870-F2C3-916A-664E-72067514722F}"/>
                  </a:ext>
                </a:extLst>
              </p:cNvPr>
              <p:cNvSpPr>
                <a:spLocks noChangeArrowheads="1"/>
              </p:cNvSpPr>
              <p:nvPr/>
            </p:nvSpPr>
            <p:spPr bwMode="auto">
              <a:xfrm>
                <a:off x="4374" y="2928"/>
                <a:ext cx="24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a:t>x</a:t>
                </a:r>
                <a:r>
                  <a:rPr lang="en-US" altLang="en-US" sz="1800" baseline="-25000"/>
                  <a:t>1</a:t>
                </a:r>
              </a:p>
            </p:txBody>
          </p:sp>
          <p:sp>
            <p:nvSpPr>
              <p:cNvPr id="36" name="Rectangle 44">
                <a:extLst>
                  <a:ext uri="{FF2B5EF4-FFF2-40B4-BE49-F238E27FC236}">
                    <a16:creationId xmlns:a16="http://schemas.microsoft.com/office/drawing/2014/main" id="{0DDA21F8-4C74-A3DE-935F-71B35C078372}"/>
                  </a:ext>
                </a:extLst>
              </p:cNvPr>
              <p:cNvSpPr>
                <a:spLocks noChangeArrowheads="1"/>
              </p:cNvSpPr>
              <p:nvPr/>
            </p:nvSpPr>
            <p:spPr bwMode="auto">
              <a:xfrm>
                <a:off x="4374" y="3600"/>
                <a:ext cx="28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a:cs typeface="Times New Roman" pitchFamily="18" charset="0"/>
                  </a:rPr>
                  <a:t>µ</a:t>
                </a:r>
                <a:r>
                  <a:rPr lang="en-US" altLang="en-US" sz="1800" baseline="-25000">
                    <a:cs typeface="Times New Roman" pitchFamily="18" charset="0"/>
                  </a:rPr>
                  <a:t>1</a:t>
                </a:r>
              </a:p>
            </p:txBody>
          </p:sp>
          <p:sp>
            <p:nvSpPr>
              <p:cNvPr id="37" name="Rectangle 45">
                <a:extLst>
                  <a:ext uri="{FF2B5EF4-FFF2-40B4-BE49-F238E27FC236}">
                    <a16:creationId xmlns:a16="http://schemas.microsoft.com/office/drawing/2014/main" id="{78493509-410A-AA83-71D9-87832027FE2E}"/>
                  </a:ext>
                </a:extLst>
              </p:cNvPr>
              <p:cNvSpPr>
                <a:spLocks noChangeArrowheads="1"/>
              </p:cNvSpPr>
              <p:nvPr/>
            </p:nvSpPr>
            <p:spPr bwMode="auto">
              <a:xfrm>
                <a:off x="4608" y="3264"/>
                <a:ext cx="336" cy="672"/>
              </a:xfrm>
              <a:prstGeom prst="rect">
                <a:avLst/>
              </a:prstGeom>
              <a:solidFill>
                <a:srgbClr val="996600"/>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8" name="Line 46">
                <a:extLst>
                  <a:ext uri="{FF2B5EF4-FFF2-40B4-BE49-F238E27FC236}">
                    <a16:creationId xmlns:a16="http://schemas.microsoft.com/office/drawing/2014/main" id="{72B5118C-7948-A74C-E344-FF523DCDC381}"/>
                  </a:ext>
                </a:extLst>
              </p:cNvPr>
              <p:cNvSpPr>
                <a:spLocks noChangeShapeType="1"/>
              </p:cNvSpPr>
              <p:nvPr/>
            </p:nvSpPr>
            <p:spPr bwMode="auto">
              <a:xfrm>
                <a:off x="4614" y="3192"/>
                <a:ext cx="336" cy="0"/>
              </a:xfrm>
              <a:prstGeom prst="line">
                <a:avLst/>
              </a:prstGeom>
              <a:noFill/>
              <a:ln w="38100">
                <a:solidFill>
                  <a:schemeClr val="tx1"/>
                </a:solidFill>
                <a:round/>
                <a:headEnd type="triangle" w="sm" len="sm"/>
                <a:tailEnd type="triangle" w="sm" len="sm"/>
              </a:ln>
              <a:extLst>
                <a:ext uri="{909E8E84-426E-40DD-AFC4-6F175D3DCCD1}">
                  <a14:hiddenFill xmlns:a14="http://schemas.microsoft.com/office/drawing/2010/main">
                    <a:noFill/>
                  </a14:hiddenFill>
                </a:ext>
              </a:extLst>
            </p:spPr>
            <p:txBody>
              <a:bodyPr/>
              <a:lstStyle/>
              <a:p>
                <a:endParaRPr lang="en-US"/>
              </a:p>
            </p:txBody>
          </p:sp>
          <p:sp>
            <p:nvSpPr>
              <p:cNvPr id="39" name="Rectangle 47">
                <a:extLst>
                  <a:ext uri="{FF2B5EF4-FFF2-40B4-BE49-F238E27FC236}">
                    <a16:creationId xmlns:a16="http://schemas.microsoft.com/office/drawing/2014/main" id="{A5D91D52-536B-47B8-8EDC-35BA0151246F}"/>
                  </a:ext>
                </a:extLst>
              </p:cNvPr>
              <p:cNvSpPr>
                <a:spLocks noChangeArrowheads="1"/>
              </p:cNvSpPr>
              <p:nvPr/>
            </p:nvSpPr>
            <p:spPr bwMode="auto">
              <a:xfrm>
                <a:off x="4674" y="2928"/>
                <a:ext cx="25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a:t>x</a:t>
                </a:r>
                <a:r>
                  <a:rPr lang="en-US" altLang="en-US" sz="1800" baseline="-25000"/>
                  <a:t>2</a:t>
                </a:r>
              </a:p>
            </p:txBody>
          </p:sp>
          <p:sp>
            <p:nvSpPr>
              <p:cNvPr id="40" name="Rectangle 48">
                <a:extLst>
                  <a:ext uri="{FF2B5EF4-FFF2-40B4-BE49-F238E27FC236}">
                    <a16:creationId xmlns:a16="http://schemas.microsoft.com/office/drawing/2014/main" id="{5353921D-C86C-4B88-91C2-D4614B1B7DFC}"/>
                  </a:ext>
                </a:extLst>
              </p:cNvPr>
              <p:cNvSpPr>
                <a:spLocks noChangeArrowheads="1"/>
              </p:cNvSpPr>
              <p:nvPr/>
            </p:nvSpPr>
            <p:spPr bwMode="auto">
              <a:xfrm>
                <a:off x="4662" y="3600"/>
                <a:ext cx="28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a:cs typeface="Times New Roman" pitchFamily="18" charset="0"/>
                  </a:rPr>
                  <a:t>µ</a:t>
                </a:r>
                <a:r>
                  <a:rPr lang="en-US" altLang="en-US" sz="1800" baseline="-25000">
                    <a:cs typeface="Times New Roman" pitchFamily="18" charset="0"/>
                  </a:rPr>
                  <a:t>2</a:t>
                </a:r>
              </a:p>
            </p:txBody>
          </p:sp>
        </p:grpSp>
        <p:sp>
          <p:nvSpPr>
            <p:cNvPr id="31" name="Freeform 49">
              <a:extLst>
                <a:ext uri="{FF2B5EF4-FFF2-40B4-BE49-F238E27FC236}">
                  <a16:creationId xmlns:a16="http://schemas.microsoft.com/office/drawing/2014/main" id="{1D196C50-ACB9-86C4-A04A-86B6075D3454}"/>
                </a:ext>
              </a:extLst>
            </p:cNvPr>
            <p:cNvSpPr>
              <a:spLocks/>
            </p:cNvSpPr>
            <p:nvPr/>
          </p:nvSpPr>
          <p:spPr bwMode="auto">
            <a:xfrm>
              <a:off x="6019800" y="5765800"/>
              <a:ext cx="914400" cy="482600"/>
            </a:xfrm>
            <a:custGeom>
              <a:avLst/>
              <a:gdLst>
                <a:gd name="T0" fmla="*/ 0 w 786"/>
                <a:gd name="T1" fmla="*/ 2147483647 h 304"/>
                <a:gd name="T2" fmla="*/ 2147483647 w 786"/>
                <a:gd name="T3" fmla="*/ 2147483647 h 304"/>
                <a:gd name="T4" fmla="*/ 2147483647 w 786"/>
                <a:gd name="T5" fmla="*/ 2147483647 h 304"/>
                <a:gd name="T6" fmla="*/ 2147483647 w 786"/>
                <a:gd name="T7" fmla="*/ 2147483647 h 304"/>
                <a:gd name="T8" fmla="*/ 2147483647 w 786"/>
                <a:gd name="T9" fmla="*/ 2147483647 h 304"/>
                <a:gd name="T10" fmla="*/ 2147483647 w 786"/>
                <a:gd name="T11" fmla="*/ 2147483647 h 304"/>
                <a:gd name="T12" fmla="*/ 2147483647 w 786"/>
                <a:gd name="T13" fmla="*/ 2147483647 h 304"/>
                <a:gd name="T14" fmla="*/ 2147483647 w 786"/>
                <a:gd name="T15" fmla="*/ 2147483647 h 304"/>
                <a:gd name="T16" fmla="*/ 2147483647 w 786"/>
                <a:gd name="T17" fmla="*/ 2147483647 h 304"/>
                <a:gd name="T18" fmla="*/ 2147483647 w 786"/>
                <a:gd name="T19" fmla="*/ 2147483647 h 3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86"/>
                <a:gd name="T31" fmla="*/ 0 h 304"/>
                <a:gd name="T32" fmla="*/ 786 w 786"/>
                <a:gd name="T33" fmla="*/ 304 h 3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86" h="304">
                  <a:moveTo>
                    <a:pt x="0" y="132"/>
                  </a:moveTo>
                  <a:cubicBezTo>
                    <a:pt x="16" y="134"/>
                    <a:pt x="59" y="119"/>
                    <a:pt x="90" y="144"/>
                  </a:cubicBezTo>
                  <a:cubicBezTo>
                    <a:pt x="121" y="169"/>
                    <a:pt x="156" y="304"/>
                    <a:pt x="186" y="283"/>
                  </a:cubicBezTo>
                  <a:cubicBezTo>
                    <a:pt x="216" y="262"/>
                    <a:pt x="242" y="18"/>
                    <a:pt x="270" y="18"/>
                  </a:cubicBezTo>
                  <a:cubicBezTo>
                    <a:pt x="298" y="18"/>
                    <a:pt x="326" y="283"/>
                    <a:pt x="354" y="283"/>
                  </a:cubicBezTo>
                  <a:cubicBezTo>
                    <a:pt x="382" y="283"/>
                    <a:pt x="413" y="20"/>
                    <a:pt x="438" y="18"/>
                  </a:cubicBezTo>
                  <a:cubicBezTo>
                    <a:pt x="463" y="17"/>
                    <a:pt x="478" y="275"/>
                    <a:pt x="506" y="275"/>
                  </a:cubicBezTo>
                  <a:cubicBezTo>
                    <a:pt x="534" y="275"/>
                    <a:pt x="574" y="36"/>
                    <a:pt x="606" y="18"/>
                  </a:cubicBezTo>
                  <a:cubicBezTo>
                    <a:pt x="638" y="0"/>
                    <a:pt x="666" y="141"/>
                    <a:pt x="696" y="167"/>
                  </a:cubicBezTo>
                  <a:cubicBezTo>
                    <a:pt x="726" y="193"/>
                    <a:pt x="767" y="172"/>
                    <a:pt x="786" y="173"/>
                  </a:cubicBezTo>
                </a:path>
              </a:pathLst>
            </a:custGeom>
            <a:noFill/>
            <a:ln w="25400" cap="flat" cmpd="sng">
              <a:solidFill>
                <a:schemeClr val="hlink"/>
              </a:solidFill>
              <a:prstDash val="solid"/>
              <a:round/>
              <a:headEnd type="none" w="sm" len="sm"/>
              <a:tailEnd type="stealth" w="lg" len="me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32" name="Freeform 50">
              <a:extLst>
                <a:ext uri="{FF2B5EF4-FFF2-40B4-BE49-F238E27FC236}">
                  <a16:creationId xmlns:a16="http://schemas.microsoft.com/office/drawing/2014/main" id="{393C8E5D-C4BD-0530-584E-72023C8CA589}"/>
                </a:ext>
              </a:extLst>
            </p:cNvPr>
            <p:cNvSpPr>
              <a:spLocks/>
            </p:cNvSpPr>
            <p:nvPr/>
          </p:nvSpPr>
          <p:spPr bwMode="auto">
            <a:xfrm>
              <a:off x="7848600" y="5791200"/>
              <a:ext cx="914400" cy="482600"/>
            </a:xfrm>
            <a:custGeom>
              <a:avLst/>
              <a:gdLst>
                <a:gd name="T0" fmla="*/ 0 w 786"/>
                <a:gd name="T1" fmla="*/ 2147483647 h 304"/>
                <a:gd name="T2" fmla="*/ 2147483647 w 786"/>
                <a:gd name="T3" fmla="*/ 2147483647 h 304"/>
                <a:gd name="T4" fmla="*/ 2147483647 w 786"/>
                <a:gd name="T5" fmla="*/ 2147483647 h 304"/>
                <a:gd name="T6" fmla="*/ 2147483647 w 786"/>
                <a:gd name="T7" fmla="*/ 2147483647 h 304"/>
                <a:gd name="T8" fmla="*/ 2147483647 w 786"/>
                <a:gd name="T9" fmla="*/ 2147483647 h 304"/>
                <a:gd name="T10" fmla="*/ 2147483647 w 786"/>
                <a:gd name="T11" fmla="*/ 2147483647 h 304"/>
                <a:gd name="T12" fmla="*/ 2147483647 w 786"/>
                <a:gd name="T13" fmla="*/ 2147483647 h 304"/>
                <a:gd name="T14" fmla="*/ 2147483647 w 786"/>
                <a:gd name="T15" fmla="*/ 2147483647 h 304"/>
                <a:gd name="T16" fmla="*/ 2147483647 w 786"/>
                <a:gd name="T17" fmla="*/ 2147483647 h 304"/>
                <a:gd name="T18" fmla="*/ 2147483647 w 786"/>
                <a:gd name="T19" fmla="*/ 2147483647 h 3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86"/>
                <a:gd name="T31" fmla="*/ 0 h 304"/>
                <a:gd name="T32" fmla="*/ 786 w 786"/>
                <a:gd name="T33" fmla="*/ 304 h 3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86" h="304">
                  <a:moveTo>
                    <a:pt x="0" y="132"/>
                  </a:moveTo>
                  <a:cubicBezTo>
                    <a:pt x="16" y="134"/>
                    <a:pt x="59" y="119"/>
                    <a:pt x="90" y="144"/>
                  </a:cubicBezTo>
                  <a:cubicBezTo>
                    <a:pt x="121" y="169"/>
                    <a:pt x="156" y="304"/>
                    <a:pt x="186" y="283"/>
                  </a:cubicBezTo>
                  <a:cubicBezTo>
                    <a:pt x="216" y="262"/>
                    <a:pt x="242" y="18"/>
                    <a:pt x="270" y="18"/>
                  </a:cubicBezTo>
                  <a:cubicBezTo>
                    <a:pt x="298" y="18"/>
                    <a:pt x="326" y="283"/>
                    <a:pt x="354" y="283"/>
                  </a:cubicBezTo>
                  <a:cubicBezTo>
                    <a:pt x="382" y="283"/>
                    <a:pt x="413" y="20"/>
                    <a:pt x="438" y="18"/>
                  </a:cubicBezTo>
                  <a:cubicBezTo>
                    <a:pt x="463" y="17"/>
                    <a:pt x="478" y="275"/>
                    <a:pt x="506" y="275"/>
                  </a:cubicBezTo>
                  <a:cubicBezTo>
                    <a:pt x="534" y="275"/>
                    <a:pt x="574" y="36"/>
                    <a:pt x="606" y="18"/>
                  </a:cubicBezTo>
                  <a:cubicBezTo>
                    <a:pt x="638" y="0"/>
                    <a:pt x="666" y="141"/>
                    <a:pt x="696" y="167"/>
                  </a:cubicBezTo>
                  <a:cubicBezTo>
                    <a:pt x="726" y="193"/>
                    <a:pt x="767" y="172"/>
                    <a:pt x="786" y="173"/>
                  </a:cubicBezTo>
                </a:path>
              </a:pathLst>
            </a:custGeom>
            <a:noFill/>
            <a:ln w="24130" cap="flat" cmpd="sng">
              <a:solidFill>
                <a:schemeClr val="hlink"/>
              </a:solidFill>
              <a:prstDash val="solid"/>
              <a:round/>
              <a:headEnd type="none" w="sm" len="sm"/>
              <a:tailEnd type="stealth" w="lg" len="me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43" name="TextBox 42">
            <a:extLst>
              <a:ext uri="{FF2B5EF4-FFF2-40B4-BE49-F238E27FC236}">
                <a16:creationId xmlns:a16="http://schemas.microsoft.com/office/drawing/2014/main" id="{6F31A025-744B-5F5F-7769-940DB7DEF837}"/>
              </a:ext>
            </a:extLst>
          </p:cNvPr>
          <p:cNvSpPr txBox="1"/>
          <p:nvPr/>
        </p:nvSpPr>
        <p:spPr>
          <a:xfrm>
            <a:off x="7928386" y="6390042"/>
            <a:ext cx="184731" cy="461665"/>
          </a:xfrm>
          <a:prstGeom prst="rect">
            <a:avLst/>
          </a:prstGeom>
          <a:noFill/>
        </p:spPr>
        <p:txBody>
          <a:bodyPr wrap="none" rtlCol="0">
            <a:spAutoFit/>
          </a:bodyPr>
          <a:lstStyle/>
          <a:p>
            <a:endParaRPr lang="en-US" dirty="0"/>
          </a:p>
        </p:txBody>
      </p:sp>
      <p:sp>
        <p:nvSpPr>
          <p:cNvPr id="44" name="TextBox 43">
            <a:extLst>
              <a:ext uri="{FF2B5EF4-FFF2-40B4-BE49-F238E27FC236}">
                <a16:creationId xmlns:a16="http://schemas.microsoft.com/office/drawing/2014/main" id="{4926A148-C28B-66AD-3B6D-25F40B0225C0}"/>
              </a:ext>
            </a:extLst>
          </p:cNvPr>
          <p:cNvSpPr txBox="1"/>
          <p:nvPr/>
        </p:nvSpPr>
        <p:spPr>
          <a:xfrm>
            <a:off x="6314739" y="6271708"/>
            <a:ext cx="184731" cy="461665"/>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90453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8BC7C-461F-86B1-706A-2BB1DACA50CF}"/>
              </a:ext>
            </a:extLst>
          </p:cNvPr>
          <p:cNvSpPr>
            <a:spLocks noGrp="1"/>
          </p:cNvSpPr>
          <p:nvPr>
            <p:ph type="title"/>
          </p:nvPr>
        </p:nvSpPr>
        <p:spPr/>
        <p:txBody>
          <a:bodyPr/>
          <a:lstStyle/>
          <a:p>
            <a:r>
              <a:rPr lang="en-US" sz="4400" dirty="0"/>
              <a:t>X-ray CT (XCT)</a:t>
            </a:r>
            <a:endParaRPr lang="en-US" dirty="0"/>
          </a:p>
        </p:txBody>
      </p:sp>
      <p:pic>
        <p:nvPicPr>
          <p:cNvPr id="4" name="Picture 3" descr="11_2CAG">
            <a:extLst>
              <a:ext uri="{FF2B5EF4-FFF2-40B4-BE49-F238E27FC236}">
                <a16:creationId xmlns:a16="http://schemas.microsoft.com/office/drawing/2014/main" id="{2BEA1EC2-DE4A-C588-E249-543EF165461D}"/>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6369205" y="2660464"/>
            <a:ext cx="2743200" cy="2457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a:extLst>
              <a:ext uri="{FF2B5EF4-FFF2-40B4-BE49-F238E27FC236}">
                <a16:creationId xmlns:a16="http://schemas.microsoft.com/office/drawing/2014/main" id="{17358C61-6EB4-1D69-822E-C0BE95D37C7E}"/>
              </a:ext>
            </a:extLst>
          </p:cNvPr>
          <p:cNvGrpSpPr/>
          <p:nvPr/>
        </p:nvGrpSpPr>
        <p:grpSpPr>
          <a:xfrm>
            <a:off x="152400" y="1670248"/>
            <a:ext cx="5947521" cy="4380835"/>
            <a:chOff x="500435" y="2378041"/>
            <a:chExt cx="5947521" cy="4380835"/>
          </a:xfrm>
        </p:grpSpPr>
        <p:pic>
          <p:nvPicPr>
            <p:cNvPr id="6" name="Picture 5">
              <a:extLst>
                <a:ext uri="{FF2B5EF4-FFF2-40B4-BE49-F238E27FC236}">
                  <a16:creationId xmlns:a16="http://schemas.microsoft.com/office/drawing/2014/main" id="{BDC142B2-5E99-6FC3-0B3C-153CF195540D}"/>
                </a:ext>
              </a:extLst>
            </p:cNvPr>
            <p:cNvPicPr>
              <a:picLocks noChangeAspect="1"/>
            </p:cNvPicPr>
            <p:nvPr/>
          </p:nvPicPr>
          <p:blipFill>
            <a:blip r:embed="rId3"/>
            <a:stretch>
              <a:fillRect/>
            </a:stretch>
          </p:blipFill>
          <p:spPr>
            <a:xfrm>
              <a:off x="500435" y="3279076"/>
              <a:ext cx="5664200" cy="3479800"/>
            </a:xfrm>
            <a:prstGeom prst="rect">
              <a:avLst/>
            </a:prstGeom>
          </p:spPr>
        </p:pic>
        <p:sp>
          <p:nvSpPr>
            <p:cNvPr id="7" name="TextBox 6">
              <a:extLst>
                <a:ext uri="{FF2B5EF4-FFF2-40B4-BE49-F238E27FC236}">
                  <a16:creationId xmlns:a16="http://schemas.microsoft.com/office/drawing/2014/main" id="{4862A841-6C9E-49C0-8128-BBBEB6C42F0F}"/>
                </a:ext>
              </a:extLst>
            </p:cNvPr>
            <p:cNvSpPr txBox="1"/>
            <p:nvPr/>
          </p:nvSpPr>
          <p:spPr>
            <a:xfrm>
              <a:off x="500435" y="2378041"/>
              <a:ext cx="1108570" cy="830997"/>
            </a:xfrm>
            <a:prstGeom prst="rect">
              <a:avLst/>
            </a:prstGeom>
            <a:noFill/>
          </p:spPr>
          <p:txBody>
            <a:bodyPr wrap="square" rtlCol="0">
              <a:spAutoFit/>
            </a:bodyPr>
            <a:lstStyle/>
            <a:p>
              <a:r>
                <a:rPr lang="en-US" sz="1600" b="1" dirty="0">
                  <a:solidFill>
                    <a:schemeClr val="tx2">
                      <a:lumMod val="60000"/>
                      <a:lumOff val="40000"/>
                    </a:schemeClr>
                  </a:solidFill>
                  <a:latin typeface="Arial" panose="020B0604020202020204" pitchFamily="34" charset="0"/>
                  <a:cs typeface="Arial" panose="020B0604020202020204" pitchFamily="34" charset="0"/>
                </a:rPr>
                <a:t>Source produces X-rays</a:t>
              </a:r>
            </a:p>
          </p:txBody>
        </p:sp>
        <p:sp>
          <p:nvSpPr>
            <p:cNvPr id="8" name="TextBox 7">
              <a:extLst>
                <a:ext uri="{FF2B5EF4-FFF2-40B4-BE49-F238E27FC236}">
                  <a16:creationId xmlns:a16="http://schemas.microsoft.com/office/drawing/2014/main" id="{A6A2CF37-3378-D139-0C2E-9E9E8D892156}"/>
                </a:ext>
              </a:extLst>
            </p:cNvPr>
            <p:cNvSpPr txBox="1"/>
            <p:nvPr/>
          </p:nvSpPr>
          <p:spPr>
            <a:xfrm>
              <a:off x="2321913" y="2378041"/>
              <a:ext cx="1921596" cy="830997"/>
            </a:xfrm>
            <a:prstGeom prst="rect">
              <a:avLst/>
            </a:prstGeom>
            <a:noFill/>
          </p:spPr>
          <p:txBody>
            <a:bodyPr wrap="square" rtlCol="0">
              <a:spAutoFit/>
            </a:bodyPr>
            <a:lstStyle/>
            <a:p>
              <a:r>
                <a:rPr lang="en-US" sz="1600" b="1" dirty="0">
                  <a:solidFill>
                    <a:schemeClr val="tx2">
                      <a:lumMod val="60000"/>
                      <a:lumOff val="40000"/>
                    </a:schemeClr>
                  </a:solidFill>
                  <a:latin typeface="Arial" panose="020B0604020202020204" pitchFamily="34" charset="0"/>
                  <a:cs typeface="Arial" panose="020B0604020202020204" pitchFamily="34" charset="0"/>
                </a:rPr>
                <a:t>Sample rotates and attenuates the X-rays</a:t>
              </a:r>
            </a:p>
          </p:txBody>
        </p:sp>
        <p:sp>
          <p:nvSpPr>
            <p:cNvPr id="9" name="TextBox 8">
              <a:extLst>
                <a:ext uri="{FF2B5EF4-FFF2-40B4-BE49-F238E27FC236}">
                  <a16:creationId xmlns:a16="http://schemas.microsoft.com/office/drawing/2014/main" id="{8527E636-C384-FAEE-1FA0-87D71C57AB71}"/>
                </a:ext>
              </a:extLst>
            </p:cNvPr>
            <p:cNvSpPr txBox="1"/>
            <p:nvPr/>
          </p:nvSpPr>
          <p:spPr>
            <a:xfrm>
              <a:off x="4526360" y="2501151"/>
              <a:ext cx="1921596" cy="584775"/>
            </a:xfrm>
            <a:prstGeom prst="rect">
              <a:avLst/>
            </a:prstGeom>
            <a:noFill/>
          </p:spPr>
          <p:txBody>
            <a:bodyPr wrap="square" rtlCol="0">
              <a:spAutoFit/>
            </a:bodyPr>
            <a:lstStyle/>
            <a:p>
              <a:r>
                <a:rPr lang="en-US" sz="1600" b="1" dirty="0">
                  <a:solidFill>
                    <a:schemeClr val="tx2">
                      <a:lumMod val="60000"/>
                      <a:lumOff val="40000"/>
                    </a:schemeClr>
                  </a:solidFill>
                  <a:latin typeface="Arial" panose="020B0604020202020204" pitchFamily="34" charset="0"/>
                  <a:cs typeface="Arial" panose="020B0604020202020204" pitchFamily="34" charset="0"/>
                </a:rPr>
                <a:t>Detector records attenuated X-rays</a:t>
              </a:r>
            </a:p>
          </p:txBody>
        </p:sp>
      </p:grpSp>
      <p:sp>
        <p:nvSpPr>
          <p:cNvPr id="10" name="Right Arrow 9">
            <a:extLst>
              <a:ext uri="{FF2B5EF4-FFF2-40B4-BE49-F238E27FC236}">
                <a16:creationId xmlns:a16="http://schemas.microsoft.com/office/drawing/2014/main" id="{31CF7B22-D157-E3F0-426D-EF4427C7026D}"/>
              </a:ext>
            </a:extLst>
          </p:cNvPr>
          <p:cNvSpPr/>
          <p:nvPr/>
        </p:nvSpPr>
        <p:spPr bwMode="auto">
          <a:xfrm>
            <a:off x="5679093" y="3679555"/>
            <a:ext cx="772288" cy="480727"/>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1" name="TextBox 10">
            <a:extLst>
              <a:ext uri="{FF2B5EF4-FFF2-40B4-BE49-F238E27FC236}">
                <a16:creationId xmlns:a16="http://schemas.microsoft.com/office/drawing/2014/main" id="{F532A07A-DC84-78C4-7CFA-B05CCA57F79E}"/>
              </a:ext>
            </a:extLst>
          </p:cNvPr>
          <p:cNvSpPr txBox="1"/>
          <p:nvPr/>
        </p:nvSpPr>
        <p:spPr>
          <a:xfrm>
            <a:off x="6609062" y="1686887"/>
            <a:ext cx="2382538" cy="830997"/>
          </a:xfrm>
          <a:prstGeom prst="rect">
            <a:avLst/>
          </a:prstGeom>
          <a:noFill/>
        </p:spPr>
        <p:txBody>
          <a:bodyPr wrap="square" rtlCol="0">
            <a:spAutoFit/>
          </a:bodyPr>
          <a:lstStyle/>
          <a:p>
            <a:r>
              <a:rPr lang="en-US" sz="1600" b="1" dirty="0">
                <a:solidFill>
                  <a:schemeClr val="tx2">
                    <a:lumMod val="60000"/>
                    <a:lumOff val="40000"/>
                  </a:schemeClr>
                </a:solidFill>
                <a:latin typeface="Arial" panose="020B0604020202020204" pitchFamily="34" charset="0"/>
                <a:cs typeface="Arial" panose="020B0604020202020204" pitchFamily="34" charset="0"/>
              </a:rPr>
              <a:t>Computer reconstructs detector images into 3D data</a:t>
            </a:r>
          </a:p>
        </p:txBody>
      </p:sp>
      <p:sp>
        <p:nvSpPr>
          <p:cNvPr id="12" name="Right Arrow 11">
            <a:extLst>
              <a:ext uri="{FF2B5EF4-FFF2-40B4-BE49-F238E27FC236}">
                <a16:creationId xmlns:a16="http://schemas.microsoft.com/office/drawing/2014/main" id="{01C55A6E-337E-2B14-8A8F-47EAC321B7D3}"/>
              </a:ext>
            </a:extLst>
          </p:cNvPr>
          <p:cNvSpPr/>
          <p:nvPr/>
        </p:nvSpPr>
        <p:spPr bwMode="auto">
          <a:xfrm>
            <a:off x="1396821" y="1967865"/>
            <a:ext cx="392144" cy="339686"/>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3" name="Right Arrow 12">
            <a:extLst>
              <a:ext uri="{FF2B5EF4-FFF2-40B4-BE49-F238E27FC236}">
                <a16:creationId xmlns:a16="http://schemas.microsoft.com/office/drawing/2014/main" id="{CAAC67A3-23F8-BC2D-603F-27C3A7E518B9}"/>
              </a:ext>
            </a:extLst>
          </p:cNvPr>
          <p:cNvSpPr/>
          <p:nvPr/>
        </p:nvSpPr>
        <p:spPr bwMode="auto">
          <a:xfrm>
            <a:off x="3699402" y="1950922"/>
            <a:ext cx="392144" cy="339686"/>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4" name="Right Arrow 13">
            <a:extLst>
              <a:ext uri="{FF2B5EF4-FFF2-40B4-BE49-F238E27FC236}">
                <a16:creationId xmlns:a16="http://schemas.microsoft.com/office/drawing/2014/main" id="{2A15DC6D-9969-67B3-2EA7-D96D08932DB7}"/>
              </a:ext>
            </a:extLst>
          </p:cNvPr>
          <p:cNvSpPr/>
          <p:nvPr/>
        </p:nvSpPr>
        <p:spPr bwMode="auto">
          <a:xfrm>
            <a:off x="6107355" y="1950922"/>
            <a:ext cx="392144" cy="339686"/>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5" name="Rectangle 14">
            <a:extLst>
              <a:ext uri="{FF2B5EF4-FFF2-40B4-BE49-F238E27FC236}">
                <a16:creationId xmlns:a16="http://schemas.microsoft.com/office/drawing/2014/main" id="{73E45776-B1B6-8935-857A-3B652DB49CC0}"/>
              </a:ext>
            </a:extLst>
          </p:cNvPr>
          <p:cNvSpPr/>
          <p:nvPr/>
        </p:nvSpPr>
        <p:spPr>
          <a:xfrm>
            <a:off x="3963397" y="6068479"/>
            <a:ext cx="1936749" cy="307777"/>
          </a:xfrm>
          <a:prstGeom prst="rect">
            <a:avLst/>
          </a:prstGeom>
        </p:spPr>
        <p:txBody>
          <a:bodyPr wrap="none">
            <a:spAutoFit/>
          </a:bodyPr>
          <a:lstStyle/>
          <a:p>
            <a:r>
              <a:rPr lang="en-US" sz="1400" dirty="0"/>
              <a:t>Kyle and Ketcham 2015</a:t>
            </a:r>
          </a:p>
        </p:txBody>
      </p:sp>
      <p:sp>
        <p:nvSpPr>
          <p:cNvPr id="16" name="Rectangle 15">
            <a:extLst>
              <a:ext uri="{FF2B5EF4-FFF2-40B4-BE49-F238E27FC236}">
                <a16:creationId xmlns:a16="http://schemas.microsoft.com/office/drawing/2014/main" id="{F20510EE-8030-1B9C-71A9-E5E602AEE60D}"/>
              </a:ext>
            </a:extLst>
          </p:cNvPr>
          <p:cNvSpPr/>
          <p:nvPr/>
        </p:nvSpPr>
        <p:spPr>
          <a:xfrm>
            <a:off x="7182471" y="5118405"/>
            <a:ext cx="1792478" cy="307777"/>
          </a:xfrm>
          <a:prstGeom prst="rect">
            <a:avLst/>
          </a:prstGeom>
        </p:spPr>
        <p:txBody>
          <a:bodyPr wrap="none">
            <a:spAutoFit/>
          </a:bodyPr>
          <a:lstStyle/>
          <a:p>
            <a:r>
              <a:rPr lang="en-US" sz="1400" dirty="0"/>
              <a:t>asphalt aggregate core</a:t>
            </a:r>
          </a:p>
        </p:txBody>
      </p:sp>
      <p:sp>
        <p:nvSpPr>
          <p:cNvPr id="17" name="TextBox 16">
            <a:extLst>
              <a:ext uri="{FF2B5EF4-FFF2-40B4-BE49-F238E27FC236}">
                <a16:creationId xmlns:a16="http://schemas.microsoft.com/office/drawing/2014/main" id="{EAD39389-2611-4262-AC5C-1FC319ADF002}"/>
              </a:ext>
            </a:extLst>
          </p:cNvPr>
          <p:cNvSpPr txBox="1"/>
          <p:nvPr/>
        </p:nvSpPr>
        <p:spPr>
          <a:xfrm>
            <a:off x="6303426" y="5713804"/>
            <a:ext cx="2611973" cy="830997"/>
          </a:xfrm>
          <a:prstGeom prst="rect">
            <a:avLst/>
          </a:prstGeom>
          <a:noFill/>
        </p:spPr>
        <p:txBody>
          <a:bodyPr wrap="square" rtlCol="0">
            <a:spAutoFit/>
          </a:bodyPr>
          <a:lstStyle/>
          <a:p>
            <a:r>
              <a:rPr lang="en-US" dirty="0">
                <a:solidFill>
                  <a:schemeClr val="tx2">
                    <a:lumMod val="60000"/>
                    <a:lumOff val="40000"/>
                  </a:schemeClr>
                </a:solidFill>
                <a:latin typeface="Arial" panose="020B0604020202020204" pitchFamily="34" charset="0"/>
                <a:cs typeface="Arial" panose="020B0604020202020204" pitchFamily="34" charset="0"/>
              </a:rPr>
              <a:t>Each step can result in artifacts</a:t>
            </a:r>
          </a:p>
        </p:txBody>
      </p:sp>
      <p:sp>
        <p:nvSpPr>
          <p:cNvPr id="18" name="Rectangle 17">
            <a:extLst>
              <a:ext uri="{FF2B5EF4-FFF2-40B4-BE49-F238E27FC236}">
                <a16:creationId xmlns:a16="http://schemas.microsoft.com/office/drawing/2014/main" id="{4F11B9DE-5781-4CBB-A29D-8B2FB6404B0A}"/>
              </a:ext>
            </a:extLst>
          </p:cNvPr>
          <p:cNvSpPr/>
          <p:nvPr/>
        </p:nvSpPr>
        <p:spPr bwMode="auto">
          <a:xfrm>
            <a:off x="4206110" y="1686887"/>
            <a:ext cx="1791682" cy="814358"/>
          </a:xfrm>
          <a:prstGeom prst="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6665869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D3DBB-8F21-74E6-0956-6EDD7F27EDDA}"/>
              </a:ext>
            </a:extLst>
          </p:cNvPr>
          <p:cNvSpPr>
            <a:spLocks noGrp="1"/>
          </p:cNvSpPr>
          <p:nvPr>
            <p:ph type="title"/>
          </p:nvPr>
        </p:nvSpPr>
        <p:spPr/>
        <p:txBody>
          <a:bodyPr/>
          <a:lstStyle/>
          <a:p>
            <a:r>
              <a:rPr lang="en-US" dirty="0"/>
              <a:t>X-ray Detection</a:t>
            </a:r>
          </a:p>
        </p:txBody>
      </p:sp>
      <p:sp>
        <p:nvSpPr>
          <p:cNvPr id="4" name="Rectangle 3">
            <a:extLst>
              <a:ext uri="{FF2B5EF4-FFF2-40B4-BE49-F238E27FC236}">
                <a16:creationId xmlns:a16="http://schemas.microsoft.com/office/drawing/2014/main" id="{5C96570E-A62E-7ECE-A464-78AD3960B31E}"/>
              </a:ext>
            </a:extLst>
          </p:cNvPr>
          <p:cNvSpPr>
            <a:spLocks noGrp="1" noChangeArrowheads="1"/>
          </p:cNvSpPr>
          <p:nvPr>
            <p:ph idx="1"/>
          </p:nvPr>
        </p:nvSpPr>
        <p:spPr>
          <a:xfrm>
            <a:off x="685800" y="1600200"/>
            <a:ext cx="4800600" cy="4114800"/>
          </a:xfrm>
        </p:spPr>
        <p:txBody>
          <a:bodyPr/>
          <a:lstStyle/>
          <a:p>
            <a:pPr>
              <a:spcBef>
                <a:spcPts val="600"/>
              </a:spcBef>
            </a:pPr>
            <a:r>
              <a:rPr lang="en-US" altLang="en-US" sz="2400" dirty="0"/>
              <a:t>Counts photons that get through sample along certain ray paths</a:t>
            </a:r>
          </a:p>
          <a:p>
            <a:pPr>
              <a:spcBef>
                <a:spcPts val="600"/>
              </a:spcBef>
            </a:pPr>
            <a:r>
              <a:rPr lang="en-US" altLang="en-US" sz="2400" dirty="0"/>
              <a:t>Detection mechanism: scintillation</a:t>
            </a:r>
          </a:p>
          <a:p>
            <a:pPr lvl="1">
              <a:spcBef>
                <a:spcPts val="600"/>
              </a:spcBef>
            </a:pPr>
            <a:r>
              <a:rPr lang="en-US" altLang="en-US" sz="2000" dirty="0"/>
              <a:t>Incoming photon causes flash of light; flashes counted</a:t>
            </a:r>
          </a:p>
          <a:p>
            <a:pPr>
              <a:spcBef>
                <a:spcPts val="600"/>
              </a:spcBef>
            </a:pPr>
            <a:r>
              <a:rPr lang="en-US" altLang="en-US" sz="2400" dirty="0"/>
              <a:t>Efficiency</a:t>
            </a:r>
          </a:p>
          <a:p>
            <a:pPr lvl="1">
              <a:spcBef>
                <a:spcPts val="600"/>
              </a:spcBef>
            </a:pPr>
            <a:r>
              <a:rPr lang="en-US" altLang="en-US" sz="2000" dirty="0"/>
              <a:t>Low-energy X-ray photons easier to count</a:t>
            </a:r>
          </a:p>
          <a:p>
            <a:pPr lvl="1">
              <a:spcBef>
                <a:spcPts val="600"/>
              </a:spcBef>
            </a:pPr>
            <a:r>
              <a:rPr lang="en-US" altLang="en-US" sz="2000" dirty="0"/>
              <a:t>Different detectors optimized for different energies</a:t>
            </a:r>
          </a:p>
        </p:txBody>
      </p:sp>
      <p:pic>
        <p:nvPicPr>
          <p:cNvPr id="7" name="Picture 6">
            <a:extLst>
              <a:ext uri="{FF2B5EF4-FFF2-40B4-BE49-F238E27FC236}">
                <a16:creationId xmlns:a16="http://schemas.microsoft.com/office/drawing/2014/main" id="{829B9939-7B47-9605-B2EF-20D6B5E3227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91200" y="1371600"/>
            <a:ext cx="3033517" cy="5105400"/>
          </a:xfrm>
          <a:prstGeom prst="rect">
            <a:avLst/>
          </a:prstGeom>
        </p:spPr>
      </p:pic>
      <p:sp>
        <p:nvSpPr>
          <p:cNvPr id="8" name="TextBox 7">
            <a:extLst>
              <a:ext uri="{FF2B5EF4-FFF2-40B4-BE49-F238E27FC236}">
                <a16:creationId xmlns:a16="http://schemas.microsoft.com/office/drawing/2014/main" id="{FCAB22FE-457B-30CA-90A7-02B3BB9C1614}"/>
              </a:ext>
            </a:extLst>
          </p:cNvPr>
          <p:cNvSpPr txBox="1"/>
          <p:nvPr/>
        </p:nvSpPr>
        <p:spPr>
          <a:xfrm>
            <a:off x="7307958" y="6477000"/>
            <a:ext cx="1607442" cy="307777"/>
          </a:xfrm>
          <a:prstGeom prst="rect">
            <a:avLst/>
          </a:prstGeom>
          <a:noFill/>
        </p:spPr>
        <p:txBody>
          <a:bodyPr wrap="square" rtlCol="0">
            <a:spAutoFit/>
          </a:bodyPr>
          <a:lstStyle/>
          <a:p>
            <a:r>
              <a:rPr lang="en-US" sz="1400" dirty="0"/>
              <a:t>Walter et al. 2016</a:t>
            </a:r>
          </a:p>
        </p:txBody>
      </p:sp>
    </p:spTree>
    <p:extLst>
      <p:ext uri="{BB962C8B-B14F-4D97-AF65-F5344CB8AC3E}">
        <p14:creationId xmlns:p14="http://schemas.microsoft.com/office/powerpoint/2010/main" val="1613906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01E2A-BDD1-8A2F-BC79-68D07625458A}"/>
              </a:ext>
            </a:extLst>
          </p:cNvPr>
          <p:cNvSpPr>
            <a:spLocks noGrp="1"/>
          </p:cNvSpPr>
          <p:nvPr>
            <p:ph type="title"/>
          </p:nvPr>
        </p:nvSpPr>
        <p:spPr/>
        <p:txBody>
          <a:bodyPr/>
          <a:lstStyle/>
          <a:p>
            <a:r>
              <a:rPr lang="en-US" sz="3800" dirty="0"/>
              <a:t>X-ray Detection: What’s good?</a:t>
            </a:r>
          </a:p>
        </p:txBody>
      </p:sp>
      <p:sp>
        <p:nvSpPr>
          <p:cNvPr id="3" name="Content Placeholder 2">
            <a:extLst>
              <a:ext uri="{FF2B5EF4-FFF2-40B4-BE49-F238E27FC236}">
                <a16:creationId xmlns:a16="http://schemas.microsoft.com/office/drawing/2014/main" id="{4441646A-4453-C330-A735-69B09D717382}"/>
              </a:ext>
            </a:extLst>
          </p:cNvPr>
          <p:cNvSpPr>
            <a:spLocks noGrp="1"/>
          </p:cNvSpPr>
          <p:nvPr>
            <p:ph idx="1"/>
          </p:nvPr>
        </p:nvSpPr>
        <p:spPr>
          <a:xfrm>
            <a:off x="685800" y="1600200"/>
            <a:ext cx="3657600" cy="4572000"/>
          </a:xfrm>
        </p:spPr>
        <p:txBody>
          <a:bodyPr/>
          <a:lstStyle/>
          <a:p>
            <a:pPr>
              <a:spcBef>
                <a:spcPts val="600"/>
              </a:spcBef>
            </a:pPr>
            <a:r>
              <a:rPr lang="en-US" altLang="en-US" sz="1800" dirty="0"/>
              <a:t>Uniform signal across all energies</a:t>
            </a:r>
          </a:p>
          <a:p>
            <a:pPr>
              <a:spcBef>
                <a:spcPts val="600"/>
              </a:spcBef>
            </a:pPr>
            <a:r>
              <a:rPr lang="en-US" altLang="en-US" sz="1800" dirty="0"/>
              <a:t>Fast – get reading and clear for next one (no shadowing)</a:t>
            </a:r>
          </a:p>
          <a:p>
            <a:pPr>
              <a:spcBef>
                <a:spcPts val="600"/>
              </a:spcBef>
            </a:pPr>
            <a:r>
              <a:rPr lang="en-US" altLang="en-US" sz="1800" dirty="0"/>
              <a:t>Small-sized detector elements</a:t>
            </a:r>
          </a:p>
          <a:p>
            <a:pPr lvl="1">
              <a:spcBef>
                <a:spcPts val="600"/>
              </a:spcBef>
            </a:pPr>
            <a:r>
              <a:rPr lang="en-US" altLang="en-US" sz="1800" dirty="0"/>
              <a:t>Higher resolution</a:t>
            </a:r>
          </a:p>
          <a:p>
            <a:pPr>
              <a:spcBef>
                <a:spcPts val="600"/>
              </a:spcBef>
            </a:pPr>
            <a:r>
              <a:rPr lang="en-US" altLang="en-US" sz="1800" dirty="0"/>
              <a:t>Minimal crosstalk</a:t>
            </a:r>
          </a:p>
          <a:p>
            <a:pPr lvl="1">
              <a:spcBef>
                <a:spcPts val="600"/>
              </a:spcBef>
            </a:pPr>
            <a:r>
              <a:rPr lang="en-US" altLang="en-US" sz="1800" dirty="0"/>
              <a:t>Communication between adjacent detector elements</a:t>
            </a:r>
          </a:p>
          <a:p>
            <a:pPr>
              <a:spcBef>
                <a:spcPts val="600"/>
              </a:spcBef>
            </a:pPr>
            <a:r>
              <a:rPr lang="en-US" altLang="en-US" sz="1800" dirty="0"/>
              <a:t>High bit depth </a:t>
            </a:r>
          </a:p>
          <a:p>
            <a:pPr lvl="1">
              <a:spcBef>
                <a:spcPts val="600"/>
              </a:spcBef>
            </a:pPr>
            <a:r>
              <a:rPr lang="en-US" altLang="en-US" sz="1800" dirty="0"/>
              <a:t>Typical range 16-32 bits; more provides better contrast</a:t>
            </a:r>
          </a:p>
          <a:p>
            <a:pPr>
              <a:spcBef>
                <a:spcPts val="600"/>
              </a:spcBef>
            </a:pPr>
            <a:r>
              <a:rPr lang="en-US" altLang="en-US" sz="1800" dirty="0"/>
              <a:t>Durability</a:t>
            </a:r>
          </a:p>
        </p:txBody>
      </p:sp>
      <p:pic>
        <p:nvPicPr>
          <p:cNvPr id="4" name="Picture 3">
            <a:extLst>
              <a:ext uri="{FF2B5EF4-FFF2-40B4-BE49-F238E27FC236}">
                <a16:creationId xmlns:a16="http://schemas.microsoft.com/office/drawing/2014/main" id="{1E2F7AAD-EB50-ACEC-5299-40BCA0BD9D3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25238" y="3827125"/>
            <a:ext cx="4226917" cy="2191186"/>
          </a:xfrm>
          <a:prstGeom prst="rect">
            <a:avLst/>
          </a:prstGeom>
        </p:spPr>
      </p:pic>
      <p:pic>
        <p:nvPicPr>
          <p:cNvPr id="5" name="Picture 4">
            <a:extLst>
              <a:ext uri="{FF2B5EF4-FFF2-40B4-BE49-F238E27FC236}">
                <a16:creationId xmlns:a16="http://schemas.microsoft.com/office/drawing/2014/main" id="{A3EA37C7-5426-4961-B341-0DDE4D702D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59736" y="1749955"/>
            <a:ext cx="4801789" cy="1998144"/>
          </a:xfrm>
          <a:prstGeom prst="rect">
            <a:avLst/>
          </a:prstGeom>
        </p:spPr>
      </p:pic>
      <p:sp>
        <p:nvSpPr>
          <p:cNvPr id="6" name="TextBox 5">
            <a:extLst>
              <a:ext uri="{FF2B5EF4-FFF2-40B4-BE49-F238E27FC236}">
                <a16:creationId xmlns:a16="http://schemas.microsoft.com/office/drawing/2014/main" id="{C63BEED2-F117-22DE-DCC0-5DCFFAE74AD5}"/>
              </a:ext>
            </a:extLst>
          </p:cNvPr>
          <p:cNvSpPr txBox="1"/>
          <p:nvPr/>
        </p:nvSpPr>
        <p:spPr>
          <a:xfrm>
            <a:off x="7381468" y="6018311"/>
            <a:ext cx="1607442" cy="307777"/>
          </a:xfrm>
          <a:prstGeom prst="rect">
            <a:avLst/>
          </a:prstGeom>
          <a:noFill/>
        </p:spPr>
        <p:txBody>
          <a:bodyPr wrap="square" rtlCol="0">
            <a:spAutoFit/>
          </a:bodyPr>
          <a:lstStyle/>
          <a:p>
            <a:r>
              <a:rPr lang="en-US" sz="1400" dirty="0" err="1"/>
              <a:t>Hata</a:t>
            </a:r>
            <a:r>
              <a:rPr lang="en-US" sz="1400" dirty="0"/>
              <a:t> et al. 2018</a:t>
            </a:r>
          </a:p>
        </p:txBody>
      </p:sp>
    </p:spTree>
    <p:extLst>
      <p:ext uri="{BB962C8B-B14F-4D97-AF65-F5344CB8AC3E}">
        <p14:creationId xmlns:p14="http://schemas.microsoft.com/office/powerpoint/2010/main" val="20287795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93DB8-17FE-80C4-EF65-0AD939C17EC9}"/>
              </a:ext>
            </a:extLst>
          </p:cNvPr>
          <p:cNvSpPr>
            <a:spLocks noGrp="1"/>
          </p:cNvSpPr>
          <p:nvPr>
            <p:ph type="title"/>
          </p:nvPr>
        </p:nvSpPr>
        <p:spPr>
          <a:xfrm>
            <a:off x="1143000" y="76200"/>
            <a:ext cx="7924800" cy="1143000"/>
          </a:xfrm>
        </p:spPr>
        <p:txBody>
          <a:bodyPr/>
          <a:lstStyle/>
          <a:p>
            <a:r>
              <a:rPr lang="en-US" sz="3900" dirty="0"/>
              <a:t>Imaging vs Feature Resolution</a:t>
            </a:r>
          </a:p>
        </p:txBody>
      </p:sp>
      <p:sp>
        <p:nvSpPr>
          <p:cNvPr id="6" name="Content Placeholder 5">
            <a:extLst>
              <a:ext uri="{FF2B5EF4-FFF2-40B4-BE49-F238E27FC236}">
                <a16:creationId xmlns:a16="http://schemas.microsoft.com/office/drawing/2014/main" id="{6BF8AB2D-63DC-6D12-632B-88E2FA79C825}"/>
              </a:ext>
            </a:extLst>
          </p:cNvPr>
          <p:cNvSpPr>
            <a:spLocks noGrp="1"/>
          </p:cNvSpPr>
          <p:nvPr>
            <p:ph idx="1"/>
          </p:nvPr>
        </p:nvSpPr>
        <p:spPr>
          <a:xfrm>
            <a:off x="3581400" y="1600200"/>
            <a:ext cx="5181600" cy="4572000"/>
          </a:xfrm>
        </p:spPr>
        <p:txBody>
          <a:bodyPr/>
          <a:lstStyle/>
          <a:p>
            <a:pPr>
              <a:spcBef>
                <a:spcPts val="600"/>
              </a:spcBef>
              <a:spcAft>
                <a:spcPts val="600"/>
              </a:spcAft>
            </a:pPr>
            <a:r>
              <a:rPr lang="en-US" sz="2200" dirty="0"/>
              <a:t>Most CT systems use geometrical magnification </a:t>
            </a:r>
          </a:p>
          <a:p>
            <a:pPr>
              <a:spcBef>
                <a:spcPts val="600"/>
              </a:spcBef>
              <a:spcAft>
                <a:spcPts val="600"/>
              </a:spcAft>
            </a:pPr>
            <a:r>
              <a:rPr lang="en-US" sz="2200" dirty="0"/>
              <a:t>Zeiss incorporates optical lens magnification </a:t>
            </a:r>
            <a:endParaRPr lang="en-US" sz="2400" dirty="0"/>
          </a:p>
          <a:p>
            <a:pPr>
              <a:spcBef>
                <a:spcPts val="600"/>
              </a:spcBef>
              <a:spcAft>
                <a:spcPts val="600"/>
              </a:spcAft>
            </a:pPr>
            <a:r>
              <a:rPr lang="en-US" sz="2200" dirty="0"/>
              <a:t>Each detector element ‘sees’ a portion of the object = Imaging (spatial) resolution</a:t>
            </a:r>
          </a:p>
          <a:p>
            <a:pPr lvl="1">
              <a:spcBef>
                <a:spcPts val="600"/>
              </a:spcBef>
              <a:spcAft>
                <a:spcPts val="600"/>
              </a:spcAft>
            </a:pPr>
            <a:r>
              <a:rPr lang="en-US" sz="1800" dirty="0"/>
              <a:t>1 inch core / 2048 detector elements:   	~13 µm spatial resolution (voxel)</a:t>
            </a:r>
          </a:p>
          <a:p>
            <a:pPr>
              <a:spcBef>
                <a:spcPts val="600"/>
              </a:spcBef>
              <a:spcAft>
                <a:spcPts val="600"/>
              </a:spcAft>
            </a:pPr>
            <a:r>
              <a:rPr lang="en-US" sz="2200" dirty="0">
                <a:solidFill>
                  <a:schemeClr val="tx2">
                    <a:lumMod val="60000"/>
                    <a:lumOff val="40000"/>
                  </a:schemeClr>
                </a:solidFill>
              </a:rPr>
              <a:t>Spatial resolution ≠ feature resolution</a:t>
            </a:r>
          </a:p>
          <a:p>
            <a:pPr lvl="1">
              <a:spcBef>
                <a:spcPts val="600"/>
              </a:spcBef>
              <a:spcAft>
                <a:spcPts val="600"/>
              </a:spcAft>
            </a:pPr>
            <a:r>
              <a:rPr lang="en-US" sz="1800" dirty="0">
                <a:solidFill>
                  <a:schemeClr val="tx2">
                    <a:lumMod val="60000"/>
                    <a:lumOff val="40000"/>
                  </a:schemeClr>
                </a:solidFill>
              </a:rPr>
              <a:t>13 µm x 3 = ~39 µm features resolved</a:t>
            </a:r>
          </a:p>
        </p:txBody>
      </p:sp>
      <p:pic>
        <p:nvPicPr>
          <p:cNvPr id="3" name="Picture 2">
            <a:extLst>
              <a:ext uri="{FF2B5EF4-FFF2-40B4-BE49-F238E27FC236}">
                <a16:creationId xmlns:a16="http://schemas.microsoft.com/office/drawing/2014/main" id="{19AF8055-8DD1-914F-037C-03B54E9ABC8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2400" y="1266371"/>
            <a:ext cx="3048000" cy="5515429"/>
          </a:xfrm>
          <a:prstGeom prst="rect">
            <a:avLst/>
          </a:prstGeom>
        </p:spPr>
      </p:pic>
      <p:sp>
        <p:nvSpPr>
          <p:cNvPr id="7" name="TextBox 6">
            <a:extLst>
              <a:ext uri="{FF2B5EF4-FFF2-40B4-BE49-F238E27FC236}">
                <a16:creationId xmlns:a16="http://schemas.microsoft.com/office/drawing/2014/main" id="{A2B013BD-EDD5-7C00-B75E-57C7AB5CAD60}"/>
              </a:ext>
            </a:extLst>
          </p:cNvPr>
          <p:cNvSpPr txBox="1"/>
          <p:nvPr/>
        </p:nvSpPr>
        <p:spPr>
          <a:xfrm>
            <a:off x="3218329" y="6509882"/>
            <a:ext cx="2055371" cy="307777"/>
          </a:xfrm>
          <a:prstGeom prst="rect">
            <a:avLst/>
          </a:prstGeom>
          <a:noFill/>
        </p:spPr>
        <p:txBody>
          <a:bodyPr wrap="none" rtlCol="0">
            <a:spAutoFit/>
          </a:bodyPr>
          <a:lstStyle/>
          <a:p>
            <a:r>
              <a:rPr lang="en-US" sz="1400" dirty="0"/>
              <a:t>Hanna &amp; Ketcham (2017)</a:t>
            </a:r>
          </a:p>
        </p:txBody>
      </p:sp>
    </p:spTree>
    <p:extLst>
      <p:ext uri="{BB962C8B-B14F-4D97-AF65-F5344CB8AC3E}">
        <p14:creationId xmlns:p14="http://schemas.microsoft.com/office/powerpoint/2010/main" val="24282638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dirty="0"/>
              <a:t>Lab CT Systems</a:t>
            </a:r>
          </a:p>
        </p:txBody>
      </p:sp>
      <p:sp>
        <p:nvSpPr>
          <p:cNvPr id="8" name="Content Placeholder 7">
            <a:extLst>
              <a:ext uri="{FF2B5EF4-FFF2-40B4-BE49-F238E27FC236}">
                <a16:creationId xmlns:a16="http://schemas.microsoft.com/office/drawing/2014/main" id="{BEF1335F-D7C7-C44D-87AA-BD9D51CE75D0}"/>
              </a:ext>
            </a:extLst>
          </p:cNvPr>
          <p:cNvSpPr>
            <a:spLocks noGrp="1"/>
          </p:cNvSpPr>
          <p:nvPr>
            <p:ph sz="half" idx="1"/>
          </p:nvPr>
        </p:nvSpPr>
        <p:spPr>
          <a:xfrm>
            <a:off x="3958814" y="1371600"/>
            <a:ext cx="5032786" cy="4114800"/>
          </a:xfrm>
        </p:spPr>
        <p:txBody>
          <a:bodyPr/>
          <a:lstStyle/>
          <a:p>
            <a:r>
              <a:rPr lang="en-US" sz="2200" dirty="0"/>
              <a:t>Lab-based systems primarily cone beam</a:t>
            </a:r>
          </a:p>
          <a:p>
            <a:r>
              <a:rPr lang="en-US" sz="2200" dirty="0"/>
              <a:t>e.g., Nikon XT H, Zeiss Versa, Phoenix </a:t>
            </a:r>
            <a:r>
              <a:rPr lang="en-US" sz="2200" dirty="0" err="1"/>
              <a:t>v|tome</a:t>
            </a:r>
            <a:r>
              <a:rPr lang="en-US" sz="2200" dirty="0"/>
              <a:t>, </a:t>
            </a:r>
            <a:r>
              <a:rPr lang="en-US" sz="2200" dirty="0" err="1"/>
              <a:t>SkyScan</a:t>
            </a:r>
            <a:r>
              <a:rPr lang="en-US" sz="2200" dirty="0"/>
              <a:t>, NSI</a:t>
            </a:r>
          </a:p>
          <a:p>
            <a:r>
              <a:rPr lang="en-US" sz="2200" dirty="0"/>
              <a:t>Some distortion at edges of FOV</a:t>
            </a:r>
          </a:p>
          <a:p>
            <a:r>
              <a:rPr lang="en-US" sz="2200" dirty="0"/>
              <a:t>Collimation (planar fan beam) or helical scanning can avoid distortion</a:t>
            </a:r>
          </a:p>
        </p:txBody>
      </p:sp>
      <p:pic>
        <p:nvPicPr>
          <p:cNvPr id="23562" name="Picture 10" descr="_1172960774"/>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81000" y="1676400"/>
            <a:ext cx="3251200" cy="4098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a:extLst>
              <a:ext uri="{FF2B5EF4-FFF2-40B4-BE49-F238E27FC236}">
                <a16:creationId xmlns:a16="http://schemas.microsoft.com/office/drawing/2014/main" id="{E26B1814-0DA2-1049-A00E-4BCAE4F8A54B}"/>
              </a:ext>
            </a:extLst>
          </p:cNvPr>
          <p:cNvSpPr txBox="1"/>
          <p:nvPr/>
        </p:nvSpPr>
        <p:spPr>
          <a:xfrm>
            <a:off x="1558900" y="5774551"/>
            <a:ext cx="2499402" cy="338554"/>
          </a:xfrm>
          <a:prstGeom prst="rect">
            <a:avLst/>
          </a:prstGeom>
          <a:noFill/>
        </p:spPr>
        <p:txBody>
          <a:bodyPr wrap="none" rtlCol="0">
            <a:spAutoFit/>
          </a:bodyPr>
          <a:lstStyle/>
          <a:p>
            <a:r>
              <a:rPr lang="en-US" sz="1600" dirty="0">
                <a:solidFill>
                  <a:srgbClr val="FFFBEA"/>
                </a:solidFill>
                <a:latin typeface="Arial" panose="020B0604020202020204" pitchFamily="34" charset="0"/>
                <a:cs typeface="Arial" panose="020B0604020202020204" pitchFamily="34" charset="0"/>
              </a:rPr>
              <a:t>Kyle and Ketcham (2015)</a:t>
            </a:r>
          </a:p>
        </p:txBody>
      </p:sp>
      <p:pic>
        <p:nvPicPr>
          <p:cNvPr id="9" name="Picture 8">
            <a:extLst>
              <a:ext uri="{FF2B5EF4-FFF2-40B4-BE49-F238E27FC236}">
                <a16:creationId xmlns:a16="http://schemas.microsoft.com/office/drawing/2014/main" id="{9AF19CFE-0A18-1D4E-803B-59B96BA9F404}"/>
              </a:ext>
            </a:extLst>
          </p:cNvPr>
          <p:cNvPicPr>
            <a:picLocks noChangeAspect="1"/>
          </p:cNvPicPr>
          <p:nvPr/>
        </p:nvPicPr>
        <p:blipFill>
          <a:blip r:embed="rId4"/>
          <a:stretch>
            <a:fillRect/>
          </a:stretch>
        </p:blipFill>
        <p:spPr>
          <a:xfrm>
            <a:off x="6096011" y="4419600"/>
            <a:ext cx="2540000" cy="1981200"/>
          </a:xfrm>
          <a:prstGeom prst="rect">
            <a:avLst/>
          </a:prstGeom>
        </p:spPr>
      </p:pic>
      <p:sp>
        <p:nvSpPr>
          <p:cNvPr id="20" name="TextBox 19">
            <a:extLst>
              <a:ext uri="{FF2B5EF4-FFF2-40B4-BE49-F238E27FC236}">
                <a16:creationId xmlns:a16="http://schemas.microsoft.com/office/drawing/2014/main" id="{F165395B-8191-9343-8F72-33A9BD91FA8D}"/>
              </a:ext>
            </a:extLst>
          </p:cNvPr>
          <p:cNvSpPr txBox="1"/>
          <p:nvPr/>
        </p:nvSpPr>
        <p:spPr>
          <a:xfrm>
            <a:off x="6511514" y="6400800"/>
            <a:ext cx="1708994" cy="338554"/>
          </a:xfrm>
          <a:prstGeom prst="rect">
            <a:avLst/>
          </a:prstGeom>
          <a:noFill/>
        </p:spPr>
        <p:txBody>
          <a:bodyPr wrap="none" rtlCol="0">
            <a:spAutoFit/>
          </a:bodyPr>
          <a:lstStyle/>
          <a:p>
            <a:r>
              <a:rPr lang="en-US" sz="1600" dirty="0" err="1">
                <a:solidFill>
                  <a:srgbClr val="FFFBEA"/>
                </a:solidFill>
                <a:latin typeface="Arial" panose="020B0604020202020204" pitchFamily="34" charset="0"/>
                <a:cs typeface="Arial" panose="020B0604020202020204" pitchFamily="34" charset="0"/>
              </a:rPr>
              <a:t>www.industrial.ai</a:t>
            </a:r>
            <a:endParaRPr lang="en-US" sz="1600" dirty="0">
              <a:solidFill>
                <a:srgbClr val="FFFBEA"/>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3740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2DD7E-2426-52B2-1145-18EE85362FB4}"/>
              </a:ext>
            </a:extLst>
          </p:cNvPr>
          <p:cNvSpPr>
            <a:spLocks noGrp="1"/>
          </p:cNvSpPr>
          <p:nvPr>
            <p:ph type="title"/>
          </p:nvPr>
        </p:nvSpPr>
        <p:spPr/>
        <p:txBody>
          <a:bodyPr/>
          <a:lstStyle/>
          <a:p>
            <a:r>
              <a:rPr lang="en-US" dirty="0"/>
              <a:t>Synchrotron XCT</a:t>
            </a:r>
          </a:p>
        </p:txBody>
      </p:sp>
      <p:sp>
        <p:nvSpPr>
          <p:cNvPr id="10" name="Content Placeholder 9">
            <a:extLst>
              <a:ext uri="{FF2B5EF4-FFF2-40B4-BE49-F238E27FC236}">
                <a16:creationId xmlns:a16="http://schemas.microsoft.com/office/drawing/2014/main" id="{58D59669-1B10-4709-75CC-D5CDC7668F6A}"/>
              </a:ext>
            </a:extLst>
          </p:cNvPr>
          <p:cNvSpPr>
            <a:spLocks noGrp="1"/>
          </p:cNvSpPr>
          <p:nvPr>
            <p:ph idx="1"/>
          </p:nvPr>
        </p:nvSpPr>
        <p:spPr>
          <a:xfrm>
            <a:off x="665686" y="3937052"/>
            <a:ext cx="4965665" cy="2715169"/>
          </a:xfrm>
        </p:spPr>
        <p:txBody>
          <a:bodyPr/>
          <a:lstStyle/>
          <a:p>
            <a:pPr>
              <a:lnSpc>
                <a:spcPct val="90000"/>
              </a:lnSpc>
            </a:pPr>
            <a:r>
              <a:rPr lang="en-US" altLang="en-US" sz="1800" dirty="0"/>
              <a:t>Advantages</a:t>
            </a:r>
          </a:p>
          <a:p>
            <a:pPr lvl="1">
              <a:lnSpc>
                <a:spcPct val="90000"/>
              </a:lnSpc>
            </a:pPr>
            <a:r>
              <a:rPr lang="en-US" altLang="en-US" sz="1600" dirty="0"/>
              <a:t>Monochromatic radiation</a:t>
            </a:r>
          </a:p>
          <a:p>
            <a:pPr lvl="1">
              <a:lnSpc>
                <a:spcPct val="90000"/>
              </a:lnSpc>
            </a:pPr>
            <a:r>
              <a:rPr lang="en-US" altLang="en-US" sz="1600" dirty="0"/>
              <a:t>High intensity</a:t>
            </a:r>
          </a:p>
          <a:p>
            <a:pPr lvl="1">
              <a:lnSpc>
                <a:spcPct val="90000"/>
              </a:lnSpc>
            </a:pPr>
            <a:r>
              <a:rPr lang="en-US" altLang="en-US" sz="1600" dirty="0"/>
              <a:t>High resolution</a:t>
            </a:r>
          </a:p>
          <a:p>
            <a:pPr lvl="1">
              <a:lnSpc>
                <a:spcPct val="90000"/>
              </a:lnSpc>
            </a:pPr>
            <a:r>
              <a:rPr lang="en-US" altLang="en-US" sz="1600" dirty="0"/>
              <a:t>Ancillary modalities (</a:t>
            </a:r>
            <a:r>
              <a:rPr lang="en-US" altLang="en-US" sz="1400" dirty="0"/>
              <a:t>fluorescence, diffraction, phase contrast)</a:t>
            </a:r>
          </a:p>
          <a:p>
            <a:pPr>
              <a:lnSpc>
                <a:spcPct val="90000"/>
              </a:lnSpc>
            </a:pPr>
            <a:r>
              <a:rPr lang="en-US" altLang="en-US" sz="1800" dirty="0"/>
              <a:t>Disadvantages</a:t>
            </a:r>
          </a:p>
          <a:p>
            <a:pPr lvl="1">
              <a:lnSpc>
                <a:spcPct val="90000"/>
              </a:lnSpc>
            </a:pPr>
            <a:r>
              <a:rPr lang="en-US" altLang="en-US" sz="1600" dirty="0"/>
              <a:t>Availability</a:t>
            </a:r>
          </a:p>
          <a:p>
            <a:pPr lvl="1">
              <a:lnSpc>
                <a:spcPct val="90000"/>
              </a:lnSpc>
            </a:pPr>
            <a:r>
              <a:rPr lang="en-US" altLang="en-US" sz="1600" dirty="0"/>
              <a:t>Low-energy radiation (&lt; 100 kV) so limit in sample size for high Z material</a:t>
            </a:r>
          </a:p>
          <a:p>
            <a:pPr marL="457200" lvl="1" indent="0">
              <a:lnSpc>
                <a:spcPct val="90000"/>
              </a:lnSpc>
              <a:buNone/>
            </a:pPr>
            <a:endParaRPr lang="en-US" altLang="en-US" sz="1600" dirty="0"/>
          </a:p>
        </p:txBody>
      </p:sp>
      <p:pic>
        <p:nvPicPr>
          <p:cNvPr id="4" name="Picture 26" descr="image002">
            <a:extLst>
              <a:ext uri="{FF2B5EF4-FFF2-40B4-BE49-F238E27FC236}">
                <a16:creationId xmlns:a16="http://schemas.microsoft.com/office/drawing/2014/main" id="{791C482F-0648-01D0-68CE-B742E2A6E60F}"/>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972174" y="4191000"/>
            <a:ext cx="2943226" cy="218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29">
            <a:extLst>
              <a:ext uri="{FF2B5EF4-FFF2-40B4-BE49-F238E27FC236}">
                <a16:creationId xmlns:a16="http://schemas.microsoft.com/office/drawing/2014/main" id="{CFA8624E-1E81-9A34-27EF-B8987AB0B65D}"/>
              </a:ext>
            </a:extLst>
          </p:cNvPr>
          <p:cNvSpPr txBox="1">
            <a:spLocks noChangeArrowheads="1"/>
          </p:cNvSpPr>
          <p:nvPr/>
        </p:nvSpPr>
        <p:spPr bwMode="auto">
          <a:xfrm>
            <a:off x="5995482" y="6360184"/>
            <a:ext cx="3048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sz="1400" dirty="0"/>
              <a:t>Advanced Photon Source (APS) at Argonne National Laboratory</a:t>
            </a:r>
          </a:p>
        </p:txBody>
      </p:sp>
      <p:pic>
        <p:nvPicPr>
          <p:cNvPr id="6" name="Picture 5">
            <a:extLst>
              <a:ext uri="{FF2B5EF4-FFF2-40B4-BE49-F238E27FC236}">
                <a16:creationId xmlns:a16="http://schemas.microsoft.com/office/drawing/2014/main" id="{2E51C059-87DA-3C72-E4A8-206DB836B5C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95400" y="1371600"/>
            <a:ext cx="5715000" cy="2375899"/>
          </a:xfrm>
          <a:prstGeom prst="rect">
            <a:avLst/>
          </a:prstGeom>
        </p:spPr>
      </p:pic>
      <p:sp>
        <p:nvSpPr>
          <p:cNvPr id="7" name="TextBox 6">
            <a:extLst>
              <a:ext uri="{FF2B5EF4-FFF2-40B4-BE49-F238E27FC236}">
                <a16:creationId xmlns:a16="http://schemas.microsoft.com/office/drawing/2014/main" id="{BB8C8CB3-A410-20FE-04B7-F19C617544B6}"/>
              </a:ext>
            </a:extLst>
          </p:cNvPr>
          <p:cNvSpPr txBox="1"/>
          <p:nvPr/>
        </p:nvSpPr>
        <p:spPr>
          <a:xfrm>
            <a:off x="5550192" y="3746010"/>
            <a:ext cx="1846980" cy="307777"/>
          </a:xfrm>
          <a:prstGeom prst="rect">
            <a:avLst/>
          </a:prstGeom>
          <a:noFill/>
        </p:spPr>
        <p:txBody>
          <a:bodyPr wrap="none" rtlCol="0">
            <a:spAutoFit/>
          </a:bodyPr>
          <a:lstStyle/>
          <a:p>
            <a:r>
              <a:rPr lang="en-US" sz="1400" dirty="0" err="1"/>
              <a:t>Cnudde</a:t>
            </a:r>
            <a:r>
              <a:rPr lang="en-US" sz="1400" dirty="0"/>
              <a:t> &amp; Boone 2013</a:t>
            </a:r>
          </a:p>
        </p:txBody>
      </p:sp>
    </p:spTree>
    <p:extLst>
      <p:ext uri="{BB962C8B-B14F-4D97-AF65-F5344CB8AC3E}">
        <p14:creationId xmlns:p14="http://schemas.microsoft.com/office/powerpoint/2010/main" val="1378177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6"/>
          <p:cNvSpPr>
            <a:spLocks noChangeArrowheads="1"/>
          </p:cNvSpPr>
          <p:nvPr/>
        </p:nvSpPr>
        <p:spPr bwMode="auto">
          <a:xfrm>
            <a:off x="685800" y="3944472"/>
            <a:ext cx="8077200" cy="2827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20000"/>
              </a:spcBef>
              <a:buClr>
                <a:schemeClr val="tx2"/>
              </a:buClr>
              <a:buFontTx/>
              <a:buChar char="•"/>
            </a:pPr>
            <a:r>
              <a:rPr lang="en-US" altLang="en-US" sz="2000" dirty="0">
                <a:solidFill>
                  <a:srgbClr val="FFFBEA"/>
                </a:solidFill>
                <a:latin typeface="Arial" panose="020B0604020202020204" pitchFamily="34" charset="0"/>
                <a:cs typeface="Arial" panose="020B0604020202020204" pitchFamily="34" charset="0"/>
              </a:rPr>
              <a:t>NSI Sources</a:t>
            </a:r>
          </a:p>
          <a:p>
            <a:pPr lvl="1">
              <a:spcBef>
                <a:spcPct val="20000"/>
              </a:spcBef>
              <a:buClr>
                <a:schemeClr val="tx2"/>
              </a:buClr>
              <a:buFontTx/>
              <a:buChar char="–"/>
            </a:pPr>
            <a:r>
              <a:rPr lang="en-US" altLang="en-US" sz="2000" dirty="0">
                <a:solidFill>
                  <a:srgbClr val="FFFBEA"/>
                </a:solidFill>
                <a:latin typeface="Arial" panose="020B0604020202020204" pitchFamily="34" charset="0"/>
                <a:cs typeface="Arial" panose="020B0604020202020204" pitchFamily="34" charset="0"/>
              </a:rPr>
              <a:t>450 kV GE Titan; dual spots: 0.4 mm (700W), 1.0mm (1500W)</a:t>
            </a:r>
          </a:p>
          <a:p>
            <a:pPr lvl="1">
              <a:spcBef>
                <a:spcPct val="20000"/>
              </a:spcBef>
              <a:buClr>
                <a:schemeClr val="tx2"/>
              </a:buClr>
              <a:buFontTx/>
              <a:buChar char="–"/>
            </a:pPr>
            <a:r>
              <a:rPr lang="en-US" altLang="en-US" sz="2000" dirty="0">
                <a:solidFill>
                  <a:srgbClr val="FFFBEA"/>
                </a:solidFill>
                <a:latin typeface="Arial" panose="020B0604020202020204" pitchFamily="34" charset="0"/>
                <a:cs typeface="Arial" panose="020B0604020202020204" pitchFamily="34" charset="0"/>
              </a:rPr>
              <a:t>225 kV </a:t>
            </a:r>
            <a:r>
              <a:rPr lang="en-US" altLang="en-US" sz="2000" dirty="0" err="1">
                <a:solidFill>
                  <a:srgbClr val="FFFBEA"/>
                </a:solidFill>
                <a:latin typeface="Arial" panose="020B0604020202020204" pitchFamily="34" charset="0"/>
                <a:cs typeface="Arial" panose="020B0604020202020204" pitchFamily="34" charset="0"/>
              </a:rPr>
              <a:t>Microfocal</a:t>
            </a:r>
            <a:r>
              <a:rPr lang="en-US" altLang="en-US" sz="2000" dirty="0">
                <a:solidFill>
                  <a:srgbClr val="FFFBEA"/>
                </a:solidFill>
                <a:latin typeface="Arial" panose="020B0604020202020204" pitchFamily="34" charset="0"/>
                <a:cs typeface="Arial" panose="020B0604020202020204" pitchFamily="34" charset="0"/>
              </a:rPr>
              <a:t> Comet; 8W for &lt;5 µm spot, usually run defocused</a:t>
            </a:r>
          </a:p>
          <a:p>
            <a:pPr>
              <a:spcBef>
                <a:spcPct val="20000"/>
              </a:spcBef>
              <a:buClr>
                <a:schemeClr val="tx2"/>
              </a:buClr>
              <a:buFont typeface="Arial" panose="020B0604020202020204" pitchFamily="34" charset="0"/>
              <a:buChar char="•"/>
            </a:pPr>
            <a:r>
              <a:rPr lang="en-US" altLang="en-US" sz="2000" dirty="0">
                <a:solidFill>
                  <a:srgbClr val="FFFBEA"/>
                </a:solidFill>
                <a:latin typeface="Arial" panose="020B0604020202020204" pitchFamily="34" charset="0"/>
                <a:cs typeface="Arial" panose="020B0604020202020204" pitchFamily="34" charset="0"/>
              </a:rPr>
              <a:t>NSI Detectors</a:t>
            </a:r>
          </a:p>
          <a:p>
            <a:pPr lvl="1">
              <a:spcBef>
                <a:spcPct val="20000"/>
              </a:spcBef>
              <a:buClr>
                <a:schemeClr val="tx2"/>
              </a:buClr>
              <a:buFontTx/>
              <a:buChar char="–"/>
            </a:pPr>
            <a:r>
              <a:rPr lang="en-US" altLang="en-US" sz="2000" dirty="0">
                <a:solidFill>
                  <a:srgbClr val="FFFBEA"/>
                </a:solidFill>
                <a:latin typeface="Arial" panose="020B0604020202020204" pitchFamily="34" charset="0"/>
                <a:cs typeface="Arial" panose="020B0604020202020204" pitchFamily="34" charset="0"/>
              </a:rPr>
              <a:t>2048x2048 16” Perkin Elmer flat panel</a:t>
            </a:r>
          </a:p>
          <a:p>
            <a:pPr lvl="1">
              <a:spcBef>
                <a:spcPct val="20000"/>
              </a:spcBef>
              <a:buClr>
                <a:schemeClr val="tx2"/>
              </a:buClr>
              <a:buFontTx/>
              <a:buChar char="–"/>
            </a:pPr>
            <a:r>
              <a:rPr lang="en-US" altLang="en-US" sz="2000" dirty="0">
                <a:solidFill>
                  <a:srgbClr val="FFFBEA"/>
                </a:solidFill>
                <a:latin typeface="Arial" panose="020B0604020202020204" pitchFamily="34" charset="0"/>
                <a:cs typeface="Arial" panose="020B0604020202020204" pitchFamily="34" charset="0"/>
              </a:rPr>
              <a:t>Helical, </a:t>
            </a:r>
            <a:r>
              <a:rPr lang="en-US" altLang="en-US" sz="2000" dirty="0" err="1">
                <a:solidFill>
                  <a:srgbClr val="FFFBEA"/>
                </a:solidFill>
                <a:latin typeface="Arial" panose="020B0604020202020204" pitchFamily="34" charset="0"/>
                <a:cs typeface="Arial" panose="020B0604020202020204" pitchFamily="34" charset="0"/>
              </a:rPr>
              <a:t>MosaiX</a:t>
            </a:r>
            <a:r>
              <a:rPr lang="en-US" altLang="en-US" sz="2000" dirty="0">
                <a:solidFill>
                  <a:srgbClr val="FFFBEA"/>
                </a:solidFill>
                <a:latin typeface="Arial" panose="020B0604020202020204" pitchFamily="34" charset="0"/>
                <a:cs typeface="Arial" panose="020B0604020202020204" pitchFamily="34" charset="0"/>
              </a:rPr>
              <a:t> (large objects), and </a:t>
            </a:r>
            <a:r>
              <a:rPr lang="en-US" altLang="en-US" sz="2000" dirty="0" err="1">
                <a:solidFill>
                  <a:srgbClr val="FFFBEA"/>
                </a:solidFill>
                <a:latin typeface="Arial" panose="020B0604020202020204" pitchFamily="34" charset="0"/>
                <a:cs typeface="Arial" panose="020B0604020202020204" pitchFamily="34" charset="0"/>
              </a:rPr>
              <a:t>SubpiX</a:t>
            </a:r>
            <a:r>
              <a:rPr lang="en-US" altLang="en-US" sz="2000" dirty="0">
                <a:solidFill>
                  <a:srgbClr val="FFFBEA"/>
                </a:solidFill>
                <a:latin typeface="Arial" panose="020B0604020202020204" pitchFamily="34" charset="0"/>
                <a:cs typeface="Arial" panose="020B0604020202020204" pitchFamily="34" charset="0"/>
              </a:rPr>
              <a:t> (double spatial resolution)</a:t>
            </a:r>
          </a:p>
        </p:txBody>
      </p:sp>
      <p:sp>
        <p:nvSpPr>
          <p:cNvPr id="4" name="Title 3">
            <a:extLst>
              <a:ext uri="{FF2B5EF4-FFF2-40B4-BE49-F238E27FC236}">
                <a16:creationId xmlns:a16="http://schemas.microsoft.com/office/drawing/2014/main" id="{08CAB706-87F7-CD41-B1EA-4D2C21977EBC}"/>
              </a:ext>
            </a:extLst>
          </p:cNvPr>
          <p:cNvSpPr>
            <a:spLocks noGrp="1"/>
          </p:cNvSpPr>
          <p:nvPr>
            <p:ph type="title"/>
          </p:nvPr>
        </p:nvSpPr>
        <p:spPr/>
        <p:txBody>
          <a:bodyPr/>
          <a:lstStyle/>
          <a:p>
            <a:r>
              <a:rPr lang="en-US" dirty="0"/>
              <a:t>UTCT Instrumentation</a:t>
            </a:r>
          </a:p>
        </p:txBody>
      </p:sp>
      <p:pic>
        <p:nvPicPr>
          <p:cNvPr id="2" name="Picture 1" descr="A picture containing indoor, floor, ceiling, wall&#10;&#10;Description automatically generated">
            <a:extLst>
              <a:ext uri="{FF2B5EF4-FFF2-40B4-BE49-F238E27FC236}">
                <a16:creationId xmlns:a16="http://schemas.microsoft.com/office/drawing/2014/main" id="{EA05BCEF-C4B5-5521-6777-0A2E3559D1B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87924" y="1199083"/>
            <a:ext cx="4386206" cy="2735330"/>
          </a:xfrm>
          <a:prstGeom prst="rect">
            <a:avLst/>
          </a:prstGeom>
          <a:ln>
            <a:noFill/>
          </a:ln>
          <a:extLst>
            <a:ext uri="{53640926-AAD7-44D8-BBD7-CCE9431645EC}">
              <a14:shadowObscured xmlns:a14="http://schemas.microsoft.com/office/drawing/2010/main"/>
            </a:ext>
          </a:extLst>
        </p:spPr>
      </p:pic>
      <p:pic>
        <p:nvPicPr>
          <p:cNvPr id="3" name="Picture 2" descr="A picture containing indoor, equipment, miller, projector&#10;&#10;Description automatically generated">
            <a:extLst>
              <a:ext uri="{FF2B5EF4-FFF2-40B4-BE49-F238E27FC236}">
                <a16:creationId xmlns:a16="http://schemas.microsoft.com/office/drawing/2014/main" id="{6CE16EAA-6B3E-A6A0-8EF3-17404CBCD73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4648200" y="1209142"/>
            <a:ext cx="4355123" cy="273533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524303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ltLang="en-US" dirty="0"/>
              <a:t>UTCT Instrumentation</a:t>
            </a:r>
          </a:p>
        </p:txBody>
      </p:sp>
      <p:sp>
        <p:nvSpPr>
          <p:cNvPr id="27653" name="Rectangle 6"/>
          <p:cNvSpPr>
            <a:spLocks noChangeArrowheads="1"/>
          </p:cNvSpPr>
          <p:nvPr/>
        </p:nvSpPr>
        <p:spPr bwMode="auto">
          <a:xfrm>
            <a:off x="328246" y="4419600"/>
            <a:ext cx="79248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20000"/>
              </a:spcBef>
              <a:buClr>
                <a:schemeClr val="tx2"/>
              </a:buClr>
              <a:buFontTx/>
              <a:buChar char="•"/>
            </a:pPr>
            <a:r>
              <a:rPr lang="en-US" altLang="en-US" sz="2000" dirty="0">
                <a:solidFill>
                  <a:srgbClr val="FFFBEA"/>
                </a:solidFill>
                <a:latin typeface="Arial" panose="020B0604020202020204" pitchFamily="34" charset="0"/>
                <a:cs typeface="Arial" panose="020B0604020202020204" pitchFamily="34" charset="0"/>
              </a:rPr>
              <a:t>Zeiss Versa 620</a:t>
            </a:r>
          </a:p>
          <a:p>
            <a:pPr lvl="1">
              <a:spcBef>
                <a:spcPct val="20000"/>
              </a:spcBef>
              <a:buClr>
                <a:schemeClr val="tx2"/>
              </a:buClr>
              <a:buFontTx/>
              <a:buChar char="–"/>
            </a:pPr>
            <a:r>
              <a:rPr lang="en-US" altLang="en-US" sz="1800" dirty="0">
                <a:solidFill>
                  <a:srgbClr val="FFFBEA"/>
                </a:solidFill>
                <a:latin typeface="Arial" panose="020B0604020202020204" pitchFamily="34" charset="0"/>
                <a:cs typeface="Arial" panose="020B0604020202020204" pitchFamily="34" charset="0"/>
              </a:rPr>
              <a:t>Installed January 2020 from 1.2 M NSF MRI award</a:t>
            </a:r>
          </a:p>
          <a:p>
            <a:pPr lvl="1">
              <a:spcBef>
                <a:spcPct val="20000"/>
              </a:spcBef>
              <a:buClr>
                <a:schemeClr val="tx2"/>
              </a:buClr>
              <a:buFontTx/>
              <a:buChar char="–"/>
            </a:pPr>
            <a:r>
              <a:rPr lang="en-US" altLang="en-US" sz="1800" dirty="0">
                <a:solidFill>
                  <a:srgbClr val="FFFBEA"/>
                </a:solidFill>
                <a:latin typeface="Arial" panose="020B0604020202020204" pitchFamily="34" charset="0"/>
                <a:cs typeface="Arial" panose="020B0604020202020204" pitchFamily="34" charset="0"/>
              </a:rPr>
              <a:t>30-160 kV and 25 W</a:t>
            </a:r>
          </a:p>
          <a:p>
            <a:pPr lvl="1">
              <a:spcBef>
                <a:spcPct val="20000"/>
              </a:spcBef>
              <a:buClr>
                <a:schemeClr val="tx2"/>
              </a:buClr>
              <a:buFontTx/>
              <a:buChar char="–"/>
            </a:pPr>
            <a:r>
              <a:rPr lang="en-US" altLang="en-US" sz="1800" dirty="0">
                <a:solidFill>
                  <a:srgbClr val="FFFBEA"/>
                </a:solidFill>
                <a:latin typeface="Arial" panose="020B0604020202020204" pitchFamily="34" charset="0"/>
                <a:cs typeface="Arial" panose="020B0604020202020204" pitchFamily="34" charset="0"/>
              </a:rPr>
              <a:t>0.5 µm feature detection – down to ~ 0.04 voxel resolution</a:t>
            </a:r>
          </a:p>
          <a:p>
            <a:pPr lvl="1">
              <a:spcBef>
                <a:spcPct val="20000"/>
              </a:spcBef>
              <a:buClr>
                <a:schemeClr val="tx2"/>
              </a:buClr>
              <a:buFontTx/>
              <a:buChar char="–"/>
            </a:pPr>
            <a:r>
              <a:rPr lang="en-US" altLang="en-US" sz="1800" dirty="0">
                <a:solidFill>
                  <a:srgbClr val="FFFBEA"/>
                </a:solidFill>
                <a:latin typeface="Arial" panose="020B0604020202020204" pitchFamily="34" charset="0"/>
                <a:cs typeface="Arial" panose="020B0604020202020204" pitchFamily="34" charset="0"/>
              </a:rPr>
              <a:t>Diffraction Contrast Tomography (DCT) module (3D EBSD)</a:t>
            </a:r>
          </a:p>
          <a:p>
            <a:pPr lvl="1">
              <a:spcBef>
                <a:spcPct val="20000"/>
              </a:spcBef>
              <a:buClr>
                <a:schemeClr val="tx2"/>
              </a:buClr>
              <a:buFontTx/>
              <a:buChar char="–"/>
            </a:pPr>
            <a:r>
              <a:rPr lang="en-US" altLang="en-US" sz="1800" dirty="0" err="1">
                <a:solidFill>
                  <a:srgbClr val="FFFBEA"/>
                </a:solidFill>
                <a:latin typeface="Arial" panose="020B0604020202020204" pitchFamily="34" charset="0"/>
                <a:cs typeface="Arial" panose="020B0604020202020204" pitchFamily="34" charset="0"/>
              </a:rPr>
              <a:t>Subvolume</a:t>
            </a:r>
            <a:r>
              <a:rPr lang="en-US" altLang="en-US" sz="1800" dirty="0">
                <a:solidFill>
                  <a:srgbClr val="FFFBEA"/>
                </a:solidFill>
                <a:latin typeface="Arial" panose="020B0604020202020204" pitchFamily="34" charset="0"/>
                <a:cs typeface="Arial" panose="020B0604020202020204" pitchFamily="34" charset="0"/>
              </a:rPr>
              <a:t> imaging with 0.4x, 4x, and 20x objectives</a:t>
            </a:r>
          </a:p>
          <a:p>
            <a:pPr lvl="1">
              <a:spcBef>
                <a:spcPct val="20000"/>
              </a:spcBef>
              <a:buClr>
                <a:schemeClr val="tx2"/>
              </a:buClr>
              <a:buFontTx/>
              <a:buChar char="–"/>
            </a:pPr>
            <a:r>
              <a:rPr lang="en-US" altLang="en-US" sz="1800" dirty="0">
                <a:solidFill>
                  <a:srgbClr val="FFFBEA"/>
                </a:solidFill>
                <a:latin typeface="Arial" panose="020B0604020202020204" pitchFamily="34" charset="0"/>
                <a:cs typeface="Arial" panose="020B0604020202020204" pitchFamily="34" charset="0"/>
              </a:rPr>
              <a:t>Accepts experimental cells for in-situ imaging at various P/T</a:t>
            </a:r>
          </a:p>
          <a:p>
            <a:pPr lvl="2">
              <a:spcBef>
                <a:spcPct val="20000"/>
              </a:spcBef>
              <a:buClr>
                <a:schemeClr val="tx2"/>
              </a:buClr>
              <a:buFontTx/>
              <a:buChar char="–"/>
            </a:pPr>
            <a:endParaRPr lang="en-US" altLang="en-US" sz="1800" dirty="0">
              <a:solidFill>
                <a:srgbClr val="FFFBEA"/>
              </a:solidFill>
              <a:latin typeface="Arial" panose="020B0604020202020204" pitchFamily="34" charset="0"/>
              <a:cs typeface="Arial" panose="020B0604020202020204" pitchFamily="34" charset="0"/>
            </a:endParaRPr>
          </a:p>
          <a:p>
            <a:pPr lvl="2">
              <a:spcBef>
                <a:spcPct val="20000"/>
              </a:spcBef>
              <a:buClr>
                <a:schemeClr val="tx2"/>
              </a:buClr>
              <a:buFontTx/>
              <a:buChar char="–"/>
            </a:pPr>
            <a:endParaRPr lang="en-US" altLang="en-US" sz="1800" dirty="0">
              <a:solidFill>
                <a:srgbClr val="FFFBEA"/>
              </a:solidFill>
              <a:latin typeface="Arial" panose="020B0604020202020204" pitchFamily="34" charset="0"/>
              <a:cs typeface="Arial" panose="020B0604020202020204" pitchFamily="34" charset="0"/>
            </a:endParaRPr>
          </a:p>
        </p:txBody>
      </p:sp>
      <p:pic>
        <p:nvPicPr>
          <p:cNvPr id="2" name="Picture 1" descr="A picture containing text, indoor, ceiling, floor&#10;&#10;Description automatically generated">
            <a:extLst>
              <a:ext uri="{FF2B5EF4-FFF2-40B4-BE49-F238E27FC236}">
                <a16:creationId xmlns:a16="http://schemas.microsoft.com/office/drawing/2014/main" id="{1D5A63D3-92A4-0E3B-D07C-575B04D641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685800" y="1289538"/>
            <a:ext cx="4485478" cy="2895600"/>
          </a:xfrm>
          <a:prstGeom prst="rect">
            <a:avLst/>
          </a:prstGeom>
          <a:ln>
            <a:noFill/>
          </a:ln>
          <a:extLst>
            <a:ext uri="{53640926-AAD7-44D8-BBD7-CCE9431645EC}">
              <a14:shadowObscured xmlns:a14="http://schemas.microsoft.com/office/drawing/2010/main"/>
            </a:ext>
          </a:extLst>
        </p:spPr>
      </p:pic>
      <p:pic>
        <p:nvPicPr>
          <p:cNvPr id="3" name="Picture 2" descr="A picture containing projector&#10;&#10;Description automatically generated">
            <a:extLst>
              <a:ext uri="{FF2B5EF4-FFF2-40B4-BE49-F238E27FC236}">
                <a16:creationId xmlns:a16="http://schemas.microsoft.com/office/drawing/2014/main" id="{9E7B7A5C-BFCB-9DB3-23F1-524D7DCB79C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rot="5400000">
            <a:off x="5352468" y="1564147"/>
            <a:ext cx="3433094" cy="27432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589724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sz="quarter"/>
          </p:nvPr>
        </p:nvSpPr>
        <p:spPr>
          <a:noFill/>
        </p:spPr>
        <p:txBody>
          <a:bodyPr anchor="ctr"/>
          <a:lstStyle/>
          <a:p>
            <a:r>
              <a:rPr lang="en-US" altLang="en-US" dirty="0"/>
              <a:t>Part II: </a:t>
            </a:r>
            <a:br>
              <a:rPr lang="en-US" altLang="en-US" dirty="0"/>
            </a:br>
            <a:r>
              <a:rPr lang="en-US" altLang="en-US" dirty="0"/>
              <a:t>What’s Data and What’s Not?</a:t>
            </a:r>
          </a:p>
        </p:txBody>
      </p:sp>
      <p:sp>
        <p:nvSpPr>
          <p:cNvPr id="28675" name="Rectangle 3"/>
          <p:cNvSpPr>
            <a:spLocks noGrp="1" noChangeArrowheads="1"/>
          </p:cNvSpPr>
          <p:nvPr>
            <p:ph type="subTitle" sz="quarter" idx="1"/>
          </p:nvPr>
        </p:nvSpPr>
        <p:spPr>
          <a:noFill/>
        </p:spPr>
        <p:txBody>
          <a:bodyPr/>
          <a:lstStyle/>
          <a:p>
            <a:r>
              <a:rPr lang="en-US" altLang="en-US" dirty="0"/>
              <a:t>Goal: Make sure you don’t “interpret” things that are just artifacts of the scanning process.</a:t>
            </a:r>
          </a:p>
        </p:txBody>
      </p:sp>
    </p:spTree>
    <p:extLst>
      <p:ext uri="{BB962C8B-B14F-4D97-AF65-F5344CB8AC3E}">
        <p14:creationId xmlns:p14="http://schemas.microsoft.com/office/powerpoint/2010/main" val="21933151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8BC7C-461F-86B1-706A-2BB1DACA50CF}"/>
              </a:ext>
            </a:extLst>
          </p:cNvPr>
          <p:cNvSpPr>
            <a:spLocks noGrp="1"/>
          </p:cNvSpPr>
          <p:nvPr>
            <p:ph type="title"/>
          </p:nvPr>
        </p:nvSpPr>
        <p:spPr/>
        <p:txBody>
          <a:bodyPr/>
          <a:lstStyle/>
          <a:p>
            <a:r>
              <a:rPr lang="en-US" sz="4400" dirty="0"/>
              <a:t>X-ray CT (XCT)</a:t>
            </a:r>
            <a:endParaRPr lang="en-US" dirty="0"/>
          </a:p>
        </p:txBody>
      </p:sp>
      <p:pic>
        <p:nvPicPr>
          <p:cNvPr id="4" name="Picture 3" descr="11_2CAG">
            <a:extLst>
              <a:ext uri="{FF2B5EF4-FFF2-40B4-BE49-F238E27FC236}">
                <a16:creationId xmlns:a16="http://schemas.microsoft.com/office/drawing/2014/main" id="{2BEA1EC2-DE4A-C588-E249-543EF165461D}"/>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6369205" y="2660464"/>
            <a:ext cx="2743200" cy="2457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a:extLst>
              <a:ext uri="{FF2B5EF4-FFF2-40B4-BE49-F238E27FC236}">
                <a16:creationId xmlns:a16="http://schemas.microsoft.com/office/drawing/2014/main" id="{17358C61-6EB4-1D69-822E-C0BE95D37C7E}"/>
              </a:ext>
            </a:extLst>
          </p:cNvPr>
          <p:cNvGrpSpPr/>
          <p:nvPr/>
        </p:nvGrpSpPr>
        <p:grpSpPr>
          <a:xfrm>
            <a:off x="152400" y="1670248"/>
            <a:ext cx="5947521" cy="4380835"/>
            <a:chOff x="500435" y="2378041"/>
            <a:chExt cx="5947521" cy="4380835"/>
          </a:xfrm>
        </p:grpSpPr>
        <p:pic>
          <p:nvPicPr>
            <p:cNvPr id="6" name="Picture 5">
              <a:extLst>
                <a:ext uri="{FF2B5EF4-FFF2-40B4-BE49-F238E27FC236}">
                  <a16:creationId xmlns:a16="http://schemas.microsoft.com/office/drawing/2014/main" id="{BDC142B2-5E99-6FC3-0B3C-153CF195540D}"/>
                </a:ext>
              </a:extLst>
            </p:cNvPr>
            <p:cNvPicPr>
              <a:picLocks noChangeAspect="1"/>
            </p:cNvPicPr>
            <p:nvPr/>
          </p:nvPicPr>
          <p:blipFill>
            <a:blip r:embed="rId3"/>
            <a:stretch>
              <a:fillRect/>
            </a:stretch>
          </p:blipFill>
          <p:spPr>
            <a:xfrm>
              <a:off x="500435" y="3279076"/>
              <a:ext cx="5664200" cy="3479800"/>
            </a:xfrm>
            <a:prstGeom prst="rect">
              <a:avLst/>
            </a:prstGeom>
          </p:spPr>
        </p:pic>
        <p:sp>
          <p:nvSpPr>
            <p:cNvPr id="7" name="TextBox 6">
              <a:extLst>
                <a:ext uri="{FF2B5EF4-FFF2-40B4-BE49-F238E27FC236}">
                  <a16:creationId xmlns:a16="http://schemas.microsoft.com/office/drawing/2014/main" id="{4862A841-6C9E-49C0-8128-BBBEB6C42F0F}"/>
                </a:ext>
              </a:extLst>
            </p:cNvPr>
            <p:cNvSpPr txBox="1"/>
            <p:nvPr/>
          </p:nvSpPr>
          <p:spPr>
            <a:xfrm>
              <a:off x="500435" y="2378041"/>
              <a:ext cx="1108570" cy="830997"/>
            </a:xfrm>
            <a:prstGeom prst="rect">
              <a:avLst/>
            </a:prstGeom>
            <a:noFill/>
          </p:spPr>
          <p:txBody>
            <a:bodyPr wrap="square" rtlCol="0">
              <a:spAutoFit/>
            </a:bodyPr>
            <a:lstStyle/>
            <a:p>
              <a:r>
                <a:rPr lang="en-US" sz="1600" b="1" dirty="0">
                  <a:solidFill>
                    <a:schemeClr val="tx2">
                      <a:lumMod val="60000"/>
                      <a:lumOff val="40000"/>
                    </a:schemeClr>
                  </a:solidFill>
                  <a:latin typeface="Arial" panose="020B0604020202020204" pitchFamily="34" charset="0"/>
                  <a:cs typeface="Arial" panose="020B0604020202020204" pitchFamily="34" charset="0"/>
                </a:rPr>
                <a:t>Source produces X-rays</a:t>
              </a:r>
            </a:p>
          </p:txBody>
        </p:sp>
        <p:sp>
          <p:nvSpPr>
            <p:cNvPr id="8" name="TextBox 7">
              <a:extLst>
                <a:ext uri="{FF2B5EF4-FFF2-40B4-BE49-F238E27FC236}">
                  <a16:creationId xmlns:a16="http://schemas.microsoft.com/office/drawing/2014/main" id="{A6A2CF37-3378-D139-0C2E-9E9E8D892156}"/>
                </a:ext>
              </a:extLst>
            </p:cNvPr>
            <p:cNvSpPr txBox="1"/>
            <p:nvPr/>
          </p:nvSpPr>
          <p:spPr>
            <a:xfrm>
              <a:off x="2321913" y="2378041"/>
              <a:ext cx="1921596" cy="830997"/>
            </a:xfrm>
            <a:prstGeom prst="rect">
              <a:avLst/>
            </a:prstGeom>
            <a:noFill/>
          </p:spPr>
          <p:txBody>
            <a:bodyPr wrap="square" rtlCol="0">
              <a:spAutoFit/>
            </a:bodyPr>
            <a:lstStyle/>
            <a:p>
              <a:r>
                <a:rPr lang="en-US" sz="1600" b="1" dirty="0">
                  <a:solidFill>
                    <a:schemeClr val="tx2">
                      <a:lumMod val="60000"/>
                      <a:lumOff val="40000"/>
                    </a:schemeClr>
                  </a:solidFill>
                  <a:latin typeface="Arial" panose="020B0604020202020204" pitchFamily="34" charset="0"/>
                  <a:cs typeface="Arial" panose="020B0604020202020204" pitchFamily="34" charset="0"/>
                </a:rPr>
                <a:t>Sample rotates and attenuates the X-rays</a:t>
              </a:r>
            </a:p>
          </p:txBody>
        </p:sp>
        <p:sp>
          <p:nvSpPr>
            <p:cNvPr id="9" name="TextBox 8">
              <a:extLst>
                <a:ext uri="{FF2B5EF4-FFF2-40B4-BE49-F238E27FC236}">
                  <a16:creationId xmlns:a16="http://schemas.microsoft.com/office/drawing/2014/main" id="{8527E636-C384-FAEE-1FA0-87D71C57AB71}"/>
                </a:ext>
              </a:extLst>
            </p:cNvPr>
            <p:cNvSpPr txBox="1"/>
            <p:nvPr/>
          </p:nvSpPr>
          <p:spPr>
            <a:xfrm>
              <a:off x="4526360" y="2501151"/>
              <a:ext cx="1921596" cy="584775"/>
            </a:xfrm>
            <a:prstGeom prst="rect">
              <a:avLst/>
            </a:prstGeom>
            <a:noFill/>
          </p:spPr>
          <p:txBody>
            <a:bodyPr wrap="square" rtlCol="0">
              <a:spAutoFit/>
            </a:bodyPr>
            <a:lstStyle/>
            <a:p>
              <a:r>
                <a:rPr lang="en-US" sz="1600" b="1" dirty="0">
                  <a:solidFill>
                    <a:schemeClr val="tx2">
                      <a:lumMod val="60000"/>
                      <a:lumOff val="40000"/>
                    </a:schemeClr>
                  </a:solidFill>
                  <a:latin typeface="Arial" panose="020B0604020202020204" pitchFamily="34" charset="0"/>
                  <a:cs typeface="Arial" panose="020B0604020202020204" pitchFamily="34" charset="0"/>
                </a:rPr>
                <a:t>Detector records attenuated X-rays</a:t>
              </a:r>
            </a:p>
          </p:txBody>
        </p:sp>
      </p:grpSp>
      <p:sp>
        <p:nvSpPr>
          <p:cNvPr id="10" name="Right Arrow 9">
            <a:extLst>
              <a:ext uri="{FF2B5EF4-FFF2-40B4-BE49-F238E27FC236}">
                <a16:creationId xmlns:a16="http://schemas.microsoft.com/office/drawing/2014/main" id="{31CF7B22-D157-E3F0-426D-EF4427C7026D}"/>
              </a:ext>
            </a:extLst>
          </p:cNvPr>
          <p:cNvSpPr/>
          <p:nvPr/>
        </p:nvSpPr>
        <p:spPr bwMode="auto">
          <a:xfrm>
            <a:off x="5679093" y="3679555"/>
            <a:ext cx="772288" cy="480727"/>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1" name="TextBox 10">
            <a:extLst>
              <a:ext uri="{FF2B5EF4-FFF2-40B4-BE49-F238E27FC236}">
                <a16:creationId xmlns:a16="http://schemas.microsoft.com/office/drawing/2014/main" id="{F532A07A-DC84-78C4-7CFA-B05CCA57F79E}"/>
              </a:ext>
            </a:extLst>
          </p:cNvPr>
          <p:cNvSpPr txBox="1"/>
          <p:nvPr/>
        </p:nvSpPr>
        <p:spPr>
          <a:xfrm>
            <a:off x="6609062" y="1686887"/>
            <a:ext cx="2382538" cy="830997"/>
          </a:xfrm>
          <a:prstGeom prst="rect">
            <a:avLst/>
          </a:prstGeom>
          <a:noFill/>
        </p:spPr>
        <p:txBody>
          <a:bodyPr wrap="square" rtlCol="0">
            <a:spAutoFit/>
          </a:bodyPr>
          <a:lstStyle/>
          <a:p>
            <a:r>
              <a:rPr lang="en-US" sz="1600" b="1" dirty="0">
                <a:solidFill>
                  <a:schemeClr val="tx2">
                    <a:lumMod val="60000"/>
                    <a:lumOff val="40000"/>
                  </a:schemeClr>
                </a:solidFill>
                <a:latin typeface="Arial" panose="020B0604020202020204" pitchFamily="34" charset="0"/>
                <a:cs typeface="Arial" panose="020B0604020202020204" pitchFamily="34" charset="0"/>
              </a:rPr>
              <a:t>Computer reconstructs detector images into 3D data</a:t>
            </a:r>
          </a:p>
        </p:txBody>
      </p:sp>
      <p:sp>
        <p:nvSpPr>
          <p:cNvPr id="12" name="Right Arrow 11">
            <a:extLst>
              <a:ext uri="{FF2B5EF4-FFF2-40B4-BE49-F238E27FC236}">
                <a16:creationId xmlns:a16="http://schemas.microsoft.com/office/drawing/2014/main" id="{01C55A6E-337E-2B14-8A8F-47EAC321B7D3}"/>
              </a:ext>
            </a:extLst>
          </p:cNvPr>
          <p:cNvSpPr/>
          <p:nvPr/>
        </p:nvSpPr>
        <p:spPr bwMode="auto">
          <a:xfrm>
            <a:off x="1396821" y="1967865"/>
            <a:ext cx="392144" cy="339686"/>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3" name="Right Arrow 12">
            <a:extLst>
              <a:ext uri="{FF2B5EF4-FFF2-40B4-BE49-F238E27FC236}">
                <a16:creationId xmlns:a16="http://schemas.microsoft.com/office/drawing/2014/main" id="{CAAC67A3-23F8-BC2D-603F-27C3A7E518B9}"/>
              </a:ext>
            </a:extLst>
          </p:cNvPr>
          <p:cNvSpPr/>
          <p:nvPr/>
        </p:nvSpPr>
        <p:spPr bwMode="auto">
          <a:xfrm>
            <a:off x="3699402" y="1950922"/>
            <a:ext cx="392144" cy="339686"/>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4" name="Right Arrow 13">
            <a:extLst>
              <a:ext uri="{FF2B5EF4-FFF2-40B4-BE49-F238E27FC236}">
                <a16:creationId xmlns:a16="http://schemas.microsoft.com/office/drawing/2014/main" id="{2A15DC6D-9969-67B3-2EA7-D96D08932DB7}"/>
              </a:ext>
            </a:extLst>
          </p:cNvPr>
          <p:cNvSpPr/>
          <p:nvPr/>
        </p:nvSpPr>
        <p:spPr bwMode="auto">
          <a:xfrm>
            <a:off x="6107355" y="1950922"/>
            <a:ext cx="392144" cy="339686"/>
          </a:xfrm>
          <a:prstGeom prst="rightArrow">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5" name="Rectangle 14">
            <a:extLst>
              <a:ext uri="{FF2B5EF4-FFF2-40B4-BE49-F238E27FC236}">
                <a16:creationId xmlns:a16="http://schemas.microsoft.com/office/drawing/2014/main" id="{73E45776-B1B6-8935-857A-3B652DB49CC0}"/>
              </a:ext>
            </a:extLst>
          </p:cNvPr>
          <p:cNvSpPr/>
          <p:nvPr/>
        </p:nvSpPr>
        <p:spPr>
          <a:xfrm>
            <a:off x="3963397" y="6068479"/>
            <a:ext cx="1936749" cy="307777"/>
          </a:xfrm>
          <a:prstGeom prst="rect">
            <a:avLst/>
          </a:prstGeom>
        </p:spPr>
        <p:txBody>
          <a:bodyPr wrap="none">
            <a:spAutoFit/>
          </a:bodyPr>
          <a:lstStyle/>
          <a:p>
            <a:r>
              <a:rPr lang="en-US" sz="1400" dirty="0"/>
              <a:t>Kyle and Ketcham 2015</a:t>
            </a:r>
          </a:p>
        </p:txBody>
      </p:sp>
      <p:sp>
        <p:nvSpPr>
          <p:cNvPr id="16" name="Rectangle 15">
            <a:extLst>
              <a:ext uri="{FF2B5EF4-FFF2-40B4-BE49-F238E27FC236}">
                <a16:creationId xmlns:a16="http://schemas.microsoft.com/office/drawing/2014/main" id="{F20510EE-8030-1B9C-71A9-E5E602AEE60D}"/>
              </a:ext>
            </a:extLst>
          </p:cNvPr>
          <p:cNvSpPr/>
          <p:nvPr/>
        </p:nvSpPr>
        <p:spPr>
          <a:xfrm>
            <a:off x="7182471" y="5118405"/>
            <a:ext cx="1792478" cy="307777"/>
          </a:xfrm>
          <a:prstGeom prst="rect">
            <a:avLst/>
          </a:prstGeom>
        </p:spPr>
        <p:txBody>
          <a:bodyPr wrap="none">
            <a:spAutoFit/>
          </a:bodyPr>
          <a:lstStyle/>
          <a:p>
            <a:r>
              <a:rPr lang="en-US" sz="1400" dirty="0"/>
              <a:t>asphalt aggregate core</a:t>
            </a:r>
          </a:p>
        </p:txBody>
      </p:sp>
      <p:sp>
        <p:nvSpPr>
          <p:cNvPr id="17" name="TextBox 16">
            <a:extLst>
              <a:ext uri="{FF2B5EF4-FFF2-40B4-BE49-F238E27FC236}">
                <a16:creationId xmlns:a16="http://schemas.microsoft.com/office/drawing/2014/main" id="{EAD39389-2611-4262-AC5C-1FC319ADF002}"/>
              </a:ext>
            </a:extLst>
          </p:cNvPr>
          <p:cNvSpPr txBox="1"/>
          <p:nvPr/>
        </p:nvSpPr>
        <p:spPr>
          <a:xfrm>
            <a:off x="6303426" y="5713804"/>
            <a:ext cx="2611973" cy="830997"/>
          </a:xfrm>
          <a:prstGeom prst="rect">
            <a:avLst/>
          </a:prstGeom>
          <a:noFill/>
        </p:spPr>
        <p:txBody>
          <a:bodyPr wrap="square" rtlCol="0">
            <a:spAutoFit/>
          </a:bodyPr>
          <a:lstStyle/>
          <a:p>
            <a:r>
              <a:rPr lang="en-US" dirty="0">
                <a:solidFill>
                  <a:schemeClr val="tx2">
                    <a:lumMod val="60000"/>
                    <a:lumOff val="40000"/>
                  </a:schemeClr>
                </a:solidFill>
                <a:latin typeface="Arial" panose="020B0604020202020204" pitchFamily="34" charset="0"/>
                <a:cs typeface="Arial" panose="020B0604020202020204" pitchFamily="34" charset="0"/>
              </a:rPr>
              <a:t>Each step can result in artifacts</a:t>
            </a:r>
          </a:p>
        </p:txBody>
      </p:sp>
      <p:sp>
        <p:nvSpPr>
          <p:cNvPr id="18" name="Rectangle 17">
            <a:extLst>
              <a:ext uri="{FF2B5EF4-FFF2-40B4-BE49-F238E27FC236}">
                <a16:creationId xmlns:a16="http://schemas.microsoft.com/office/drawing/2014/main" id="{4F11B9DE-5781-4CBB-A29D-8B2FB6404B0A}"/>
              </a:ext>
            </a:extLst>
          </p:cNvPr>
          <p:cNvSpPr/>
          <p:nvPr/>
        </p:nvSpPr>
        <p:spPr bwMode="auto">
          <a:xfrm>
            <a:off x="6529508" y="1657885"/>
            <a:ext cx="2462091" cy="913397"/>
          </a:xfrm>
          <a:prstGeom prst="rect">
            <a:avLst/>
          </a:prstGeom>
          <a:no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4981142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22323-71EE-76A6-BE78-3166EB8FEBCE}"/>
              </a:ext>
            </a:extLst>
          </p:cNvPr>
          <p:cNvSpPr>
            <a:spLocks noGrp="1"/>
          </p:cNvSpPr>
          <p:nvPr>
            <p:ph type="title"/>
          </p:nvPr>
        </p:nvSpPr>
        <p:spPr/>
        <p:txBody>
          <a:bodyPr/>
          <a:lstStyle/>
          <a:p>
            <a:r>
              <a:rPr lang="en-US" dirty="0"/>
              <a:t>Data Analysis &amp; Artifacts</a:t>
            </a:r>
          </a:p>
        </p:txBody>
      </p:sp>
      <p:sp>
        <p:nvSpPr>
          <p:cNvPr id="3" name="Content Placeholder 2">
            <a:extLst>
              <a:ext uri="{FF2B5EF4-FFF2-40B4-BE49-F238E27FC236}">
                <a16:creationId xmlns:a16="http://schemas.microsoft.com/office/drawing/2014/main" id="{2501DDBA-7382-6C15-9D50-94735262D91D}"/>
              </a:ext>
            </a:extLst>
          </p:cNvPr>
          <p:cNvSpPr>
            <a:spLocks noGrp="1"/>
          </p:cNvSpPr>
          <p:nvPr>
            <p:ph idx="1"/>
          </p:nvPr>
        </p:nvSpPr>
        <p:spPr>
          <a:xfrm>
            <a:off x="685800" y="1524000"/>
            <a:ext cx="7924800" cy="2653584"/>
          </a:xfrm>
        </p:spPr>
        <p:txBody>
          <a:bodyPr/>
          <a:lstStyle/>
          <a:p>
            <a:pPr>
              <a:spcBef>
                <a:spcPts val="600"/>
              </a:spcBef>
              <a:spcAft>
                <a:spcPts val="600"/>
              </a:spcAft>
            </a:pPr>
            <a:r>
              <a:rPr lang="en-US" altLang="en-US" sz="2200" dirty="0">
                <a:solidFill>
                  <a:srgbClr val="FFFFFF"/>
                </a:solidFill>
                <a:latin typeface="Arial" panose="020B0604020202020204" pitchFamily="34" charset="0"/>
                <a:cs typeface="Arial" panose="020B0604020202020204" pitchFamily="34" charset="0"/>
              </a:rPr>
              <a:t>Artifact: an image feature that is </a:t>
            </a:r>
            <a:r>
              <a:rPr lang="en-US" altLang="en-US" sz="2200" i="1" dirty="0">
                <a:solidFill>
                  <a:srgbClr val="FFFFFF"/>
                </a:solidFill>
                <a:latin typeface="Arial" panose="020B0604020202020204" pitchFamily="34" charset="0"/>
                <a:cs typeface="Arial" panose="020B0604020202020204" pitchFamily="34" charset="0"/>
              </a:rPr>
              <a:t>not</a:t>
            </a:r>
            <a:r>
              <a:rPr lang="en-US" altLang="en-US" sz="2200" dirty="0">
                <a:solidFill>
                  <a:srgbClr val="FFFFFF"/>
                </a:solidFill>
                <a:latin typeface="Arial" panose="020B0604020202020204" pitchFamily="34" charset="0"/>
                <a:cs typeface="Arial" panose="020B0604020202020204" pitchFamily="34" charset="0"/>
              </a:rPr>
              <a:t> part of the physical object</a:t>
            </a:r>
          </a:p>
          <a:p>
            <a:pPr>
              <a:spcBef>
                <a:spcPts val="600"/>
              </a:spcBef>
              <a:spcAft>
                <a:spcPts val="600"/>
              </a:spcAft>
            </a:pPr>
            <a:r>
              <a:rPr lang="en-US" altLang="en-US" sz="2200" dirty="0">
                <a:solidFill>
                  <a:srgbClr val="FFFFFF"/>
                </a:solidFill>
                <a:latin typeface="Arial" panose="020B0604020202020204" pitchFamily="34" charset="0"/>
                <a:cs typeface="Arial" panose="020B0604020202020204" pitchFamily="34" charset="0"/>
              </a:rPr>
              <a:t>CT data represents </a:t>
            </a:r>
            <a:r>
              <a:rPr lang="en-US" altLang="en-US" sz="2200" dirty="0">
                <a:solidFill>
                  <a:schemeClr val="tx2">
                    <a:lumMod val="60000"/>
                    <a:lumOff val="40000"/>
                  </a:schemeClr>
                </a:solidFill>
                <a:latin typeface="Arial" panose="020B0604020202020204" pitchFamily="34" charset="0"/>
                <a:cs typeface="Arial" panose="020B0604020202020204" pitchFamily="34" charset="0"/>
              </a:rPr>
              <a:t>x-ray attenuation which can be identical for very different materials</a:t>
            </a:r>
          </a:p>
          <a:p>
            <a:pPr>
              <a:spcBef>
                <a:spcPts val="600"/>
              </a:spcBef>
              <a:spcAft>
                <a:spcPts val="600"/>
              </a:spcAft>
            </a:pPr>
            <a:r>
              <a:rPr lang="en-US" altLang="en-US" sz="2200" dirty="0">
                <a:solidFill>
                  <a:schemeClr val="tx2">
                    <a:lumMod val="60000"/>
                    <a:lumOff val="40000"/>
                  </a:schemeClr>
                </a:solidFill>
                <a:latin typeface="Arial" panose="020B0604020202020204" pitchFamily="34" charset="0"/>
                <a:cs typeface="Arial" panose="020B0604020202020204" pitchFamily="34" charset="0"/>
              </a:rPr>
              <a:t>Lower kV not always better - </a:t>
            </a:r>
            <a:r>
              <a:rPr lang="en-US" altLang="en-US" sz="2200" dirty="0" err="1">
                <a:solidFill>
                  <a:schemeClr val="tx2">
                    <a:lumMod val="60000"/>
                    <a:lumOff val="40000"/>
                  </a:schemeClr>
                </a:solidFill>
                <a:latin typeface="Arial" panose="020B0604020202020204" pitchFamily="34" charset="0"/>
                <a:cs typeface="Arial" panose="020B0604020202020204" pitchFamily="34" charset="0"/>
              </a:rPr>
              <a:t>MuCalc</a:t>
            </a:r>
            <a:r>
              <a:rPr lang="en-US" altLang="en-US" sz="2200" dirty="0">
                <a:solidFill>
                  <a:schemeClr val="tx2">
                    <a:lumMod val="60000"/>
                    <a:lumOff val="40000"/>
                  </a:schemeClr>
                </a:solidFill>
                <a:latin typeface="Arial" panose="020B0604020202020204" pitchFamily="34" charset="0"/>
                <a:cs typeface="Arial" panose="020B0604020202020204" pitchFamily="34" charset="0"/>
              </a:rPr>
              <a:t> Tool - </a:t>
            </a:r>
            <a:r>
              <a:rPr lang="en-US" sz="2000" dirty="0" err="1">
                <a:solidFill>
                  <a:schemeClr val="tx2">
                    <a:lumMod val="60000"/>
                    <a:lumOff val="40000"/>
                  </a:schemeClr>
                </a:solidFill>
                <a:effectLst/>
                <a:latin typeface="GulliverRM"/>
              </a:rPr>
              <a:t>www.ctlab.geo.utexas.edu</a:t>
            </a:r>
            <a:r>
              <a:rPr lang="en-US" sz="2000" dirty="0">
                <a:solidFill>
                  <a:schemeClr val="tx2">
                    <a:lumMod val="60000"/>
                    <a:lumOff val="40000"/>
                  </a:schemeClr>
                </a:solidFill>
                <a:effectLst/>
                <a:latin typeface="GulliverRM"/>
              </a:rPr>
              <a:t>/software/ </a:t>
            </a:r>
            <a:endParaRPr lang="en-US" sz="1400" dirty="0">
              <a:solidFill>
                <a:schemeClr val="tx2">
                  <a:lumMod val="60000"/>
                  <a:lumOff val="40000"/>
                </a:schemeClr>
              </a:solidFill>
            </a:endParaRPr>
          </a:p>
        </p:txBody>
      </p:sp>
      <p:pic>
        <p:nvPicPr>
          <p:cNvPr id="5" name="Picture 4">
            <a:extLst>
              <a:ext uri="{FF2B5EF4-FFF2-40B4-BE49-F238E27FC236}">
                <a16:creationId xmlns:a16="http://schemas.microsoft.com/office/drawing/2014/main" id="{9978D556-8175-A584-4FB4-7EEDB582D08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76400" y="4007208"/>
            <a:ext cx="5461000" cy="2653584"/>
          </a:xfrm>
          <a:prstGeom prst="rect">
            <a:avLst/>
          </a:prstGeom>
        </p:spPr>
      </p:pic>
      <p:cxnSp>
        <p:nvCxnSpPr>
          <p:cNvPr id="7" name="Straight Arrow Connector 6">
            <a:extLst>
              <a:ext uri="{FF2B5EF4-FFF2-40B4-BE49-F238E27FC236}">
                <a16:creationId xmlns:a16="http://schemas.microsoft.com/office/drawing/2014/main" id="{70AB15C5-A61C-3908-A05B-F23C9D5477D7}"/>
              </a:ext>
            </a:extLst>
          </p:cNvPr>
          <p:cNvCxnSpPr>
            <a:cxnSpLocks/>
          </p:cNvCxnSpPr>
          <p:nvPr/>
        </p:nvCxnSpPr>
        <p:spPr bwMode="auto">
          <a:xfrm flipV="1">
            <a:off x="5486400" y="5878606"/>
            <a:ext cx="0" cy="381000"/>
          </a:xfrm>
          <a:prstGeom prst="straightConnector1">
            <a:avLst/>
          </a:prstGeom>
          <a:ln w="28575">
            <a:headEnd type="none" w="sm" len="sm"/>
            <a:tailEnd type="triangle"/>
          </a:ln>
        </p:spPr>
        <p:style>
          <a:lnRef idx="1">
            <a:schemeClr val="accent2"/>
          </a:lnRef>
          <a:fillRef idx="0">
            <a:schemeClr val="accent2"/>
          </a:fillRef>
          <a:effectRef idx="0">
            <a:schemeClr val="accent2"/>
          </a:effectRef>
          <a:fontRef idx="minor">
            <a:schemeClr val="tx1"/>
          </a:fontRef>
        </p:style>
      </p:cxnSp>
      <p:cxnSp>
        <p:nvCxnSpPr>
          <p:cNvPr id="9" name="Straight Arrow Connector 8">
            <a:extLst>
              <a:ext uri="{FF2B5EF4-FFF2-40B4-BE49-F238E27FC236}">
                <a16:creationId xmlns:a16="http://schemas.microsoft.com/office/drawing/2014/main" id="{D362B702-8ADF-6C78-7F88-820CD433D158}"/>
              </a:ext>
            </a:extLst>
          </p:cNvPr>
          <p:cNvCxnSpPr>
            <a:cxnSpLocks/>
          </p:cNvCxnSpPr>
          <p:nvPr/>
        </p:nvCxnSpPr>
        <p:spPr bwMode="auto">
          <a:xfrm flipV="1">
            <a:off x="4038600" y="5688106"/>
            <a:ext cx="0" cy="381000"/>
          </a:xfrm>
          <a:prstGeom prst="straightConnector1">
            <a:avLst/>
          </a:prstGeom>
          <a:ln w="28575">
            <a:headEnd type="none" w="sm" len="sm"/>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2527223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C3300-9E75-67C2-8B23-8BC8FCEC8150}"/>
              </a:ext>
            </a:extLst>
          </p:cNvPr>
          <p:cNvSpPr>
            <a:spLocks noGrp="1"/>
          </p:cNvSpPr>
          <p:nvPr>
            <p:ph type="title"/>
          </p:nvPr>
        </p:nvSpPr>
        <p:spPr/>
        <p:txBody>
          <a:bodyPr/>
          <a:lstStyle/>
          <a:p>
            <a:r>
              <a:rPr lang="en-US" dirty="0"/>
              <a:t>Artifacts: Beam Hardening</a:t>
            </a:r>
          </a:p>
        </p:txBody>
      </p:sp>
      <p:sp>
        <p:nvSpPr>
          <p:cNvPr id="3" name="Content Placeholder 2">
            <a:extLst>
              <a:ext uri="{FF2B5EF4-FFF2-40B4-BE49-F238E27FC236}">
                <a16:creationId xmlns:a16="http://schemas.microsoft.com/office/drawing/2014/main" id="{E31D74DC-C3A2-5A8C-82DC-4062A94A19A3}"/>
              </a:ext>
            </a:extLst>
          </p:cNvPr>
          <p:cNvSpPr>
            <a:spLocks noGrp="1"/>
          </p:cNvSpPr>
          <p:nvPr>
            <p:ph idx="1"/>
          </p:nvPr>
        </p:nvSpPr>
        <p:spPr>
          <a:xfrm>
            <a:off x="685800" y="1600200"/>
            <a:ext cx="7772400" cy="1590728"/>
          </a:xfrm>
        </p:spPr>
        <p:txBody>
          <a:bodyPr/>
          <a:lstStyle/>
          <a:p>
            <a:pPr>
              <a:spcBef>
                <a:spcPts val="600"/>
              </a:spcBef>
            </a:pPr>
            <a:r>
              <a:rPr lang="en-US" altLang="en-US" sz="2000" dirty="0"/>
              <a:t>Edges of object appear brighter than center</a:t>
            </a:r>
          </a:p>
          <a:p>
            <a:pPr>
              <a:spcBef>
                <a:spcPts val="600"/>
              </a:spcBef>
            </a:pPr>
            <a:r>
              <a:rPr lang="en-US" altLang="en-US" sz="2000" dirty="0"/>
              <a:t>Preferential or total attenuation of low-energy x-rays</a:t>
            </a:r>
          </a:p>
          <a:p>
            <a:pPr>
              <a:spcBef>
                <a:spcPts val="600"/>
              </a:spcBef>
            </a:pPr>
            <a:r>
              <a:rPr lang="en-US" altLang="en-US" sz="2000" dirty="0"/>
              <a:t>Mean energy of beam changes (CT reconstruction algorithms assume it doesn’t)</a:t>
            </a:r>
            <a:endParaRPr lang="en-US" sz="2400" dirty="0"/>
          </a:p>
        </p:txBody>
      </p:sp>
      <p:pic>
        <p:nvPicPr>
          <p:cNvPr id="4" name="Picture 3">
            <a:extLst>
              <a:ext uri="{FF2B5EF4-FFF2-40B4-BE49-F238E27FC236}">
                <a16:creationId xmlns:a16="http://schemas.microsoft.com/office/drawing/2014/main" id="{BB0F4ECA-75AE-E653-C9BF-8403320D102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14203" y="3567768"/>
            <a:ext cx="3022945" cy="3038528"/>
          </a:xfrm>
          <a:prstGeom prst="rect">
            <a:avLst/>
          </a:prstGeom>
        </p:spPr>
      </p:pic>
      <p:pic>
        <p:nvPicPr>
          <p:cNvPr id="5" name="Picture 4">
            <a:extLst>
              <a:ext uri="{FF2B5EF4-FFF2-40B4-BE49-F238E27FC236}">
                <a16:creationId xmlns:a16="http://schemas.microsoft.com/office/drawing/2014/main" id="{5E7CCEEA-1E22-DEB6-2089-9F883C4D9C3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07272" y="3667072"/>
            <a:ext cx="3723269" cy="2839921"/>
          </a:xfrm>
          <a:prstGeom prst="rect">
            <a:avLst/>
          </a:prstGeom>
        </p:spPr>
      </p:pic>
      <p:sp>
        <p:nvSpPr>
          <p:cNvPr id="6" name="Text Box 1028">
            <a:extLst>
              <a:ext uri="{FF2B5EF4-FFF2-40B4-BE49-F238E27FC236}">
                <a16:creationId xmlns:a16="http://schemas.microsoft.com/office/drawing/2014/main" id="{F965D0BB-9C9A-ED33-3B56-84675E7B8194}"/>
              </a:ext>
            </a:extLst>
          </p:cNvPr>
          <p:cNvSpPr txBox="1">
            <a:spLocks noChangeArrowheads="1"/>
          </p:cNvSpPr>
          <p:nvPr/>
        </p:nvSpPr>
        <p:spPr bwMode="auto">
          <a:xfrm>
            <a:off x="5295825" y="3136612"/>
            <a:ext cx="3657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sz="1600" dirty="0">
                <a:latin typeface="Arial" panose="020B0604020202020204" pitchFamily="34" charset="0"/>
                <a:cs typeface="Arial" panose="020B0604020202020204" pitchFamily="34" charset="0"/>
              </a:rPr>
              <a:t>CM Murchison meteorite</a:t>
            </a:r>
          </a:p>
          <a:p>
            <a:pPr algn="ctr"/>
            <a:r>
              <a:rPr lang="en-US" altLang="en-US" sz="1600" dirty="0">
                <a:latin typeface="Arial" panose="020B0604020202020204" pitchFamily="34" charset="0"/>
                <a:cs typeface="Arial" panose="020B0604020202020204" pitchFamily="34" charset="0"/>
              </a:rPr>
              <a:t>(Bottom corrected)</a:t>
            </a:r>
          </a:p>
        </p:txBody>
      </p:sp>
      <p:sp>
        <p:nvSpPr>
          <p:cNvPr id="7" name="TextBox 6">
            <a:extLst>
              <a:ext uri="{FF2B5EF4-FFF2-40B4-BE49-F238E27FC236}">
                <a16:creationId xmlns:a16="http://schemas.microsoft.com/office/drawing/2014/main" id="{E6791E6A-AD2E-931F-0D08-FADB838EA0DB}"/>
              </a:ext>
            </a:extLst>
          </p:cNvPr>
          <p:cNvSpPr txBox="1"/>
          <p:nvPr/>
        </p:nvSpPr>
        <p:spPr>
          <a:xfrm>
            <a:off x="2124663" y="6550223"/>
            <a:ext cx="2447337" cy="307777"/>
          </a:xfrm>
          <a:prstGeom prst="rect">
            <a:avLst/>
          </a:prstGeom>
          <a:noFill/>
        </p:spPr>
        <p:txBody>
          <a:bodyPr wrap="none" rtlCol="0">
            <a:spAutoFit/>
          </a:bodyPr>
          <a:lstStyle/>
          <a:p>
            <a:r>
              <a:rPr lang="en-US" sz="1400" dirty="0" err="1"/>
              <a:t>Wildenschild</a:t>
            </a:r>
            <a:r>
              <a:rPr lang="en-US" sz="1400" dirty="0"/>
              <a:t> &amp; Sheppard 2013</a:t>
            </a:r>
          </a:p>
        </p:txBody>
      </p:sp>
      <p:sp>
        <p:nvSpPr>
          <p:cNvPr id="8" name="Text Box 1028">
            <a:extLst>
              <a:ext uri="{FF2B5EF4-FFF2-40B4-BE49-F238E27FC236}">
                <a16:creationId xmlns:a16="http://schemas.microsoft.com/office/drawing/2014/main" id="{DEBCE00C-0AC5-0D63-F489-BA6F28BAE3C7}"/>
              </a:ext>
            </a:extLst>
          </p:cNvPr>
          <p:cNvSpPr txBox="1">
            <a:spLocks noChangeArrowheads="1"/>
          </p:cNvSpPr>
          <p:nvPr/>
        </p:nvSpPr>
        <p:spPr bwMode="auto">
          <a:xfrm>
            <a:off x="1484386" y="3229214"/>
            <a:ext cx="2682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sz="1600" dirty="0">
                <a:latin typeface="Arial" panose="020B0604020202020204" pitchFamily="34" charset="0"/>
                <a:cs typeface="Arial" panose="020B0604020202020204" pitchFamily="34" charset="0"/>
              </a:rPr>
              <a:t>Limestone core</a:t>
            </a:r>
          </a:p>
        </p:txBody>
      </p:sp>
      <p:cxnSp>
        <p:nvCxnSpPr>
          <p:cNvPr id="10" name="Straight Arrow Connector 9">
            <a:extLst>
              <a:ext uri="{FF2B5EF4-FFF2-40B4-BE49-F238E27FC236}">
                <a16:creationId xmlns:a16="http://schemas.microsoft.com/office/drawing/2014/main" id="{5C36EE03-3C4C-89F3-747B-1965F4C71312}"/>
              </a:ext>
            </a:extLst>
          </p:cNvPr>
          <p:cNvCxnSpPr>
            <a:cxnSpLocks/>
          </p:cNvCxnSpPr>
          <p:nvPr/>
        </p:nvCxnSpPr>
        <p:spPr bwMode="auto">
          <a:xfrm flipV="1">
            <a:off x="5295825" y="3959459"/>
            <a:ext cx="3619575" cy="917341"/>
          </a:xfrm>
          <a:prstGeom prst="straightConnector1">
            <a:avLst/>
          </a:prstGeom>
          <a:solidFill>
            <a:schemeClr val="accent1"/>
          </a:solidFill>
          <a:ln w="38100" cap="flat" cmpd="sng" algn="ctr">
            <a:solidFill>
              <a:schemeClr val="tx2">
                <a:lumMod val="60000"/>
                <a:lumOff val="40000"/>
              </a:schemeClr>
            </a:solidFill>
            <a:prstDash val="solid"/>
            <a:round/>
            <a:headEnd type="none" w="sm" len="sm"/>
            <a:tailEnd type="triangle"/>
          </a:ln>
          <a:effectLst/>
        </p:spPr>
      </p:cxnSp>
      <p:sp>
        <p:nvSpPr>
          <p:cNvPr id="14" name="TextBox 13">
            <a:extLst>
              <a:ext uri="{FF2B5EF4-FFF2-40B4-BE49-F238E27FC236}">
                <a16:creationId xmlns:a16="http://schemas.microsoft.com/office/drawing/2014/main" id="{8B379DD8-4873-4694-4C0C-117804C80DEC}"/>
              </a:ext>
            </a:extLst>
          </p:cNvPr>
          <p:cNvSpPr txBox="1"/>
          <p:nvPr/>
        </p:nvSpPr>
        <p:spPr>
          <a:xfrm>
            <a:off x="7088629" y="6519051"/>
            <a:ext cx="2055371" cy="307777"/>
          </a:xfrm>
          <a:prstGeom prst="rect">
            <a:avLst/>
          </a:prstGeom>
          <a:noFill/>
        </p:spPr>
        <p:txBody>
          <a:bodyPr wrap="none" rtlCol="0">
            <a:spAutoFit/>
          </a:bodyPr>
          <a:lstStyle/>
          <a:p>
            <a:r>
              <a:rPr lang="en-US" sz="1400" dirty="0"/>
              <a:t>Hanna &amp; Ketcham (2017)</a:t>
            </a:r>
          </a:p>
        </p:txBody>
      </p:sp>
    </p:spTree>
    <p:extLst>
      <p:ext uri="{BB962C8B-B14F-4D97-AF65-F5344CB8AC3E}">
        <p14:creationId xmlns:p14="http://schemas.microsoft.com/office/powerpoint/2010/main" val="33549546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2F8E0-B5F3-4C00-EF43-04930BA19400}"/>
              </a:ext>
            </a:extLst>
          </p:cNvPr>
          <p:cNvSpPr>
            <a:spLocks noGrp="1"/>
          </p:cNvSpPr>
          <p:nvPr>
            <p:ph type="title"/>
          </p:nvPr>
        </p:nvSpPr>
        <p:spPr/>
        <p:txBody>
          <a:bodyPr/>
          <a:lstStyle/>
          <a:p>
            <a:r>
              <a:rPr lang="en-US" sz="4200" dirty="0"/>
              <a:t>Beam Hardening Solutions</a:t>
            </a:r>
          </a:p>
        </p:txBody>
      </p:sp>
      <p:sp>
        <p:nvSpPr>
          <p:cNvPr id="3" name="Content Placeholder 2">
            <a:extLst>
              <a:ext uri="{FF2B5EF4-FFF2-40B4-BE49-F238E27FC236}">
                <a16:creationId xmlns:a16="http://schemas.microsoft.com/office/drawing/2014/main" id="{B52F0E57-3CE2-9EB5-124E-4E9081713686}"/>
              </a:ext>
            </a:extLst>
          </p:cNvPr>
          <p:cNvSpPr>
            <a:spLocks noGrp="1"/>
          </p:cNvSpPr>
          <p:nvPr>
            <p:ph idx="1"/>
          </p:nvPr>
        </p:nvSpPr>
        <p:spPr>
          <a:xfrm>
            <a:off x="685800" y="1371600"/>
            <a:ext cx="7772400" cy="1828799"/>
          </a:xfrm>
        </p:spPr>
        <p:txBody>
          <a:bodyPr/>
          <a:lstStyle/>
          <a:p>
            <a:pPr>
              <a:spcBef>
                <a:spcPts val="600"/>
              </a:spcBef>
            </a:pPr>
            <a:r>
              <a:rPr lang="en-US" altLang="en-US" sz="2000" kern="0" dirty="0">
                <a:latin typeface="Arial" panose="020B0604020202020204" pitchFamily="34" charset="0"/>
                <a:cs typeface="Arial" panose="020B0604020202020204" pitchFamily="34" charset="0"/>
              </a:rPr>
              <a:t>Use higher-energy x-rays</a:t>
            </a:r>
          </a:p>
          <a:p>
            <a:pPr>
              <a:spcBef>
                <a:spcPts val="600"/>
              </a:spcBef>
            </a:pPr>
            <a:r>
              <a:rPr lang="en-US" altLang="en-US" sz="2000" kern="0" dirty="0">
                <a:latin typeface="Arial" panose="020B0604020202020204" pitchFamily="34" charset="0"/>
                <a:cs typeface="Arial" panose="020B0604020202020204" pitchFamily="34" charset="0"/>
              </a:rPr>
              <a:t>Pre-harden the x-rays (filter)</a:t>
            </a:r>
          </a:p>
          <a:p>
            <a:pPr>
              <a:spcBef>
                <a:spcPts val="600"/>
              </a:spcBef>
            </a:pPr>
            <a:r>
              <a:rPr lang="en-US" altLang="en-US" sz="2000" kern="0" dirty="0">
                <a:latin typeface="Arial" panose="020B0604020202020204" pitchFamily="34" charset="0"/>
                <a:cs typeface="Arial" panose="020B0604020202020204" pitchFamily="34" charset="0"/>
              </a:rPr>
              <a:t>Take wedge through similar material (i.e., filter and make path lengths all the same)</a:t>
            </a:r>
          </a:p>
          <a:p>
            <a:pPr>
              <a:spcBef>
                <a:spcPts val="600"/>
              </a:spcBef>
            </a:pPr>
            <a:r>
              <a:rPr lang="en-US" altLang="en-US" sz="2000" kern="0" dirty="0">
                <a:latin typeface="Arial" panose="020B0604020202020204" pitchFamily="34" charset="0"/>
                <a:cs typeface="Arial" panose="020B0604020202020204" pitchFamily="34" charset="0"/>
              </a:rPr>
              <a:t>Software correction during reconstruction</a:t>
            </a:r>
          </a:p>
          <a:p>
            <a:pPr>
              <a:spcBef>
                <a:spcPts val="600"/>
              </a:spcBef>
            </a:pPr>
            <a:endParaRPr lang="en-US" sz="2000" dirty="0">
              <a:latin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C6840EF8-FD78-F096-5889-52AF657B021A}"/>
              </a:ext>
            </a:extLst>
          </p:cNvPr>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12000" contrast="6000"/>
                    </a14:imgEffect>
                  </a14:imgLayer>
                </a14:imgProps>
              </a:ext>
              <a:ext uri="{28A0092B-C50C-407E-A947-70E740481C1C}">
                <a14:useLocalDpi xmlns:a14="http://schemas.microsoft.com/office/drawing/2010/main"/>
              </a:ext>
            </a:extLst>
          </a:blip>
          <a:stretch>
            <a:fillRect/>
          </a:stretch>
        </p:blipFill>
        <p:spPr>
          <a:xfrm>
            <a:off x="1607970" y="3841165"/>
            <a:ext cx="5480659" cy="2710543"/>
          </a:xfrm>
          <a:prstGeom prst="rect">
            <a:avLst/>
          </a:prstGeom>
        </p:spPr>
      </p:pic>
      <p:sp>
        <p:nvSpPr>
          <p:cNvPr id="15" name="TextBox 14">
            <a:extLst>
              <a:ext uri="{FF2B5EF4-FFF2-40B4-BE49-F238E27FC236}">
                <a16:creationId xmlns:a16="http://schemas.microsoft.com/office/drawing/2014/main" id="{0DD1CA59-7E42-25F7-BBEB-588BA195DC14}"/>
              </a:ext>
            </a:extLst>
          </p:cNvPr>
          <p:cNvSpPr txBox="1"/>
          <p:nvPr/>
        </p:nvSpPr>
        <p:spPr>
          <a:xfrm>
            <a:off x="5451118" y="6548731"/>
            <a:ext cx="2055371" cy="307777"/>
          </a:xfrm>
          <a:prstGeom prst="rect">
            <a:avLst/>
          </a:prstGeom>
          <a:noFill/>
        </p:spPr>
        <p:txBody>
          <a:bodyPr wrap="none" rtlCol="0">
            <a:spAutoFit/>
          </a:bodyPr>
          <a:lstStyle/>
          <a:p>
            <a:r>
              <a:rPr lang="en-US" sz="1400" dirty="0"/>
              <a:t>Ketcham &amp; Hanna (2014)</a:t>
            </a:r>
          </a:p>
        </p:txBody>
      </p:sp>
      <p:sp>
        <p:nvSpPr>
          <p:cNvPr id="16" name="TextBox 15">
            <a:extLst>
              <a:ext uri="{FF2B5EF4-FFF2-40B4-BE49-F238E27FC236}">
                <a16:creationId xmlns:a16="http://schemas.microsoft.com/office/drawing/2014/main" id="{19256F1B-0763-F51A-FC1C-1D90DEBDCC86}"/>
              </a:ext>
            </a:extLst>
          </p:cNvPr>
          <p:cNvSpPr txBox="1"/>
          <p:nvPr/>
        </p:nvSpPr>
        <p:spPr>
          <a:xfrm>
            <a:off x="2971800" y="3429000"/>
            <a:ext cx="2895600" cy="338554"/>
          </a:xfrm>
          <a:prstGeom prst="rect">
            <a:avLst/>
          </a:prstGeom>
          <a:noFill/>
        </p:spPr>
        <p:txBody>
          <a:bodyPr wrap="square" rtlCol="0">
            <a:spAutoFit/>
          </a:bodyPr>
          <a:lstStyle/>
          <a:p>
            <a:r>
              <a:rPr lang="en-US" sz="1600" dirty="0" err="1">
                <a:latin typeface="Arial" panose="020B0604020202020204" pitchFamily="34" charset="0"/>
                <a:cs typeface="Arial" panose="020B0604020202020204" pitchFamily="34" charset="0"/>
              </a:rPr>
              <a:t>Rooneyia</a:t>
            </a:r>
            <a:r>
              <a:rPr lang="en-US" sz="1600" dirty="0">
                <a:latin typeface="Arial" panose="020B0604020202020204" pitchFamily="34" charset="0"/>
                <a:cs typeface="Arial" panose="020B0604020202020204" pitchFamily="34" charset="0"/>
              </a:rPr>
              <a:t> fossil, FOV 50 mm</a:t>
            </a:r>
          </a:p>
        </p:txBody>
      </p:sp>
    </p:spTree>
    <p:extLst>
      <p:ext uri="{BB962C8B-B14F-4D97-AF65-F5344CB8AC3E}">
        <p14:creationId xmlns:p14="http://schemas.microsoft.com/office/powerpoint/2010/main" val="17705177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73AF1-636F-5AD1-1C6E-36BF9EAB742C}"/>
              </a:ext>
            </a:extLst>
          </p:cNvPr>
          <p:cNvSpPr>
            <a:spLocks noGrp="1"/>
          </p:cNvSpPr>
          <p:nvPr>
            <p:ph type="title"/>
          </p:nvPr>
        </p:nvSpPr>
        <p:spPr/>
        <p:txBody>
          <a:bodyPr/>
          <a:lstStyle/>
          <a:p>
            <a:r>
              <a:rPr lang="en-US" sz="4100" dirty="0"/>
              <a:t>Beam Hardening Correction</a:t>
            </a:r>
          </a:p>
        </p:txBody>
      </p:sp>
      <p:sp>
        <p:nvSpPr>
          <p:cNvPr id="3" name="Content Placeholder 2">
            <a:extLst>
              <a:ext uri="{FF2B5EF4-FFF2-40B4-BE49-F238E27FC236}">
                <a16:creationId xmlns:a16="http://schemas.microsoft.com/office/drawing/2014/main" id="{4DC5BC15-E4FA-88E7-BBFB-D825B7AE2C06}"/>
              </a:ext>
            </a:extLst>
          </p:cNvPr>
          <p:cNvSpPr>
            <a:spLocks noGrp="1"/>
          </p:cNvSpPr>
          <p:nvPr>
            <p:ph idx="1"/>
          </p:nvPr>
        </p:nvSpPr>
        <p:spPr>
          <a:xfrm>
            <a:off x="685800" y="1600201"/>
            <a:ext cx="7772400" cy="990599"/>
          </a:xfrm>
        </p:spPr>
        <p:txBody>
          <a:bodyPr/>
          <a:lstStyle/>
          <a:p>
            <a:pPr marL="342900" indent="-342900">
              <a:buFont typeface="Arial" panose="020B0604020202020204" pitchFamily="34" charset="0"/>
              <a:buChar char="•"/>
            </a:pPr>
            <a:r>
              <a:rPr lang="en-US" altLang="en-US" sz="1800" dirty="0"/>
              <a:t>Most CT reconstruction software allows a form of linearization in the form of a simple polynomial</a:t>
            </a:r>
          </a:p>
          <a:p>
            <a:pPr marL="342900" indent="-342900">
              <a:buFont typeface="Arial" panose="020B0604020202020204" pitchFamily="34" charset="0"/>
              <a:buChar char="•"/>
            </a:pPr>
            <a:r>
              <a:rPr lang="en-US" altLang="en-US" sz="1800" dirty="0"/>
              <a:t>Input is single number or series of polynomial coefficients (2-4)</a:t>
            </a:r>
          </a:p>
        </p:txBody>
      </p:sp>
      <p:pic>
        <p:nvPicPr>
          <p:cNvPr id="5" name="Picture 16">
            <a:extLst>
              <a:ext uri="{FF2B5EF4-FFF2-40B4-BE49-F238E27FC236}">
                <a16:creationId xmlns:a16="http://schemas.microsoft.com/office/drawing/2014/main" id="{25613F33-5F8C-FF1F-303B-CB8C593B59D8}"/>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967976" y="2982687"/>
            <a:ext cx="3914767" cy="3179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pic>
        <p:nvPicPr>
          <p:cNvPr id="22" name="Picture 21">
            <a:extLst>
              <a:ext uri="{FF2B5EF4-FFF2-40B4-BE49-F238E27FC236}">
                <a16:creationId xmlns:a16="http://schemas.microsoft.com/office/drawing/2014/main" id="{0673D4E2-5539-7F05-E539-05A90D91631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2225" y="2982686"/>
            <a:ext cx="3871208" cy="3179149"/>
          </a:xfrm>
          <a:prstGeom prst="rect">
            <a:avLst/>
          </a:prstGeom>
        </p:spPr>
      </p:pic>
      <p:sp>
        <p:nvSpPr>
          <p:cNvPr id="23" name="TextBox 22">
            <a:extLst>
              <a:ext uri="{FF2B5EF4-FFF2-40B4-BE49-F238E27FC236}">
                <a16:creationId xmlns:a16="http://schemas.microsoft.com/office/drawing/2014/main" id="{79987FC2-3D7A-674B-C721-F2276C812099}"/>
              </a:ext>
            </a:extLst>
          </p:cNvPr>
          <p:cNvSpPr txBox="1"/>
          <p:nvPr/>
        </p:nvSpPr>
        <p:spPr>
          <a:xfrm>
            <a:off x="2819400" y="6183606"/>
            <a:ext cx="1834156" cy="307777"/>
          </a:xfrm>
          <a:prstGeom prst="rect">
            <a:avLst/>
          </a:prstGeom>
          <a:noFill/>
        </p:spPr>
        <p:txBody>
          <a:bodyPr wrap="none" rtlCol="0">
            <a:spAutoFit/>
          </a:bodyPr>
          <a:lstStyle/>
          <a:p>
            <a:r>
              <a:rPr lang="en-US" sz="1400" dirty="0"/>
              <a:t>Ahmed &amp; Song (2018)</a:t>
            </a:r>
          </a:p>
        </p:txBody>
      </p:sp>
      <p:sp>
        <p:nvSpPr>
          <p:cNvPr id="24" name="TextBox 23">
            <a:extLst>
              <a:ext uri="{FF2B5EF4-FFF2-40B4-BE49-F238E27FC236}">
                <a16:creationId xmlns:a16="http://schemas.microsoft.com/office/drawing/2014/main" id="{967CADC8-F58B-5BC9-8E77-AEE2E5DDAD2B}"/>
              </a:ext>
            </a:extLst>
          </p:cNvPr>
          <p:cNvSpPr txBox="1"/>
          <p:nvPr/>
        </p:nvSpPr>
        <p:spPr>
          <a:xfrm>
            <a:off x="7088629" y="6183606"/>
            <a:ext cx="2055371" cy="307777"/>
          </a:xfrm>
          <a:prstGeom prst="rect">
            <a:avLst/>
          </a:prstGeom>
          <a:noFill/>
        </p:spPr>
        <p:txBody>
          <a:bodyPr wrap="none" rtlCol="0">
            <a:spAutoFit/>
          </a:bodyPr>
          <a:lstStyle/>
          <a:p>
            <a:r>
              <a:rPr lang="en-US" sz="1400" dirty="0"/>
              <a:t>Ketcham &amp; Hanna (2014)</a:t>
            </a:r>
          </a:p>
        </p:txBody>
      </p:sp>
    </p:spTree>
    <p:extLst>
      <p:ext uri="{BB962C8B-B14F-4D97-AF65-F5344CB8AC3E}">
        <p14:creationId xmlns:p14="http://schemas.microsoft.com/office/powerpoint/2010/main" val="2106059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8C392-383D-AF8B-E55E-9E9046D4CA27}"/>
              </a:ext>
            </a:extLst>
          </p:cNvPr>
          <p:cNvSpPr>
            <a:spLocks noGrp="1"/>
          </p:cNvSpPr>
          <p:nvPr>
            <p:ph type="title"/>
          </p:nvPr>
        </p:nvSpPr>
        <p:spPr/>
        <p:txBody>
          <a:bodyPr/>
          <a:lstStyle/>
          <a:p>
            <a:r>
              <a:rPr lang="en-US" sz="4100" dirty="0"/>
              <a:t>Beam Hardening Correction</a:t>
            </a:r>
          </a:p>
        </p:txBody>
      </p:sp>
      <p:sp>
        <p:nvSpPr>
          <p:cNvPr id="3" name="Content Placeholder 2">
            <a:extLst>
              <a:ext uri="{FF2B5EF4-FFF2-40B4-BE49-F238E27FC236}">
                <a16:creationId xmlns:a16="http://schemas.microsoft.com/office/drawing/2014/main" id="{15572E43-02F7-91C9-03FD-0827E1716D32}"/>
              </a:ext>
            </a:extLst>
          </p:cNvPr>
          <p:cNvSpPr>
            <a:spLocks noGrp="1"/>
          </p:cNvSpPr>
          <p:nvPr>
            <p:ph idx="1"/>
          </p:nvPr>
        </p:nvSpPr>
        <p:spPr>
          <a:xfrm>
            <a:off x="457200" y="1513114"/>
            <a:ext cx="8305800" cy="1047172"/>
          </a:xfrm>
        </p:spPr>
        <p:txBody>
          <a:bodyPr/>
          <a:lstStyle/>
          <a:p>
            <a:r>
              <a:rPr lang="en-US" altLang="en-US" sz="2000" dirty="0"/>
              <a:t>Iterative algorithm finds a function to minimize artifacts in marked locations where artifact is dominant (Ketcham and Hanna, 2014)</a:t>
            </a:r>
            <a:endParaRPr lang="en-US" altLang="en-US" sz="2400" dirty="0"/>
          </a:p>
          <a:p>
            <a:pPr marL="0" indent="0">
              <a:buNone/>
            </a:pPr>
            <a:endParaRPr lang="en-US" sz="2000" dirty="0"/>
          </a:p>
        </p:txBody>
      </p:sp>
      <p:pic>
        <p:nvPicPr>
          <p:cNvPr id="30" name="Picture 4">
            <a:extLst>
              <a:ext uri="{FF2B5EF4-FFF2-40B4-BE49-F238E27FC236}">
                <a16:creationId xmlns:a16="http://schemas.microsoft.com/office/drawing/2014/main" id="{E36A51A0-7772-1159-35CA-6A2554EC883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832922" y="2478777"/>
            <a:ext cx="4027323" cy="4027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grpSp>
        <p:nvGrpSpPr>
          <p:cNvPr id="31" name="Group 30">
            <a:extLst>
              <a:ext uri="{FF2B5EF4-FFF2-40B4-BE49-F238E27FC236}">
                <a16:creationId xmlns:a16="http://schemas.microsoft.com/office/drawing/2014/main" id="{27A929CC-C21A-184D-6C48-FD04F7FC4D5D}"/>
              </a:ext>
            </a:extLst>
          </p:cNvPr>
          <p:cNvGrpSpPr/>
          <p:nvPr/>
        </p:nvGrpSpPr>
        <p:grpSpPr>
          <a:xfrm>
            <a:off x="225258" y="2560286"/>
            <a:ext cx="4404308" cy="3965601"/>
            <a:chOff x="477285" y="1219200"/>
            <a:chExt cx="3977604" cy="3581400"/>
          </a:xfrm>
        </p:grpSpPr>
        <p:pic>
          <p:nvPicPr>
            <p:cNvPr id="32" name="Picture 3">
              <a:extLst>
                <a:ext uri="{FF2B5EF4-FFF2-40B4-BE49-F238E27FC236}">
                  <a16:creationId xmlns:a16="http://schemas.microsoft.com/office/drawing/2014/main" id="{9F70471B-FE59-2902-66E6-72FA8D57507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77285" y="1219200"/>
              <a:ext cx="3977604"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grpSp>
          <p:nvGrpSpPr>
            <p:cNvPr id="33" name="Group 32">
              <a:extLst>
                <a:ext uri="{FF2B5EF4-FFF2-40B4-BE49-F238E27FC236}">
                  <a16:creationId xmlns:a16="http://schemas.microsoft.com/office/drawing/2014/main" id="{608A14F1-0BB5-4DD7-EE6F-B0DE662EB4E1}"/>
                </a:ext>
              </a:extLst>
            </p:cNvPr>
            <p:cNvGrpSpPr/>
            <p:nvPr/>
          </p:nvGrpSpPr>
          <p:grpSpPr>
            <a:xfrm>
              <a:off x="1514475" y="2333623"/>
              <a:ext cx="2261945" cy="1864964"/>
              <a:chOff x="1514475" y="2333623"/>
              <a:chExt cx="2261945" cy="1864964"/>
            </a:xfrm>
          </p:grpSpPr>
          <p:sp>
            <p:nvSpPr>
              <p:cNvPr id="34" name="Rectangle 9">
                <a:extLst>
                  <a:ext uri="{FF2B5EF4-FFF2-40B4-BE49-F238E27FC236}">
                    <a16:creationId xmlns:a16="http://schemas.microsoft.com/office/drawing/2014/main" id="{5118B2EE-A096-26F6-477C-2372315F51FC}"/>
                  </a:ext>
                </a:extLst>
              </p:cNvPr>
              <p:cNvSpPr>
                <a:spLocks noChangeArrowheads="1"/>
              </p:cNvSpPr>
              <p:nvPr/>
            </p:nvSpPr>
            <p:spPr bwMode="auto">
              <a:xfrm>
                <a:off x="1514475" y="3051229"/>
                <a:ext cx="171450" cy="703073"/>
              </a:xfrm>
              <a:prstGeom prst="rect">
                <a:avLst/>
              </a:prstGeom>
              <a:noFill/>
              <a:ln w="12700" algn="ctr">
                <a:solidFill>
                  <a:srgbClr val="00FF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5" name="Rectangle 10">
                <a:extLst>
                  <a:ext uri="{FF2B5EF4-FFF2-40B4-BE49-F238E27FC236}">
                    <a16:creationId xmlns:a16="http://schemas.microsoft.com/office/drawing/2014/main" id="{B678C20C-0827-9647-302E-505C25E78672}"/>
                  </a:ext>
                </a:extLst>
              </p:cNvPr>
              <p:cNvSpPr>
                <a:spLocks noChangeArrowheads="1"/>
              </p:cNvSpPr>
              <p:nvPr/>
            </p:nvSpPr>
            <p:spPr bwMode="auto">
              <a:xfrm>
                <a:off x="2455190" y="4056842"/>
                <a:ext cx="665135" cy="141745"/>
              </a:xfrm>
              <a:prstGeom prst="rect">
                <a:avLst/>
              </a:prstGeom>
              <a:noFill/>
              <a:ln w="12700" algn="ctr">
                <a:solidFill>
                  <a:srgbClr val="00FF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6" name="Rectangle 11">
                <a:extLst>
                  <a:ext uri="{FF2B5EF4-FFF2-40B4-BE49-F238E27FC236}">
                    <a16:creationId xmlns:a16="http://schemas.microsoft.com/office/drawing/2014/main" id="{FE07B7D5-8E0F-CC6F-0871-E473008E3A6B}"/>
                  </a:ext>
                </a:extLst>
              </p:cNvPr>
              <p:cNvSpPr>
                <a:spLocks noChangeArrowheads="1"/>
              </p:cNvSpPr>
              <p:nvPr/>
            </p:nvSpPr>
            <p:spPr bwMode="auto">
              <a:xfrm>
                <a:off x="1994116" y="2969296"/>
                <a:ext cx="154982" cy="196070"/>
              </a:xfrm>
              <a:prstGeom prst="rect">
                <a:avLst/>
              </a:prstGeom>
              <a:noFill/>
              <a:ln w="12700" algn="ctr">
                <a:solidFill>
                  <a:srgbClr val="00FF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7" name="Rectangle 12">
                <a:extLst>
                  <a:ext uri="{FF2B5EF4-FFF2-40B4-BE49-F238E27FC236}">
                    <a16:creationId xmlns:a16="http://schemas.microsoft.com/office/drawing/2014/main" id="{4300C13D-7D4A-A3FB-6919-0531232A46B7}"/>
                  </a:ext>
                </a:extLst>
              </p:cNvPr>
              <p:cNvSpPr>
                <a:spLocks noChangeArrowheads="1"/>
              </p:cNvSpPr>
              <p:nvPr/>
            </p:nvSpPr>
            <p:spPr bwMode="auto">
              <a:xfrm>
                <a:off x="3481307" y="2333623"/>
                <a:ext cx="295113" cy="170481"/>
              </a:xfrm>
              <a:prstGeom prst="rect">
                <a:avLst/>
              </a:prstGeom>
              <a:noFill/>
              <a:ln w="12700" algn="ctr">
                <a:solidFill>
                  <a:srgbClr val="00FF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8" name="Rectangle 13">
                <a:extLst>
                  <a:ext uri="{FF2B5EF4-FFF2-40B4-BE49-F238E27FC236}">
                    <a16:creationId xmlns:a16="http://schemas.microsoft.com/office/drawing/2014/main" id="{793F4D8A-75FF-472B-3F6C-0C868E42950C}"/>
                  </a:ext>
                </a:extLst>
              </p:cNvPr>
              <p:cNvSpPr>
                <a:spLocks noChangeArrowheads="1"/>
              </p:cNvSpPr>
              <p:nvPr/>
            </p:nvSpPr>
            <p:spPr bwMode="auto">
              <a:xfrm>
                <a:off x="2774197" y="2638425"/>
                <a:ext cx="103322" cy="289301"/>
              </a:xfrm>
              <a:prstGeom prst="rect">
                <a:avLst/>
              </a:prstGeom>
              <a:noFill/>
              <a:ln w="12700" algn="ctr">
                <a:solidFill>
                  <a:srgbClr val="00FF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39" name="Rectangle 14">
                <a:extLst>
                  <a:ext uri="{FF2B5EF4-FFF2-40B4-BE49-F238E27FC236}">
                    <a16:creationId xmlns:a16="http://schemas.microsoft.com/office/drawing/2014/main" id="{392BF4BA-7584-894D-A62B-844BD266ECA1}"/>
                  </a:ext>
                </a:extLst>
              </p:cNvPr>
              <p:cNvSpPr>
                <a:spLocks noChangeArrowheads="1"/>
              </p:cNvSpPr>
              <p:nvPr/>
            </p:nvSpPr>
            <p:spPr bwMode="auto">
              <a:xfrm>
                <a:off x="2924013" y="3619983"/>
                <a:ext cx="91859" cy="101545"/>
              </a:xfrm>
              <a:prstGeom prst="rect">
                <a:avLst/>
              </a:prstGeom>
              <a:noFill/>
              <a:ln w="12700" algn="ctr">
                <a:solidFill>
                  <a:srgbClr val="00FF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0" name="Rectangle 15">
                <a:extLst>
                  <a:ext uri="{FF2B5EF4-FFF2-40B4-BE49-F238E27FC236}">
                    <a16:creationId xmlns:a16="http://schemas.microsoft.com/office/drawing/2014/main" id="{6ED7D975-B20C-226C-34C5-55F684A3602F}"/>
                  </a:ext>
                </a:extLst>
              </p:cNvPr>
              <p:cNvSpPr>
                <a:spLocks noChangeArrowheads="1"/>
              </p:cNvSpPr>
              <p:nvPr/>
            </p:nvSpPr>
            <p:spPr bwMode="auto">
              <a:xfrm>
                <a:off x="2949844" y="2457611"/>
                <a:ext cx="82657" cy="356461"/>
              </a:xfrm>
              <a:prstGeom prst="rect">
                <a:avLst/>
              </a:prstGeom>
              <a:noFill/>
              <a:ln w="12700" algn="ctr">
                <a:solidFill>
                  <a:srgbClr val="00FF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1" name="Oval 16">
                <a:extLst>
                  <a:ext uri="{FF2B5EF4-FFF2-40B4-BE49-F238E27FC236}">
                    <a16:creationId xmlns:a16="http://schemas.microsoft.com/office/drawing/2014/main" id="{FE7B353D-5663-DB32-C2F6-F4D0ABE5FE30}"/>
                  </a:ext>
                </a:extLst>
              </p:cNvPr>
              <p:cNvSpPr>
                <a:spLocks noChangeArrowheads="1"/>
              </p:cNvSpPr>
              <p:nvPr/>
            </p:nvSpPr>
            <p:spPr bwMode="auto">
              <a:xfrm>
                <a:off x="3285641" y="3325516"/>
                <a:ext cx="230214" cy="164670"/>
              </a:xfrm>
              <a:prstGeom prst="ellipse">
                <a:avLst/>
              </a:prstGeom>
              <a:noFill/>
              <a:ln w="12700" algn="ctr">
                <a:solidFill>
                  <a:srgbClr val="00FF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2" name="Oval 17">
                <a:extLst>
                  <a:ext uri="{FF2B5EF4-FFF2-40B4-BE49-F238E27FC236}">
                    <a16:creationId xmlns:a16="http://schemas.microsoft.com/office/drawing/2014/main" id="{921B883C-3D4C-EA01-2254-1746A266EA20}"/>
                  </a:ext>
                </a:extLst>
              </p:cNvPr>
              <p:cNvSpPr>
                <a:spLocks noChangeArrowheads="1"/>
              </p:cNvSpPr>
              <p:nvPr/>
            </p:nvSpPr>
            <p:spPr bwMode="auto">
              <a:xfrm>
                <a:off x="2355742" y="2966795"/>
                <a:ext cx="169674" cy="209550"/>
              </a:xfrm>
              <a:prstGeom prst="ellipse">
                <a:avLst/>
              </a:prstGeom>
              <a:noFill/>
              <a:ln w="12700" algn="ctr">
                <a:solidFill>
                  <a:srgbClr val="00FF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43" name="Rectangle 10">
                <a:extLst>
                  <a:ext uri="{FF2B5EF4-FFF2-40B4-BE49-F238E27FC236}">
                    <a16:creationId xmlns:a16="http://schemas.microsoft.com/office/drawing/2014/main" id="{5836E935-4F1A-BDDF-D22A-33B8EC938D0C}"/>
                  </a:ext>
                </a:extLst>
              </p:cNvPr>
              <p:cNvSpPr>
                <a:spLocks noChangeArrowheads="1"/>
              </p:cNvSpPr>
              <p:nvPr/>
            </p:nvSpPr>
            <p:spPr bwMode="auto">
              <a:xfrm>
                <a:off x="2309247" y="3950614"/>
                <a:ext cx="317715" cy="74908"/>
              </a:xfrm>
              <a:prstGeom prst="rect">
                <a:avLst/>
              </a:prstGeom>
              <a:noFill/>
              <a:ln w="12700" algn="ctr">
                <a:solidFill>
                  <a:srgbClr val="00FF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grpSp>
    </p:spTree>
    <p:extLst>
      <p:ext uri="{BB962C8B-B14F-4D97-AF65-F5344CB8AC3E}">
        <p14:creationId xmlns:p14="http://schemas.microsoft.com/office/powerpoint/2010/main" val="2659892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8C392-383D-AF8B-E55E-9E9046D4CA27}"/>
              </a:ext>
            </a:extLst>
          </p:cNvPr>
          <p:cNvSpPr>
            <a:spLocks noGrp="1"/>
          </p:cNvSpPr>
          <p:nvPr>
            <p:ph type="title"/>
          </p:nvPr>
        </p:nvSpPr>
        <p:spPr/>
        <p:txBody>
          <a:bodyPr/>
          <a:lstStyle/>
          <a:p>
            <a:r>
              <a:rPr lang="en-US" sz="4100" dirty="0"/>
              <a:t>Beam Hardening Correction</a:t>
            </a:r>
          </a:p>
        </p:txBody>
      </p:sp>
      <p:grpSp>
        <p:nvGrpSpPr>
          <p:cNvPr id="29" name="Group 28">
            <a:extLst>
              <a:ext uri="{FF2B5EF4-FFF2-40B4-BE49-F238E27FC236}">
                <a16:creationId xmlns:a16="http://schemas.microsoft.com/office/drawing/2014/main" id="{EFC7715E-1D06-2F86-62DC-9A86A8321929}"/>
              </a:ext>
            </a:extLst>
          </p:cNvPr>
          <p:cNvGrpSpPr/>
          <p:nvPr/>
        </p:nvGrpSpPr>
        <p:grpSpPr>
          <a:xfrm>
            <a:off x="2057400" y="1371600"/>
            <a:ext cx="5254518" cy="5161328"/>
            <a:chOff x="3729674" y="1524000"/>
            <a:chExt cx="5254518" cy="5161328"/>
          </a:xfrm>
        </p:grpSpPr>
        <p:pic>
          <p:nvPicPr>
            <p:cNvPr id="4" name="Picture 3">
              <a:extLst>
                <a:ext uri="{FF2B5EF4-FFF2-40B4-BE49-F238E27FC236}">
                  <a16:creationId xmlns:a16="http://schemas.microsoft.com/office/drawing/2014/main" id="{090D15FD-0210-1CB4-1049-F62337B1E87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9674" y="1524000"/>
              <a:ext cx="5254518" cy="5161328"/>
            </a:xfrm>
            <a:prstGeom prst="rect">
              <a:avLst/>
            </a:prstGeom>
          </p:spPr>
        </p:pic>
        <p:grpSp>
          <p:nvGrpSpPr>
            <p:cNvPr id="28" name="Group 27">
              <a:extLst>
                <a:ext uri="{FF2B5EF4-FFF2-40B4-BE49-F238E27FC236}">
                  <a16:creationId xmlns:a16="http://schemas.microsoft.com/office/drawing/2014/main" id="{B1465A01-CD45-463D-4356-8958A8D11A7A}"/>
                </a:ext>
              </a:extLst>
            </p:cNvPr>
            <p:cNvGrpSpPr/>
            <p:nvPr/>
          </p:nvGrpSpPr>
          <p:grpSpPr>
            <a:xfrm>
              <a:off x="3810000" y="1600200"/>
              <a:ext cx="2438400" cy="2459420"/>
              <a:chOff x="3810000" y="1600200"/>
              <a:chExt cx="2438400" cy="2459420"/>
            </a:xfrm>
          </p:grpSpPr>
          <p:grpSp>
            <p:nvGrpSpPr>
              <p:cNvPr id="27" name="Group 26">
                <a:extLst>
                  <a:ext uri="{FF2B5EF4-FFF2-40B4-BE49-F238E27FC236}">
                    <a16:creationId xmlns:a16="http://schemas.microsoft.com/office/drawing/2014/main" id="{D764FEA1-C537-D7D9-B831-B8739C232D7C}"/>
                  </a:ext>
                </a:extLst>
              </p:cNvPr>
              <p:cNvGrpSpPr/>
              <p:nvPr/>
            </p:nvGrpSpPr>
            <p:grpSpPr>
              <a:xfrm>
                <a:off x="3810000" y="1600200"/>
                <a:ext cx="2438400" cy="2459420"/>
                <a:chOff x="3810000" y="1600200"/>
                <a:chExt cx="2438400" cy="2459420"/>
              </a:xfrm>
            </p:grpSpPr>
            <p:pic>
              <p:nvPicPr>
                <p:cNvPr id="5" name="Picture 4">
                  <a:extLst>
                    <a:ext uri="{FF2B5EF4-FFF2-40B4-BE49-F238E27FC236}">
                      <a16:creationId xmlns:a16="http://schemas.microsoft.com/office/drawing/2014/main" id="{4FCA4B89-F77A-C7BE-C87D-EEF18987B0D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10000" y="1600200"/>
                  <a:ext cx="2438400" cy="2459420"/>
                </a:xfrm>
                <a:prstGeom prst="rect">
                  <a:avLst/>
                </a:prstGeom>
              </p:spPr>
            </p:pic>
            <p:cxnSp>
              <p:nvCxnSpPr>
                <p:cNvPr id="8" name="Straight Connector 7">
                  <a:extLst>
                    <a:ext uri="{FF2B5EF4-FFF2-40B4-BE49-F238E27FC236}">
                      <a16:creationId xmlns:a16="http://schemas.microsoft.com/office/drawing/2014/main" id="{25C76771-87ED-98DD-D9ED-59ADA8092C34}"/>
                    </a:ext>
                  </a:extLst>
                </p:cNvPr>
                <p:cNvCxnSpPr>
                  <a:cxnSpLocks/>
                </p:cNvCxnSpPr>
                <p:nvPr/>
              </p:nvCxnSpPr>
              <p:spPr bwMode="auto">
                <a:xfrm flipH="1">
                  <a:off x="4012959" y="1789473"/>
                  <a:ext cx="865647" cy="1105405"/>
                </a:xfrm>
                <a:prstGeom prst="line">
                  <a:avLst/>
                </a:prstGeom>
                <a:solidFill>
                  <a:schemeClr val="accent1"/>
                </a:solidFill>
                <a:ln w="25400" cap="flat" cmpd="sng" algn="ctr">
                  <a:solidFill>
                    <a:srgbClr val="00FA00"/>
                  </a:solidFill>
                  <a:prstDash val="solid"/>
                  <a:round/>
                  <a:headEnd type="none" w="sm" len="sm"/>
                  <a:tailEnd type="none" w="sm" len="sm"/>
                </a:ln>
                <a:effectLst/>
              </p:spPr>
            </p:cxnSp>
            <p:cxnSp>
              <p:nvCxnSpPr>
                <p:cNvPr id="12" name="Straight Connector 11">
                  <a:extLst>
                    <a:ext uri="{FF2B5EF4-FFF2-40B4-BE49-F238E27FC236}">
                      <a16:creationId xmlns:a16="http://schemas.microsoft.com/office/drawing/2014/main" id="{05960503-530C-C387-1BB0-3CEF7897D82E}"/>
                    </a:ext>
                  </a:extLst>
                </p:cNvPr>
                <p:cNvCxnSpPr>
                  <a:cxnSpLocks/>
                </p:cNvCxnSpPr>
                <p:nvPr/>
              </p:nvCxnSpPr>
              <p:spPr bwMode="auto">
                <a:xfrm flipH="1" flipV="1">
                  <a:off x="4877703" y="1789473"/>
                  <a:ext cx="777709" cy="147668"/>
                </a:xfrm>
                <a:prstGeom prst="line">
                  <a:avLst/>
                </a:prstGeom>
                <a:solidFill>
                  <a:schemeClr val="accent1"/>
                </a:solidFill>
                <a:ln w="25400" cap="flat" cmpd="sng" algn="ctr">
                  <a:solidFill>
                    <a:srgbClr val="00FA00"/>
                  </a:solidFill>
                  <a:prstDash val="solid"/>
                  <a:round/>
                  <a:headEnd type="none" w="sm" len="sm"/>
                  <a:tailEnd type="none" w="sm" len="sm"/>
                </a:ln>
                <a:effectLst/>
              </p:spPr>
            </p:cxnSp>
            <p:cxnSp>
              <p:nvCxnSpPr>
                <p:cNvPr id="15" name="Straight Connector 14">
                  <a:extLst>
                    <a:ext uri="{FF2B5EF4-FFF2-40B4-BE49-F238E27FC236}">
                      <a16:creationId xmlns:a16="http://schemas.microsoft.com/office/drawing/2014/main" id="{BE2C8690-4E4E-DA72-D39D-42009B865F77}"/>
                    </a:ext>
                  </a:extLst>
                </p:cNvPr>
                <p:cNvCxnSpPr>
                  <a:cxnSpLocks/>
                </p:cNvCxnSpPr>
                <p:nvPr/>
              </p:nvCxnSpPr>
              <p:spPr bwMode="auto">
                <a:xfrm flipH="1" flipV="1">
                  <a:off x="5655412" y="1937141"/>
                  <a:ext cx="359693" cy="901399"/>
                </a:xfrm>
                <a:prstGeom prst="line">
                  <a:avLst/>
                </a:prstGeom>
                <a:solidFill>
                  <a:schemeClr val="accent1"/>
                </a:solidFill>
                <a:ln w="25400" cap="flat" cmpd="sng" algn="ctr">
                  <a:solidFill>
                    <a:srgbClr val="00FA00"/>
                  </a:solidFill>
                  <a:prstDash val="solid"/>
                  <a:round/>
                  <a:headEnd type="none" w="sm" len="sm"/>
                  <a:tailEnd type="none" w="sm" len="sm"/>
                </a:ln>
                <a:effectLst/>
              </p:spPr>
            </p:cxnSp>
            <p:cxnSp>
              <p:nvCxnSpPr>
                <p:cNvPr id="22" name="Straight Connector 21">
                  <a:extLst>
                    <a:ext uri="{FF2B5EF4-FFF2-40B4-BE49-F238E27FC236}">
                      <a16:creationId xmlns:a16="http://schemas.microsoft.com/office/drawing/2014/main" id="{94186BCD-DE37-C72A-44FA-E783FD0714AA}"/>
                    </a:ext>
                  </a:extLst>
                </p:cNvPr>
                <p:cNvCxnSpPr>
                  <a:cxnSpLocks/>
                </p:cNvCxnSpPr>
                <p:nvPr/>
              </p:nvCxnSpPr>
              <p:spPr bwMode="auto">
                <a:xfrm flipH="1" flipV="1">
                  <a:off x="4012508" y="2894878"/>
                  <a:ext cx="205609" cy="610322"/>
                </a:xfrm>
                <a:prstGeom prst="line">
                  <a:avLst/>
                </a:prstGeom>
                <a:solidFill>
                  <a:schemeClr val="accent1"/>
                </a:solidFill>
                <a:ln w="25400" cap="flat" cmpd="sng" algn="ctr">
                  <a:solidFill>
                    <a:srgbClr val="00FA00"/>
                  </a:solidFill>
                  <a:prstDash val="solid"/>
                  <a:round/>
                  <a:headEnd type="none" w="sm" len="sm"/>
                  <a:tailEnd type="none" w="sm" len="sm"/>
                </a:ln>
                <a:effectLst/>
              </p:spPr>
            </p:cxnSp>
          </p:grpSp>
          <p:sp>
            <p:nvSpPr>
              <p:cNvPr id="26" name="Freeform 25">
                <a:extLst>
                  <a:ext uri="{FF2B5EF4-FFF2-40B4-BE49-F238E27FC236}">
                    <a16:creationId xmlns:a16="http://schemas.microsoft.com/office/drawing/2014/main" id="{C795DD93-FE6A-3731-BA23-FA54AFCE3B8B}"/>
                  </a:ext>
                </a:extLst>
              </p:cNvPr>
              <p:cNvSpPr/>
              <p:nvPr/>
            </p:nvSpPr>
            <p:spPr bwMode="auto">
              <a:xfrm>
                <a:off x="4212307" y="2847208"/>
                <a:ext cx="1785464" cy="992405"/>
              </a:xfrm>
              <a:custGeom>
                <a:avLst/>
                <a:gdLst>
                  <a:gd name="connsiteX0" fmla="*/ 0 w 1785464"/>
                  <a:gd name="connsiteY0" fmla="*/ 658714 h 992405"/>
                  <a:gd name="connsiteX1" fmla="*/ 78006 w 1785464"/>
                  <a:gd name="connsiteY1" fmla="*/ 710718 h 992405"/>
                  <a:gd name="connsiteX2" fmla="*/ 91007 w 1785464"/>
                  <a:gd name="connsiteY2" fmla="*/ 723719 h 992405"/>
                  <a:gd name="connsiteX3" fmla="*/ 108341 w 1785464"/>
                  <a:gd name="connsiteY3" fmla="*/ 732386 h 992405"/>
                  <a:gd name="connsiteX4" fmla="*/ 143011 w 1785464"/>
                  <a:gd name="connsiteY4" fmla="*/ 762722 h 992405"/>
                  <a:gd name="connsiteX5" fmla="*/ 160345 w 1785464"/>
                  <a:gd name="connsiteY5" fmla="*/ 788724 h 992405"/>
                  <a:gd name="connsiteX6" fmla="*/ 177680 w 1785464"/>
                  <a:gd name="connsiteY6" fmla="*/ 810392 h 992405"/>
                  <a:gd name="connsiteX7" fmla="*/ 190681 w 1785464"/>
                  <a:gd name="connsiteY7" fmla="*/ 814726 h 992405"/>
                  <a:gd name="connsiteX8" fmla="*/ 208015 w 1785464"/>
                  <a:gd name="connsiteY8" fmla="*/ 823393 h 992405"/>
                  <a:gd name="connsiteX9" fmla="*/ 221016 w 1785464"/>
                  <a:gd name="connsiteY9" fmla="*/ 832060 h 992405"/>
                  <a:gd name="connsiteX10" fmla="*/ 238351 w 1785464"/>
                  <a:gd name="connsiteY10" fmla="*/ 836394 h 992405"/>
                  <a:gd name="connsiteX11" fmla="*/ 264353 w 1785464"/>
                  <a:gd name="connsiteY11" fmla="*/ 845061 h 992405"/>
                  <a:gd name="connsiteX12" fmla="*/ 281687 w 1785464"/>
                  <a:gd name="connsiteY12" fmla="*/ 853728 h 992405"/>
                  <a:gd name="connsiteX13" fmla="*/ 329357 w 1785464"/>
                  <a:gd name="connsiteY13" fmla="*/ 871063 h 992405"/>
                  <a:gd name="connsiteX14" fmla="*/ 359693 w 1785464"/>
                  <a:gd name="connsiteY14" fmla="*/ 879730 h 992405"/>
                  <a:gd name="connsiteX15" fmla="*/ 372694 w 1785464"/>
                  <a:gd name="connsiteY15" fmla="*/ 884064 h 992405"/>
                  <a:gd name="connsiteX16" fmla="*/ 390029 w 1785464"/>
                  <a:gd name="connsiteY16" fmla="*/ 888398 h 992405"/>
                  <a:gd name="connsiteX17" fmla="*/ 416030 w 1785464"/>
                  <a:gd name="connsiteY17" fmla="*/ 897065 h 992405"/>
                  <a:gd name="connsiteX18" fmla="*/ 437699 w 1785464"/>
                  <a:gd name="connsiteY18" fmla="*/ 901399 h 992405"/>
                  <a:gd name="connsiteX19" fmla="*/ 450700 w 1785464"/>
                  <a:gd name="connsiteY19" fmla="*/ 905732 h 992405"/>
                  <a:gd name="connsiteX20" fmla="*/ 502703 w 1785464"/>
                  <a:gd name="connsiteY20" fmla="*/ 910066 h 992405"/>
                  <a:gd name="connsiteX21" fmla="*/ 520038 w 1785464"/>
                  <a:gd name="connsiteY21" fmla="*/ 914400 h 992405"/>
                  <a:gd name="connsiteX22" fmla="*/ 533039 w 1785464"/>
                  <a:gd name="connsiteY22" fmla="*/ 918733 h 992405"/>
                  <a:gd name="connsiteX23" fmla="*/ 563375 w 1785464"/>
                  <a:gd name="connsiteY23" fmla="*/ 923067 h 992405"/>
                  <a:gd name="connsiteX24" fmla="*/ 585043 w 1785464"/>
                  <a:gd name="connsiteY24" fmla="*/ 927401 h 992405"/>
                  <a:gd name="connsiteX25" fmla="*/ 602377 w 1785464"/>
                  <a:gd name="connsiteY25" fmla="*/ 931734 h 992405"/>
                  <a:gd name="connsiteX26" fmla="*/ 719386 w 1785464"/>
                  <a:gd name="connsiteY26" fmla="*/ 936068 h 992405"/>
                  <a:gd name="connsiteX27" fmla="*/ 814726 w 1785464"/>
                  <a:gd name="connsiteY27" fmla="*/ 949069 h 992405"/>
                  <a:gd name="connsiteX28" fmla="*/ 836394 w 1785464"/>
                  <a:gd name="connsiteY28" fmla="*/ 953402 h 992405"/>
                  <a:gd name="connsiteX29" fmla="*/ 853729 w 1785464"/>
                  <a:gd name="connsiteY29" fmla="*/ 957736 h 992405"/>
                  <a:gd name="connsiteX30" fmla="*/ 888398 w 1785464"/>
                  <a:gd name="connsiteY30" fmla="*/ 962070 h 992405"/>
                  <a:gd name="connsiteX31" fmla="*/ 957737 w 1785464"/>
                  <a:gd name="connsiteY31" fmla="*/ 970737 h 992405"/>
                  <a:gd name="connsiteX32" fmla="*/ 979405 w 1785464"/>
                  <a:gd name="connsiteY32" fmla="*/ 975071 h 992405"/>
                  <a:gd name="connsiteX33" fmla="*/ 996739 w 1785464"/>
                  <a:gd name="connsiteY33" fmla="*/ 979404 h 992405"/>
                  <a:gd name="connsiteX34" fmla="*/ 1022741 w 1785464"/>
                  <a:gd name="connsiteY34" fmla="*/ 983738 h 992405"/>
                  <a:gd name="connsiteX35" fmla="*/ 1087746 w 1785464"/>
                  <a:gd name="connsiteY35" fmla="*/ 992405 h 992405"/>
                  <a:gd name="connsiteX36" fmla="*/ 1139750 w 1785464"/>
                  <a:gd name="connsiteY36" fmla="*/ 983738 h 992405"/>
                  <a:gd name="connsiteX37" fmla="*/ 1178753 w 1785464"/>
                  <a:gd name="connsiteY37" fmla="*/ 970737 h 992405"/>
                  <a:gd name="connsiteX38" fmla="*/ 1204755 w 1785464"/>
                  <a:gd name="connsiteY38" fmla="*/ 953402 h 992405"/>
                  <a:gd name="connsiteX39" fmla="*/ 1230757 w 1785464"/>
                  <a:gd name="connsiteY39" fmla="*/ 931734 h 992405"/>
                  <a:gd name="connsiteX40" fmla="*/ 1239424 w 1785464"/>
                  <a:gd name="connsiteY40" fmla="*/ 914400 h 992405"/>
                  <a:gd name="connsiteX41" fmla="*/ 1265426 w 1785464"/>
                  <a:gd name="connsiteY41" fmla="*/ 897065 h 992405"/>
                  <a:gd name="connsiteX42" fmla="*/ 1274093 w 1785464"/>
                  <a:gd name="connsiteY42" fmla="*/ 884064 h 992405"/>
                  <a:gd name="connsiteX43" fmla="*/ 1300095 w 1785464"/>
                  <a:gd name="connsiteY43" fmla="*/ 853728 h 992405"/>
                  <a:gd name="connsiteX44" fmla="*/ 1308762 w 1785464"/>
                  <a:gd name="connsiteY44" fmla="*/ 840728 h 992405"/>
                  <a:gd name="connsiteX45" fmla="*/ 1321763 w 1785464"/>
                  <a:gd name="connsiteY45" fmla="*/ 814726 h 992405"/>
                  <a:gd name="connsiteX46" fmla="*/ 1330430 w 1785464"/>
                  <a:gd name="connsiteY46" fmla="*/ 806058 h 992405"/>
                  <a:gd name="connsiteX47" fmla="*/ 1343431 w 1785464"/>
                  <a:gd name="connsiteY47" fmla="*/ 788724 h 992405"/>
                  <a:gd name="connsiteX48" fmla="*/ 1360766 w 1785464"/>
                  <a:gd name="connsiteY48" fmla="*/ 767056 h 992405"/>
                  <a:gd name="connsiteX49" fmla="*/ 1373767 w 1785464"/>
                  <a:gd name="connsiteY49" fmla="*/ 745387 h 992405"/>
                  <a:gd name="connsiteX50" fmla="*/ 1382434 w 1785464"/>
                  <a:gd name="connsiteY50" fmla="*/ 715052 h 992405"/>
                  <a:gd name="connsiteX51" fmla="*/ 1404102 w 1785464"/>
                  <a:gd name="connsiteY51" fmla="*/ 684716 h 992405"/>
                  <a:gd name="connsiteX52" fmla="*/ 1421437 w 1785464"/>
                  <a:gd name="connsiteY52" fmla="*/ 658714 h 992405"/>
                  <a:gd name="connsiteX53" fmla="*/ 1430104 w 1785464"/>
                  <a:gd name="connsiteY53" fmla="*/ 645713 h 992405"/>
                  <a:gd name="connsiteX54" fmla="*/ 1434438 w 1785464"/>
                  <a:gd name="connsiteY54" fmla="*/ 632712 h 992405"/>
                  <a:gd name="connsiteX55" fmla="*/ 1469107 w 1785464"/>
                  <a:gd name="connsiteY55" fmla="*/ 598043 h 992405"/>
                  <a:gd name="connsiteX56" fmla="*/ 1482108 w 1785464"/>
                  <a:gd name="connsiteY56" fmla="*/ 580709 h 992405"/>
                  <a:gd name="connsiteX57" fmla="*/ 1490775 w 1785464"/>
                  <a:gd name="connsiteY57" fmla="*/ 567708 h 992405"/>
                  <a:gd name="connsiteX58" fmla="*/ 1503776 w 1785464"/>
                  <a:gd name="connsiteY58" fmla="*/ 554707 h 992405"/>
                  <a:gd name="connsiteX59" fmla="*/ 1521111 w 1785464"/>
                  <a:gd name="connsiteY59" fmla="*/ 528705 h 992405"/>
                  <a:gd name="connsiteX60" fmla="*/ 1529778 w 1785464"/>
                  <a:gd name="connsiteY60" fmla="*/ 515704 h 992405"/>
                  <a:gd name="connsiteX61" fmla="*/ 1534112 w 1785464"/>
                  <a:gd name="connsiteY61" fmla="*/ 498369 h 992405"/>
                  <a:gd name="connsiteX62" fmla="*/ 1555780 w 1785464"/>
                  <a:gd name="connsiteY62" fmla="*/ 472367 h 992405"/>
                  <a:gd name="connsiteX63" fmla="*/ 1568781 w 1785464"/>
                  <a:gd name="connsiteY63" fmla="*/ 463700 h 992405"/>
                  <a:gd name="connsiteX64" fmla="*/ 1581782 w 1785464"/>
                  <a:gd name="connsiteY64" fmla="*/ 446365 h 992405"/>
                  <a:gd name="connsiteX65" fmla="*/ 1590449 w 1785464"/>
                  <a:gd name="connsiteY65" fmla="*/ 429031 h 992405"/>
                  <a:gd name="connsiteX66" fmla="*/ 1599117 w 1785464"/>
                  <a:gd name="connsiteY66" fmla="*/ 416030 h 992405"/>
                  <a:gd name="connsiteX67" fmla="*/ 1612118 w 1785464"/>
                  <a:gd name="connsiteY67" fmla="*/ 390028 h 992405"/>
                  <a:gd name="connsiteX68" fmla="*/ 1616451 w 1785464"/>
                  <a:gd name="connsiteY68" fmla="*/ 377027 h 992405"/>
                  <a:gd name="connsiteX69" fmla="*/ 1638120 w 1785464"/>
                  <a:gd name="connsiteY69" fmla="*/ 355359 h 992405"/>
                  <a:gd name="connsiteX70" fmla="*/ 1655454 w 1785464"/>
                  <a:gd name="connsiteY70" fmla="*/ 338024 h 992405"/>
                  <a:gd name="connsiteX71" fmla="*/ 1672789 w 1785464"/>
                  <a:gd name="connsiteY71" fmla="*/ 307689 h 992405"/>
                  <a:gd name="connsiteX72" fmla="*/ 1677122 w 1785464"/>
                  <a:gd name="connsiteY72" fmla="*/ 290354 h 992405"/>
                  <a:gd name="connsiteX73" fmla="*/ 1681456 w 1785464"/>
                  <a:gd name="connsiteY73" fmla="*/ 277353 h 992405"/>
                  <a:gd name="connsiteX74" fmla="*/ 1685790 w 1785464"/>
                  <a:gd name="connsiteY74" fmla="*/ 255685 h 992405"/>
                  <a:gd name="connsiteX75" fmla="*/ 1694457 w 1785464"/>
                  <a:gd name="connsiteY75" fmla="*/ 221016 h 992405"/>
                  <a:gd name="connsiteX76" fmla="*/ 1707458 w 1785464"/>
                  <a:gd name="connsiteY76" fmla="*/ 195014 h 992405"/>
                  <a:gd name="connsiteX77" fmla="*/ 1716125 w 1785464"/>
                  <a:gd name="connsiteY77" fmla="*/ 160345 h 992405"/>
                  <a:gd name="connsiteX78" fmla="*/ 1724793 w 1785464"/>
                  <a:gd name="connsiteY78" fmla="*/ 143010 h 992405"/>
                  <a:gd name="connsiteX79" fmla="*/ 1729126 w 1785464"/>
                  <a:gd name="connsiteY79" fmla="*/ 130009 h 992405"/>
                  <a:gd name="connsiteX80" fmla="*/ 1746461 w 1785464"/>
                  <a:gd name="connsiteY80" fmla="*/ 99674 h 992405"/>
                  <a:gd name="connsiteX81" fmla="*/ 1755128 w 1785464"/>
                  <a:gd name="connsiteY81" fmla="*/ 73672 h 992405"/>
                  <a:gd name="connsiteX82" fmla="*/ 1768129 w 1785464"/>
                  <a:gd name="connsiteY82" fmla="*/ 34669 h 992405"/>
                  <a:gd name="connsiteX83" fmla="*/ 1772463 w 1785464"/>
                  <a:gd name="connsiteY83" fmla="*/ 21668 h 992405"/>
                  <a:gd name="connsiteX84" fmla="*/ 1776796 w 1785464"/>
                  <a:gd name="connsiteY84" fmla="*/ 8667 h 992405"/>
                  <a:gd name="connsiteX85" fmla="*/ 1785464 w 1785464"/>
                  <a:gd name="connsiteY85" fmla="*/ 0 h 992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785464" h="992405">
                    <a:moveTo>
                      <a:pt x="0" y="658714"/>
                    </a:moveTo>
                    <a:cubicBezTo>
                      <a:pt x="29396" y="677087"/>
                      <a:pt x="49674" y="688925"/>
                      <a:pt x="78006" y="710718"/>
                    </a:cubicBezTo>
                    <a:cubicBezTo>
                      <a:pt x="82864" y="714455"/>
                      <a:pt x="86020" y="720157"/>
                      <a:pt x="91007" y="723719"/>
                    </a:cubicBezTo>
                    <a:cubicBezTo>
                      <a:pt x="96264" y="727474"/>
                      <a:pt x="103242" y="728420"/>
                      <a:pt x="108341" y="732386"/>
                    </a:cubicBezTo>
                    <a:cubicBezTo>
                      <a:pt x="184379" y="791527"/>
                      <a:pt x="95667" y="731160"/>
                      <a:pt x="143011" y="762722"/>
                    </a:cubicBezTo>
                    <a:lnTo>
                      <a:pt x="160345" y="788724"/>
                    </a:lnTo>
                    <a:cubicBezTo>
                      <a:pt x="164283" y="794632"/>
                      <a:pt x="170816" y="806274"/>
                      <a:pt x="177680" y="810392"/>
                    </a:cubicBezTo>
                    <a:cubicBezTo>
                      <a:pt x="181597" y="812742"/>
                      <a:pt x="186482" y="812926"/>
                      <a:pt x="190681" y="814726"/>
                    </a:cubicBezTo>
                    <a:cubicBezTo>
                      <a:pt x="196619" y="817271"/>
                      <a:pt x="202406" y="820188"/>
                      <a:pt x="208015" y="823393"/>
                    </a:cubicBezTo>
                    <a:cubicBezTo>
                      <a:pt x="212537" y="825977"/>
                      <a:pt x="216229" y="830008"/>
                      <a:pt x="221016" y="832060"/>
                    </a:cubicBezTo>
                    <a:cubicBezTo>
                      <a:pt x="226491" y="834406"/>
                      <a:pt x="232646" y="834683"/>
                      <a:pt x="238351" y="836394"/>
                    </a:cubicBezTo>
                    <a:cubicBezTo>
                      <a:pt x="247102" y="839019"/>
                      <a:pt x="255870" y="841668"/>
                      <a:pt x="264353" y="845061"/>
                    </a:cubicBezTo>
                    <a:cubicBezTo>
                      <a:pt x="270351" y="847460"/>
                      <a:pt x="275689" y="851329"/>
                      <a:pt x="281687" y="853728"/>
                    </a:cubicBezTo>
                    <a:cubicBezTo>
                      <a:pt x="297386" y="860008"/>
                      <a:pt x="313317" y="865716"/>
                      <a:pt x="329357" y="871063"/>
                    </a:cubicBezTo>
                    <a:cubicBezTo>
                      <a:pt x="339334" y="874389"/>
                      <a:pt x="349620" y="876708"/>
                      <a:pt x="359693" y="879730"/>
                    </a:cubicBezTo>
                    <a:cubicBezTo>
                      <a:pt x="364068" y="881043"/>
                      <a:pt x="368302" y="882809"/>
                      <a:pt x="372694" y="884064"/>
                    </a:cubicBezTo>
                    <a:cubicBezTo>
                      <a:pt x="378421" y="885700"/>
                      <a:pt x="384324" y="886686"/>
                      <a:pt x="390029" y="888398"/>
                    </a:cubicBezTo>
                    <a:cubicBezTo>
                      <a:pt x="398780" y="891023"/>
                      <a:pt x="407072" y="895273"/>
                      <a:pt x="416030" y="897065"/>
                    </a:cubicBezTo>
                    <a:cubicBezTo>
                      <a:pt x="423253" y="898510"/>
                      <a:pt x="430553" y="899613"/>
                      <a:pt x="437699" y="901399"/>
                    </a:cubicBezTo>
                    <a:cubicBezTo>
                      <a:pt x="442131" y="902507"/>
                      <a:pt x="446172" y="905128"/>
                      <a:pt x="450700" y="905732"/>
                    </a:cubicBezTo>
                    <a:cubicBezTo>
                      <a:pt x="467942" y="908031"/>
                      <a:pt x="485369" y="908621"/>
                      <a:pt x="502703" y="910066"/>
                    </a:cubicBezTo>
                    <a:cubicBezTo>
                      <a:pt x="508481" y="911511"/>
                      <a:pt x="514311" y="912764"/>
                      <a:pt x="520038" y="914400"/>
                    </a:cubicBezTo>
                    <a:cubicBezTo>
                      <a:pt x="524430" y="915655"/>
                      <a:pt x="528560" y="917837"/>
                      <a:pt x="533039" y="918733"/>
                    </a:cubicBezTo>
                    <a:cubicBezTo>
                      <a:pt x="543055" y="920736"/>
                      <a:pt x="553299" y="921388"/>
                      <a:pt x="563375" y="923067"/>
                    </a:cubicBezTo>
                    <a:cubicBezTo>
                      <a:pt x="570640" y="924278"/>
                      <a:pt x="577853" y="925803"/>
                      <a:pt x="585043" y="927401"/>
                    </a:cubicBezTo>
                    <a:cubicBezTo>
                      <a:pt x="590857" y="928693"/>
                      <a:pt x="596434" y="931351"/>
                      <a:pt x="602377" y="931734"/>
                    </a:cubicBezTo>
                    <a:cubicBezTo>
                      <a:pt x="641326" y="934247"/>
                      <a:pt x="680383" y="934623"/>
                      <a:pt x="719386" y="936068"/>
                    </a:cubicBezTo>
                    <a:cubicBezTo>
                      <a:pt x="761965" y="940325"/>
                      <a:pt x="770486" y="940222"/>
                      <a:pt x="814726" y="949069"/>
                    </a:cubicBezTo>
                    <a:cubicBezTo>
                      <a:pt x="821949" y="950513"/>
                      <a:pt x="829204" y="951804"/>
                      <a:pt x="836394" y="953402"/>
                    </a:cubicBezTo>
                    <a:cubicBezTo>
                      <a:pt x="842208" y="954694"/>
                      <a:pt x="847854" y="956757"/>
                      <a:pt x="853729" y="957736"/>
                    </a:cubicBezTo>
                    <a:cubicBezTo>
                      <a:pt x="865217" y="959651"/>
                      <a:pt x="876887" y="960299"/>
                      <a:pt x="888398" y="962070"/>
                    </a:cubicBezTo>
                    <a:cubicBezTo>
                      <a:pt x="953066" y="972019"/>
                      <a:pt x="843475" y="960349"/>
                      <a:pt x="957737" y="970737"/>
                    </a:cubicBezTo>
                    <a:cubicBezTo>
                      <a:pt x="964960" y="972182"/>
                      <a:pt x="972215" y="973473"/>
                      <a:pt x="979405" y="975071"/>
                    </a:cubicBezTo>
                    <a:cubicBezTo>
                      <a:pt x="985219" y="976363"/>
                      <a:pt x="990899" y="978236"/>
                      <a:pt x="996739" y="979404"/>
                    </a:cubicBezTo>
                    <a:cubicBezTo>
                      <a:pt x="1005355" y="981127"/>
                      <a:pt x="1014056" y="982402"/>
                      <a:pt x="1022741" y="983738"/>
                    </a:cubicBezTo>
                    <a:cubicBezTo>
                      <a:pt x="1048671" y="987728"/>
                      <a:pt x="1061109" y="989076"/>
                      <a:pt x="1087746" y="992405"/>
                    </a:cubicBezTo>
                    <a:cubicBezTo>
                      <a:pt x="1105936" y="990132"/>
                      <a:pt x="1122567" y="989466"/>
                      <a:pt x="1139750" y="983738"/>
                    </a:cubicBezTo>
                    <a:cubicBezTo>
                      <a:pt x="1188708" y="967419"/>
                      <a:pt x="1137211" y="981123"/>
                      <a:pt x="1178753" y="970737"/>
                    </a:cubicBezTo>
                    <a:lnTo>
                      <a:pt x="1204755" y="953402"/>
                    </a:lnTo>
                    <a:cubicBezTo>
                      <a:pt x="1215123" y="946490"/>
                      <a:pt x="1223173" y="942352"/>
                      <a:pt x="1230757" y="931734"/>
                    </a:cubicBezTo>
                    <a:cubicBezTo>
                      <a:pt x="1234512" y="926477"/>
                      <a:pt x="1234856" y="918968"/>
                      <a:pt x="1239424" y="914400"/>
                    </a:cubicBezTo>
                    <a:cubicBezTo>
                      <a:pt x="1246790" y="907034"/>
                      <a:pt x="1265426" y="897065"/>
                      <a:pt x="1265426" y="897065"/>
                    </a:cubicBezTo>
                    <a:cubicBezTo>
                      <a:pt x="1268315" y="892731"/>
                      <a:pt x="1270759" y="888065"/>
                      <a:pt x="1274093" y="884064"/>
                    </a:cubicBezTo>
                    <a:cubicBezTo>
                      <a:pt x="1305598" y="846257"/>
                      <a:pt x="1267628" y="899182"/>
                      <a:pt x="1300095" y="853728"/>
                    </a:cubicBezTo>
                    <a:cubicBezTo>
                      <a:pt x="1303122" y="849490"/>
                      <a:pt x="1306433" y="845386"/>
                      <a:pt x="1308762" y="840728"/>
                    </a:cubicBezTo>
                    <a:cubicBezTo>
                      <a:pt x="1319444" y="819366"/>
                      <a:pt x="1305203" y="835427"/>
                      <a:pt x="1321763" y="814726"/>
                    </a:cubicBezTo>
                    <a:cubicBezTo>
                      <a:pt x="1324315" y="811535"/>
                      <a:pt x="1327814" y="809197"/>
                      <a:pt x="1330430" y="806058"/>
                    </a:cubicBezTo>
                    <a:cubicBezTo>
                      <a:pt x="1335054" y="800509"/>
                      <a:pt x="1338807" y="794272"/>
                      <a:pt x="1343431" y="788724"/>
                    </a:cubicBezTo>
                    <a:cubicBezTo>
                      <a:pt x="1359809" y="769071"/>
                      <a:pt x="1344699" y="792764"/>
                      <a:pt x="1360766" y="767056"/>
                    </a:cubicBezTo>
                    <a:cubicBezTo>
                      <a:pt x="1365230" y="759913"/>
                      <a:pt x="1370000" y="752921"/>
                      <a:pt x="1373767" y="745387"/>
                    </a:cubicBezTo>
                    <a:cubicBezTo>
                      <a:pt x="1382209" y="728504"/>
                      <a:pt x="1374093" y="734513"/>
                      <a:pt x="1382434" y="715052"/>
                    </a:cubicBezTo>
                    <a:cubicBezTo>
                      <a:pt x="1384656" y="709868"/>
                      <a:pt x="1402472" y="687044"/>
                      <a:pt x="1404102" y="684716"/>
                    </a:cubicBezTo>
                    <a:cubicBezTo>
                      <a:pt x="1410076" y="676182"/>
                      <a:pt x="1415659" y="667381"/>
                      <a:pt x="1421437" y="658714"/>
                    </a:cubicBezTo>
                    <a:cubicBezTo>
                      <a:pt x="1424326" y="654380"/>
                      <a:pt x="1428457" y="650654"/>
                      <a:pt x="1430104" y="645713"/>
                    </a:cubicBezTo>
                    <a:cubicBezTo>
                      <a:pt x="1431549" y="641379"/>
                      <a:pt x="1431545" y="636248"/>
                      <a:pt x="1434438" y="632712"/>
                    </a:cubicBezTo>
                    <a:cubicBezTo>
                      <a:pt x="1444787" y="620063"/>
                      <a:pt x="1459301" y="611117"/>
                      <a:pt x="1469107" y="598043"/>
                    </a:cubicBezTo>
                    <a:cubicBezTo>
                      <a:pt x="1473441" y="592265"/>
                      <a:pt x="1477910" y="586586"/>
                      <a:pt x="1482108" y="580709"/>
                    </a:cubicBezTo>
                    <a:cubicBezTo>
                      <a:pt x="1485135" y="576471"/>
                      <a:pt x="1487441" y="571709"/>
                      <a:pt x="1490775" y="567708"/>
                    </a:cubicBezTo>
                    <a:cubicBezTo>
                      <a:pt x="1494698" y="563000"/>
                      <a:pt x="1500013" y="559545"/>
                      <a:pt x="1503776" y="554707"/>
                    </a:cubicBezTo>
                    <a:cubicBezTo>
                      <a:pt x="1510171" y="546484"/>
                      <a:pt x="1515333" y="537372"/>
                      <a:pt x="1521111" y="528705"/>
                    </a:cubicBezTo>
                    <a:lnTo>
                      <a:pt x="1529778" y="515704"/>
                    </a:lnTo>
                    <a:cubicBezTo>
                      <a:pt x="1531223" y="509926"/>
                      <a:pt x="1531448" y="503696"/>
                      <a:pt x="1534112" y="498369"/>
                    </a:cubicBezTo>
                    <a:cubicBezTo>
                      <a:pt x="1536919" y="492755"/>
                      <a:pt x="1549160" y="477663"/>
                      <a:pt x="1555780" y="472367"/>
                    </a:cubicBezTo>
                    <a:cubicBezTo>
                      <a:pt x="1559847" y="469113"/>
                      <a:pt x="1564447" y="466589"/>
                      <a:pt x="1568781" y="463700"/>
                    </a:cubicBezTo>
                    <a:cubicBezTo>
                      <a:pt x="1573115" y="457922"/>
                      <a:pt x="1577954" y="452490"/>
                      <a:pt x="1581782" y="446365"/>
                    </a:cubicBezTo>
                    <a:cubicBezTo>
                      <a:pt x="1585206" y="440887"/>
                      <a:pt x="1587244" y="434640"/>
                      <a:pt x="1590449" y="429031"/>
                    </a:cubicBezTo>
                    <a:cubicBezTo>
                      <a:pt x="1593033" y="424509"/>
                      <a:pt x="1596228" y="420364"/>
                      <a:pt x="1599117" y="416030"/>
                    </a:cubicBezTo>
                    <a:cubicBezTo>
                      <a:pt x="1610008" y="383352"/>
                      <a:pt x="1595316" y="423631"/>
                      <a:pt x="1612118" y="390028"/>
                    </a:cubicBezTo>
                    <a:cubicBezTo>
                      <a:pt x="1614161" y="385942"/>
                      <a:pt x="1613710" y="380681"/>
                      <a:pt x="1616451" y="377027"/>
                    </a:cubicBezTo>
                    <a:cubicBezTo>
                      <a:pt x="1622580" y="368855"/>
                      <a:pt x="1630897" y="362582"/>
                      <a:pt x="1638120" y="355359"/>
                    </a:cubicBezTo>
                    <a:cubicBezTo>
                      <a:pt x="1643898" y="349581"/>
                      <a:pt x="1651800" y="345333"/>
                      <a:pt x="1655454" y="338024"/>
                    </a:cubicBezTo>
                    <a:cubicBezTo>
                      <a:pt x="1666450" y="316031"/>
                      <a:pt x="1660537" y="326065"/>
                      <a:pt x="1672789" y="307689"/>
                    </a:cubicBezTo>
                    <a:cubicBezTo>
                      <a:pt x="1674233" y="301911"/>
                      <a:pt x="1675486" y="296081"/>
                      <a:pt x="1677122" y="290354"/>
                    </a:cubicBezTo>
                    <a:cubicBezTo>
                      <a:pt x="1678377" y="285962"/>
                      <a:pt x="1680348" y="281785"/>
                      <a:pt x="1681456" y="277353"/>
                    </a:cubicBezTo>
                    <a:cubicBezTo>
                      <a:pt x="1683243" y="270207"/>
                      <a:pt x="1684134" y="262862"/>
                      <a:pt x="1685790" y="255685"/>
                    </a:cubicBezTo>
                    <a:cubicBezTo>
                      <a:pt x="1688469" y="244078"/>
                      <a:pt x="1687850" y="230927"/>
                      <a:pt x="1694457" y="221016"/>
                    </a:cubicBezTo>
                    <a:cubicBezTo>
                      <a:pt x="1702930" y="208306"/>
                      <a:pt x="1703869" y="209367"/>
                      <a:pt x="1707458" y="195014"/>
                    </a:cubicBezTo>
                    <a:cubicBezTo>
                      <a:pt x="1711526" y="178745"/>
                      <a:pt x="1710184" y="174208"/>
                      <a:pt x="1716125" y="160345"/>
                    </a:cubicBezTo>
                    <a:cubicBezTo>
                      <a:pt x="1718670" y="154407"/>
                      <a:pt x="1722248" y="148948"/>
                      <a:pt x="1724793" y="143010"/>
                    </a:cubicBezTo>
                    <a:cubicBezTo>
                      <a:pt x="1726592" y="138811"/>
                      <a:pt x="1727083" y="134095"/>
                      <a:pt x="1729126" y="130009"/>
                    </a:cubicBezTo>
                    <a:cubicBezTo>
                      <a:pt x="1744762" y="98735"/>
                      <a:pt x="1731265" y="137664"/>
                      <a:pt x="1746461" y="99674"/>
                    </a:cubicBezTo>
                    <a:cubicBezTo>
                      <a:pt x="1749854" y="91191"/>
                      <a:pt x="1752239" y="82339"/>
                      <a:pt x="1755128" y="73672"/>
                    </a:cubicBezTo>
                    <a:lnTo>
                      <a:pt x="1768129" y="34669"/>
                    </a:lnTo>
                    <a:lnTo>
                      <a:pt x="1772463" y="21668"/>
                    </a:lnTo>
                    <a:cubicBezTo>
                      <a:pt x="1773907" y="17334"/>
                      <a:pt x="1773566" y="11897"/>
                      <a:pt x="1776796" y="8667"/>
                    </a:cubicBezTo>
                    <a:lnTo>
                      <a:pt x="1785464" y="0"/>
                    </a:lnTo>
                  </a:path>
                </a:pathLst>
              </a:custGeom>
              <a:noFill/>
              <a:ln w="25400" cap="flat" cmpd="sng" algn="ctr">
                <a:solidFill>
                  <a:srgbClr val="00FA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grpSp>
      </p:grpSp>
      <p:sp>
        <p:nvSpPr>
          <p:cNvPr id="7" name="TextBox 6">
            <a:extLst>
              <a:ext uri="{FF2B5EF4-FFF2-40B4-BE49-F238E27FC236}">
                <a16:creationId xmlns:a16="http://schemas.microsoft.com/office/drawing/2014/main" id="{8799A3F3-6658-C31C-EE3F-4E54B28B58EF}"/>
              </a:ext>
            </a:extLst>
          </p:cNvPr>
          <p:cNvSpPr txBox="1"/>
          <p:nvPr/>
        </p:nvSpPr>
        <p:spPr>
          <a:xfrm>
            <a:off x="6058914" y="6531439"/>
            <a:ext cx="2055371" cy="307777"/>
          </a:xfrm>
          <a:prstGeom prst="rect">
            <a:avLst/>
          </a:prstGeom>
          <a:noFill/>
        </p:spPr>
        <p:txBody>
          <a:bodyPr wrap="none" rtlCol="0">
            <a:spAutoFit/>
          </a:bodyPr>
          <a:lstStyle/>
          <a:p>
            <a:r>
              <a:rPr lang="en-US" sz="1400" dirty="0"/>
              <a:t>Ketcham &amp; Hanna (2014)</a:t>
            </a:r>
          </a:p>
        </p:txBody>
      </p:sp>
      <p:sp>
        <p:nvSpPr>
          <p:cNvPr id="9" name="TextBox 8">
            <a:extLst>
              <a:ext uri="{FF2B5EF4-FFF2-40B4-BE49-F238E27FC236}">
                <a16:creationId xmlns:a16="http://schemas.microsoft.com/office/drawing/2014/main" id="{138D21FF-A9BC-8CF0-D35D-50A1885FF928}"/>
              </a:ext>
            </a:extLst>
          </p:cNvPr>
          <p:cNvSpPr txBox="1"/>
          <p:nvPr/>
        </p:nvSpPr>
        <p:spPr>
          <a:xfrm>
            <a:off x="245977" y="1637073"/>
            <a:ext cx="1756726" cy="707886"/>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Apatite</a:t>
            </a:r>
          </a:p>
          <a:p>
            <a:r>
              <a:rPr lang="en-US" sz="2000" dirty="0">
                <a:latin typeface="Arial" panose="020B0604020202020204" pitchFamily="34" charset="0"/>
                <a:cs typeface="Arial" panose="020B0604020202020204" pitchFamily="34" charset="0"/>
              </a:rPr>
              <a:t>35 mm FOV</a:t>
            </a:r>
          </a:p>
        </p:txBody>
      </p:sp>
      <p:sp>
        <p:nvSpPr>
          <p:cNvPr id="3" name="TextBox 2">
            <a:extLst>
              <a:ext uri="{FF2B5EF4-FFF2-40B4-BE49-F238E27FC236}">
                <a16:creationId xmlns:a16="http://schemas.microsoft.com/office/drawing/2014/main" id="{F140972C-A920-90FF-9030-EB1886CE66E4}"/>
              </a:ext>
            </a:extLst>
          </p:cNvPr>
          <p:cNvSpPr txBox="1"/>
          <p:nvPr/>
        </p:nvSpPr>
        <p:spPr>
          <a:xfrm>
            <a:off x="4656452" y="1523131"/>
            <a:ext cx="1030238" cy="523220"/>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Solid correction</a:t>
            </a:r>
          </a:p>
        </p:txBody>
      </p:sp>
      <p:sp>
        <p:nvSpPr>
          <p:cNvPr id="6" name="TextBox 5">
            <a:extLst>
              <a:ext uri="{FF2B5EF4-FFF2-40B4-BE49-F238E27FC236}">
                <a16:creationId xmlns:a16="http://schemas.microsoft.com/office/drawing/2014/main" id="{38718916-0434-3D22-9660-F901A2C0C7CE}"/>
              </a:ext>
            </a:extLst>
          </p:cNvPr>
          <p:cNvSpPr txBox="1"/>
          <p:nvPr/>
        </p:nvSpPr>
        <p:spPr>
          <a:xfrm>
            <a:off x="2105289" y="4100197"/>
            <a:ext cx="1100139" cy="523220"/>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3</a:t>
            </a:r>
            <a:r>
              <a:rPr lang="en-US" sz="1400" baseline="30000" dirty="0">
                <a:latin typeface="Arial" panose="020B0604020202020204" pitchFamily="34" charset="0"/>
                <a:cs typeface="Arial" panose="020B0604020202020204" pitchFamily="34" charset="0"/>
              </a:rPr>
              <a:t>rd</a:t>
            </a:r>
            <a:r>
              <a:rPr lang="en-US" sz="1400" dirty="0">
                <a:latin typeface="Arial" panose="020B0604020202020204" pitchFamily="34" charset="0"/>
                <a:cs typeface="Arial" panose="020B0604020202020204" pitchFamily="34" charset="0"/>
              </a:rPr>
              <a:t> degree polynomial</a:t>
            </a:r>
          </a:p>
        </p:txBody>
      </p:sp>
      <p:cxnSp>
        <p:nvCxnSpPr>
          <p:cNvPr id="11" name="Straight Arrow Connector 10">
            <a:extLst>
              <a:ext uri="{FF2B5EF4-FFF2-40B4-BE49-F238E27FC236}">
                <a16:creationId xmlns:a16="http://schemas.microsoft.com/office/drawing/2014/main" id="{06435687-8117-028F-91BB-79176C0FD388}"/>
              </a:ext>
            </a:extLst>
          </p:cNvPr>
          <p:cNvCxnSpPr/>
          <p:nvPr/>
        </p:nvCxnSpPr>
        <p:spPr bwMode="auto">
          <a:xfrm flipH="1">
            <a:off x="3048000" y="5486400"/>
            <a:ext cx="157428" cy="609600"/>
          </a:xfrm>
          <a:prstGeom prst="straightConnector1">
            <a:avLst/>
          </a:prstGeom>
          <a:solidFill>
            <a:schemeClr val="accent1"/>
          </a:solidFill>
          <a:ln w="28575" cap="flat" cmpd="sng" algn="ctr">
            <a:solidFill>
              <a:schemeClr val="tx1"/>
            </a:solidFill>
            <a:prstDash val="solid"/>
            <a:round/>
            <a:headEnd type="none" w="sm" len="sm"/>
            <a:tailEnd type="triangle"/>
          </a:ln>
          <a:effectLst/>
        </p:spPr>
      </p:cxnSp>
    </p:spTree>
    <p:extLst>
      <p:ext uri="{BB962C8B-B14F-4D97-AF65-F5344CB8AC3E}">
        <p14:creationId xmlns:p14="http://schemas.microsoft.com/office/powerpoint/2010/main" val="2209676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CFC36-0C5E-6855-EC0D-D33092ED702A}"/>
              </a:ext>
            </a:extLst>
          </p:cNvPr>
          <p:cNvSpPr>
            <a:spLocks noGrp="1"/>
          </p:cNvSpPr>
          <p:nvPr>
            <p:ph type="title"/>
          </p:nvPr>
        </p:nvSpPr>
        <p:spPr/>
        <p:txBody>
          <a:bodyPr/>
          <a:lstStyle/>
          <a:p>
            <a:r>
              <a:rPr lang="en-US" dirty="0"/>
              <a:t>Artifacts: Rings</a:t>
            </a:r>
          </a:p>
        </p:txBody>
      </p:sp>
      <p:sp>
        <p:nvSpPr>
          <p:cNvPr id="3" name="Content Placeholder 2">
            <a:extLst>
              <a:ext uri="{FF2B5EF4-FFF2-40B4-BE49-F238E27FC236}">
                <a16:creationId xmlns:a16="http://schemas.microsoft.com/office/drawing/2014/main" id="{5B54E2E7-A94A-0EF1-9182-D7D09CEBF772}"/>
              </a:ext>
            </a:extLst>
          </p:cNvPr>
          <p:cNvSpPr>
            <a:spLocks noGrp="1"/>
          </p:cNvSpPr>
          <p:nvPr>
            <p:ph idx="1"/>
          </p:nvPr>
        </p:nvSpPr>
        <p:spPr>
          <a:xfrm>
            <a:off x="192622" y="2968115"/>
            <a:ext cx="4333312" cy="3602670"/>
          </a:xfrm>
        </p:spPr>
        <p:txBody>
          <a:bodyPr/>
          <a:lstStyle/>
          <a:p>
            <a:r>
              <a:rPr lang="en-US" altLang="en-US" sz="2000" dirty="0"/>
              <a:t>Caused by source drift, differential detector element response, detector energy dependence</a:t>
            </a:r>
          </a:p>
          <a:p>
            <a:r>
              <a:rPr lang="en-US" altLang="en-US" sz="2000" dirty="0"/>
              <a:t>Solutions: </a:t>
            </a:r>
            <a:endParaRPr lang="en-US" altLang="en-US" sz="1800" dirty="0"/>
          </a:p>
          <a:p>
            <a:pPr lvl="1"/>
            <a:r>
              <a:rPr lang="en-US" altLang="en-US" sz="1800" b="1" dirty="0"/>
              <a:t>Dithering (move stage or detector)</a:t>
            </a:r>
          </a:p>
          <a:p>
            <a:pPr lvl="1"/>
            <a:r>
              <a:rPr lang="en-US" altLang="en-US" sz="1800" dirty="0"/>
              <a:t>Multi-energy calibration</a:t>
            </a:r>
          </a:p>
          <a:p>
            <a:pPr lvl="1"/>
            <a:r>
              <a:rPr lang="en-US" altLang="en-US" sz="1800" dirty="0"/>
              <a:t>Pre-reconstruction correction</a:t>
            </a:r>
          </a:p>
          <a:p>
            <a:pPr lvl="1"/>
            <a:r>
              <a:rPr lang="en-US" altLang="en-US" sz="1800" dirty="0"/>
              <a:t>Post-reconstruction (image) correction</a:t>
            </a:r>
          </a:p>
        </p:txBody>
      </p:sp>
      <p:pic>
        <p:nvPicPr>
          <p:cNvPr id="4" name="Picture 3">
            <a:extLst>
              <a:ext uri="{FF2B5EF4-FFF2-40B4-BE49-F238E27FC236}">
                <a16:creationId xmlns:a16="http://schemas.microsoft.com/office/drawing/2014/main" id="{C197521B-1ED7-D889-25A5-8B9F90DFE9A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600481" y="1828800"/>
            <a:ext cx="4333312" cy="4114800"/>
          </a:xfrm>
          <a:prstGeom prst="rect">
            <a:avLst/>
          </a:prstGeom>
        </p:spPr>
      </p:pic>
      <p:cxnSp>
        <p:nvCxnSpPr>
          <p:cNvPr id="6" name="Straight Connector 5">
            <a:extLst>
              <a:ext uri="{FF2B5EF4-FFF2-40B4-BE49-F238E27FC236}">
                <a16:creationId xmlns:a16="http://schemas.microsoft.com/office/drawing/2014/main" id="{C8B7A416-9CB9-76DB-6B7A-F1357E945AF5}"/>
              </a:ext>
            </a:extLst>
          </p:cNvPr>
          <p:cNvCxnSpPr/>
          <p:nvPr/>
        </p:nvCxnSpPr>
        <p:spPr bwMode="auto">
          <a:xfrm>
            <a:off x="5029200" y="1981200"/>
            <a:ext cx="457200" cy="0"/>
          </a:xfrm>
          <a:prstGeom prst="line">
            <a:avLst/>
          </a:prstGeom>
          <a:solidFill>
            <a:schemeClr val="accent1"/>
          </a:solidFill>
          <a:ln w="12700" cap="flat" cmpd="sng" algn="ctr">
            <a:solidFill>
              <a:srgbClr val="FF0000"/>
            </a:solidFill>
            <a:prstDash val="solid"/>
            <a:round/>
            <a:headEnd type="none" w="sm" len="sm"/>
            <a:tailEnd type="none" w="sm" len="sm"/>
          </a:ln>
          <a:effectLst/>
        </p:spPr>
      </p:cxnSp>
      <p:sp>
        <p:nvSpPr>
          <p:cNvPr id="7" name="TextBox 6">
            <a:extLst>
              <a:ext uri="{FF2B5EF4-FFF2-40B4-BE49-F238E27FC236}">
                <a16:creationId xmlns:a16="http://schemas.microsoft.com/office/drawing/2014/main" id="{6BEFE37E-61B3-09E5-8FB7-27DD167E8C24}"/>
              </a:ext>
            </a:extLst>
          </p:cNvPr>
          <p:cNvSpPr txBox="1"/>
          <p:nvPr/>
        </p:nvSpPr>
        <p:spPr>
          <a:xfrm>
            <a:off x="4953000" y="1522512"/>
            <a:ext cx="1066800" cy="307777"/>
          </a:xfrm>
          <a:prstGeom prst="rect">
            <a:avLst/>
          </a:prstGeom>
          <a:noFill/>
        </p:spPr>
        <p:txBody>
          <a:bodyPr wrap="square" rtlCol="0">
            <a:spAutoFit/>
          </a:bodyPr>
          <a:lstStyle/>
          <a:p>
            <a:r>
              <a:rPr lang="en-US" sz="1400" dirty="0">
                <a:solidFill>
                  <a:schemeClr val="tx2">
                    <a:lumMod val="60000"/>
                    <a:lumOff val="40000"/>
                  </a:schemeClr>
                </a:solidFill>
                <a:latin typeface="Arial" panose="020B0604020202020204" pitchFamily="34" charset="0"/>
                <a:cs typeface="Arial" panose="020B0604020202020204" pitchFamily="34" charset="0"/>
              </a:rPr>
              <a:t>sample</a:t>
            </a:r>
          </a:p>
        </p:txBody>
      </p:sp>
      <p:sp>
        <p:nvSpPr>
          <p:cNvPr id="8" name="TextBox 7">
            <a:extLst>
              <a:ext uri="{FF2B5EF4-FFF2-40B4-BE49-F238E27FC236}">
                <a16:creationId xmlns:a16="http://schemas.microsoft.com/office/drawing/2014/main" id="{36D75516-4468-7910-71B5-54B24BAE4899}"/>
              </a:ext>
            </a:extLst>
          </p:cNvPr>
          <p:cNvSpPr txBox="1"/>
          <p:nvPr/>
        </p:nvSpPr>
        <p:spPr>
          <a:xfrm>
            <a:off x="7315200" y="5972889"/>
            <a:ext cx="1828800" cy="276999"/>
          </a:xfrm>
          <a:prstGeom prst="rect">
            <a:avLst/>
          </a:prstGeom>
          <a:noFill/>
        </p:spPr>
        <p:txBody>
          <a:bodyPr wrap="square" rtlCol="0">
            <a:spAutoFit/>
          </a:bodyPr>
          <a:lstStyle/>
          <a:p>
            <a:r>
              <a:rPr lang="en-US" sz="1200" dirty="0" err="1"/>
              <a:t>www.radiologycafe.com</a:t>
            </a:r>
            <a:r>
              <a:rPr lang="en-US" sz="1200" dirty="0"/>
              <a:t>/</a:t>
            </a:r>
          </a:p>
        </p:txBody>
      </p:sp>
      <p:pic>
        <p:nvPicPr>
          <p:cNvPr id="5" name="Picture 4">
            <a:extLst>
              <a:ext uri="{FF2B5EF4-FFF2-40B4-BE49-F238E27FC236}">
                <a16:creationId xmlns:a16="http://schemas.microsoft.com/office/drawing/2014/main" id="{4964F9D6-F0B6-5903-9C49-8E4439ECA5F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66851" y="76200"/>
            <a:ext cx="2677511" cy="2819400"/>
          </a:xfrm>
          <a:prstGeom prst="rect">
            <a:avLst/>
          </a:prstGeom>
        </p:spPr>
      </p:pic>
      <p:sp>
        <p:nvSpPr>
          <p:cNvPr id="9" name="TextBox 8">
            <a:extLst>
              <a:ext uri="{FF2B5EF4-FFF2-40B4-BE49-F238E27FC236}">
                <a16:creationId xmlns:a16="http://schemas.microsoft.com/office/drawing/2014/main" id="{2D678F25-52D3-2EEA-A356-7082ABA90D67}"/>
              </a:ext>
            </a:extLst>
          </p:cNvPr>
          <p:cNvSpPr txBox="1"/>
          <p:nvPr/>
        </p:nvSpPr>
        <p:spPr>
          <a:xfrm>
            <a:off x="2785300" y="148715"/>
            <a:ext cx="796099" cy="830997"/>
          </a:xfrm>
          <a:prstGeom prst="rect">
            <a:avLst/>
          </a:prstGeom>
          <a:noFill/>
        </p:spPr>
        <p:txBody>
          <a:bodyPr wrap="square" rtlCol="0">
            <a:spAutoFit/>
          </a:bodyPr>
          <a:lstStyle/>
          <a:p>
            <a:r>
              <a:rPr lang="en-US" sz="1200" dirty="0">
                <a:solidFill>
                  <a:srgbClr val="FFFBEA"/>
                </a:solidFill>
                <a:latin typeface="Arial" panose="020B0604020202020204" pitchFamily="34" charset="0"/>
                <a:cs typeface="Arial" panose="020B0604020202020204" pitchFamily="34" charset="0"/>
              </a:rPr>
              <a:t>Hanna and Ketcham 2017</a:t>
            </a:r>
          </a:p>
        </p:txBody>
      </p:sp>
    </p:spTree>
    <p:extLst>
      <p:ext uri="{BB962C8B-B14F-4D97-AF65-F5344CB8AC3E}">
        <p14:creationId xmlns:p14="http://schemas.microsoft.com/office/powerpoint/2010/main" val="143646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E24A72-AFB0-5049-C844-D78348E2247D}"/>
              </a:ext>
            </a:extLst>
          </p:cNvPr>
          <p:cNvSpPr>
            <a:spLocks noGrp="1"/>
          </p:cNvSpPr>
          <p:nvPr>
            <p:ph type="title"/>
          </p:nvPr>
        </p:nvSpPr>
        <p:spPr>
          <a:xfrm>
            <a:off x="1148509" y="86643"/>
            <a:ext cx="7772400" cy="1143000"/>
          </a:xfrm>
        </p:spPr>
        <p:txBody>
          <a:bodyPr/>
          <a:lstStyle/>
          <a:p>
            <a:r>
              <a:rPr lang="en-US" dirty="0"/>
              <a:t>Artifacts: Rings</a:t>
            </a:r>
          </a:p>
        </p:txBody>
      </p:sp>
      <p:sp>
        <p:nvSpPr>
          <p:cNvPr id="5" name="Text Box 3">
            <a:extLst>
              <a:ext uri="{FF2B5EF4-FFF2-40B4-BE49-F238E27FC236}">
                <a16:creationId xmlns:a16="http://schemas.microsoft.com/office/drawing/2014/main" id="{A7349168-1BD7-D4B9-774B-C48B9CE95F4C}"/>
              </a:ext>
            </a:extLst>
          </p:cNvPr>
          <p:cNvSpPr txBox="1">
            <a:spLocks noChangeArrowheads="1"/>
          </p:cNvSpPr>
          <p:nvPr/>
        </p:nvSpPr>
        <p:spPr bwMode="auto">
          <a:xfrm>
            <a:off x="1295400" y="3244334"/>
            <a:ext cx="14414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dirty="0">
                <a:latin typeface="Arial" panose="020B0604020202020204" pitchFamily="34" charset="0"/>
                <a:cs typeface="Arial" panose="020B0604020202020204" pitchFamily="34" charset="0"/>
              </a:rPr>
              <a:t>Uncorrected</a:t>
            </a:r>
          </a:p>
        </p:txBody>
      </p:sp>
      <p:pic>
        <p:nvPicPr>
          <p:cNvPr id="6" name="Picture 8">
            <a:extLst>
              <a:ext uri="{FF2B5EF4-FFF2-40B4-BE49-F238E27FC236}">
                <a16:creationId xmlns:a16="http://schemas.microsoft.com/office/drawing/2014/main" id="{4C08BEB9-D93F-9944-A14A-7A65ACC921D0}"/>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1652" t="323" r="13742" b="-323"/>
          <a:stretch/>
        </p:blipFill>
        <p:spPr bwMode="auto">
          <a:xfrm>
            <a:off x="3860518" y="2546110"/>
            <a:ext cx="5264201" cy="39607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7" name="Text Box 4">
            <a:extLst>
              <a:ext uri="{FF2B5EF4-FFF2-40B4-BE49-F238E27FC236}">
                <a16:creationId xmlns:a16="http://schemas.microsoft.com/office/drawing/2014/main" id="{08F0DCCD-8073-F44D-C7F3-D176B3FF5D68}"/>
              </a:ext>
            </a:extLst>
          </p:cNvPr>
          <p:cNvSpPr txBox="1">
            <a:spLocks noChangeArrowheads="1"/>
          </p:cNvSpPr>
          <p:nvPr/>
        </p:nvSpPr>
        <p:spPr bwMode="auto">
          <a:xfrm>
            <a:off x="4303280" y="2136393"/>
            <a:ext cx="48397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sz="1800" dirty="0">
                <a:latin typeface="Arial" panose="020B0604020202020204" pitchFamily="34" charset="0"/>
                <a:cs typeface="Arial" panose="020B0604020202020204" pitchFamily="34" charset="0"/>
              </a:rPr>
              <a:t>Post reconstruction software correction (meh)</a:t>
            </a:r>
          </a:p>
        </p:txBody>
      </p:sp>
      <p:sp>
        <p:nvSpPr>
          <p:cNvPr id="11" name="TextBox 10">
            <a:extLst>
              <a:ext uri="{FF2B5EF4-FFF2-40B4-BE49-F238E27FC236}">
                <a16:creationId xmlns:a16="http://schemas.microsoft.com/office/drawing/2014/main" id="{B2B02567-2DEA-3A14-CEEE-F1B1981DAE72}"/>
              </a:ext>
            </a:extLst>
          </p:cNvPr>
          <p:cNvSpPr txBox="1"/>
          <p:nvPr/>
        </p:nvSpPr>
        <p:spPr>
          <a:xfrm>
            <a:off x="4518144" y="1420989"/>
            <a:ext cx="4583016" cy="461665"/>
          </a:xfrm>
          <a:prstGeom prst="rect">
            <a:avLst/>
          </a:prstGeom>
          <a:noFill/>
        </p:spPr>
        <p:txBody>
          <a:bodyPr wrap="square">
            <a:spAutoFit/>
          </a:bodyPr>
          <a:lstStyle/>
          <a:p>
            <a:r>
              <a:rPr lang="en-US" altLang="en-US" dirty="0">
                <a:latin typeface="Arial" panose="020B0604020202020204" pitchFamily="34" charset="0"/>
                <a:cs typeface="Arial" panose="020B0604020202020204" pitchFamily="34" charset="0"/>
              </a:rPr>
              <a:t>Archaeopteryx: early bird fossil</a:t>
            </a:r>
            <a:endParaRPr lang="en-US" dirty="0">
              <a:latin typeface="Arial" panose="020B0604020202020204" pitchFamily="34" charset="0"/>
              <a:cs typeface="Arial" panose="020B0604020202020204" pitchFamily="34" charset="0"/>
            </a:endParaRPr>
          </a:p>
        </p:txBody>
      </p:sp>
      <p:sp>
        <p:nvSpPr>
          <p:cNvPr id="12" name="Oval 11">
            <a:extLst>
              <a:ext uri="{FF2B5EF4-FFF2-40B4-BE49-F238E27FC236}">
                <a16:creationId xmlns:a16="http://schemas.microsoft.com/office/drawing/2014/main" id="{71F8F783-23B3-0F4B-159C-77FC64B70A0B}"/>
              </a:ext>
            </a:extLst>
          </p:cNvPr>
          <p:cNvSpPr/>
          <p:nvPr/>
        </p:nvSpPr>
        <p:spPr bwMode="auto">
          <a:xfrm rot="19745581">
            <a:off x="5608993" y="2876306"/>
            <a:ext cx="608047" cy="348734"/>
          </a:xfrm>
          <a:prstGeom prst="ellipse">
            <a:avLst/>
          </a:prstGeom>
          <a:noFill/>
          <a:ln w="28575"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3" name="Oval 12">
            <a:extLst>
              <a:ext uri="{FF2B5EF4-FFF2-40B4-BE49-F238E27FC236}">
                <a16:creationId xmlns:a16="http://schemas.microsoft.com/office/drawing/2014/main" id="{44C206BD-2F6A-597A-E48F-04644570B735}"/>
              </a:ext>
            </a:extLst>
          </p:cNvPr>
          <p:cNvSpPr/>
          <p:nvPr/>
        </p:nvSpPr>
        <p:spPr bwMode="auto">
          <a:xfrm rot="19745581">
            <a:off x="6532270" y="3877118"/>
            <a:ext cx="764551" cy="1032295"/>
          </a:xfrm>
          <a:prstGeom prst="ellipse">
            <a:avLst/>
          </a:prstGeom>
          <a:noFill/>
          <a:ln w="28575"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4" name="Oval 13">
            <a:extLst>
              <a:ext uri="{FF2B5EF4-FFF2-40B4-BE49-F238E27FC236}">
                <a16:creationId xmlns:a16="http://schemas.microsoft.com/office/drawing/2014/main" id="{8052698D-1949-7CC2-E84D-49D1D9763F07}"/>
              </a:ext>
            </a:extLst>
          </p:cNvPr>
          <p:cNvSpPr/>
          <p:nvPr/>
        </p:nvSpPr>
        <p:spPr bwMode="auto">
          <a:xfrm rot="19745581">
            <a:off x="8587322" y="3111877"/>
            <a:ext cx="448524" cy="760372"/>
          </a:xfrm>
          <a:prstGeom prst="ellipse">
            <a:avLst/>
          </a:prstGeom>
          <a:noFill/>
          <a:ln w="28575"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pic>
        <p:nvPicPr>
          <p:cNvPr id="15" name="Picture 14">
            <a:extLst>
              <a:ext uri="{FF2B5EF4-FFF2-40B4-BE49-F238E27FC236}">
                <a16:creationId xmlns:a16="http://schemas.microsoft.com/office/drawing/2014/main" id="{802839B5-673D-2A10-F54F-EFE7DE48193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 b="-478"/>
          <a:stretch/>
        </p:blipFill>
        <p:spPr>
          <a:xfrm>
            <a:off x="247879" y="657434"/>
            <a:ext cx="3805550" cy="1663625"/>
          </a:xfrm>
          <a:prstGeom prst="rect">
            <a:avLst/>
          </a:prstGeom>
        </p:spPr>
      </p:pic>
      <p:grpSp>
        <p:nvGrpSpPr>
          <p:cNvPr id="19" name="Group 18">
            <a:extLst>
              <a:ext uri="{FF2B5EF4-FFF2-40B4-BE49-F238E27FC236}">
                <a16:creationId xmlns:a16="http://schemas.microsoft.com/office/drawing/2014/main" id="{5AC9A320-ACAB-F0BC-BF51-D1A5EEA03E7F}"/>
              </a:ext>
            </a:extLst>
          </p:cNvPr>
          <p:cNvGrpSpPr/>
          <p:nvPr/>
        </p:nvGrpSpPr>
        <p:grpSpPr>
          <a:xfrm>
            <a:off x="0" y="3755203"/>
            <a:ext cx="3805550" cy="2797805"/>
            <a:chOff x="0" y="3755203"/>
            <a:chExt cx="3805550" cy="2797805"/>
          </a:xfrm>
        </p:grpSpPr>
        <p:pic>
          <p:nvPicPr>
            <p:cNvPr id="8" name="Picture 9">
              <a:extLst>
                <a:ext uri="{FF2B5EF4-FFF2-40B4-BE49-F238E27FC236}">
                  <a16:creationId xmlns:a16="http://schemas.microsoft.com/office/drawing/2014/main" id="{BA01C64B-0910-1ABD-AFDE-821A1E949D60}"/>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2115" t="1396" r="13503" b="-1396"/>
            <a:stretch/>
          </p:blipFill>
          <p:spPr bwMode="auto">
            <a:xfrm>
              <a:off x="0" y="3755203"/>
              <a:ext cx="3805550" cy="27978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type="none" w="sm" len="sm"/>
                  <a:tailEnd type="none" w="sm" len="sm"/>
                </a14:hiddenLine>
              </a:ext>
            </a:extLst>
          </p:spPr>
        </p:pic>
        <p:sp>
          <p:nvSpPr>
            <p:cNvPr id="17" name="Rectangle 16">
              <a:extLst>
                <a:ext uri="{FF2B5EF4-FFF2-40B4-BE49-F238E27FC236}">
                  <a16:creationId xmlns:a16="http://schemas.microsoft.com/office/drawing/2014/main" id="{FE3A5B42-C0D8-0806-A17E-C36246F98B9F}"/>
                </a:ext>
              </a:extLst>
            </p:cNvPr>
            <p:cNvSpPr/>
            <p:nvPr/>
          </p:nvSpPr>
          <p:spPr bwMode="auto">
            <a:xfrm>
              <a:off x="2573368" y="6324600"/>
              <a:ext cx="1183491" cy="57541"/>
            </a:xfrm>
            <a:prstGeom prst="rect">
              <a:avLst/>
            </a:prstGeom>
            <a:solidFill>
              <a:schemeClr val="tx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8" name="TextBox 17">
              <a:extLst>
                <a:ext uri="{FF2B5EF4-FFF2-40B4-BE49-F238E27FC236}">
                  <a16:creationId xmlns:a16="http://schemas.microsoft.com/office/drawing/2014/main" id="{63523904-80E6-F1E6-D101-26F7D7F8529C}"/>
                </a:ext>
              </a:extLst>
            </p:cNvPr>
            <p:cNvSpPr txBox="1"/>
            <p:nvPr/>
          </p:nvSpPr>
          <p:spPr>
            <a:xfrm>
              <a:off x="2889236" y="6032974"/>
              <a:ext cx="551754" cy="261610"/>
            </a:xfrm>
            <a:prstGeom prst="rect">
              <a:avLst/>
            </a:prstGeom>
            <a:noFill/>
          </p:spPr>
          <p:txBody>
            <a:bodyPr wrap="none" rtlCol="0">
              <a:spAutoFit/>
            </a:bodyPr>
            <a:lstStyle/>
            <a:p>
              <a:r>
                <a:rPr lang="en-US" sz="1100" b="1" dirty="0">
                  <a:latin typeface="Arial" panose="020B0604020202020204" pitchFamily="34" charset="0"/>
                  <a:cs typeface="Arial" panose="020B0604020202020204" pitchFamily="34" charset="0"/>
                </a:rPr>
                <a:t>5 mm</a:t>
              </a:r>
            </a:p>
          </p:txBody>
        </p:sp>
      </p:grpSp>
      <p:sp>
        <p:nvSpPr>
          <p:cNvPr id="20" name="Oval 19">
            <a:extLst>
              <a:ext uri="{FF2B5EF4-FFF2-40B4-BE49-F238E27FC236}">
                <a16:creationId xmlns:a16="http://schemas.microsoft.com/office/drawing/2014/main" id="{C0B88CD3-9B47-79EC-BB0D-D8CDE023717A}"/>
              </a:ext>
            </a:extLst>
          </p:cNvPr>
          <p:cNvSpPr/>
          <p:nvPr/>
        </p:nvSpPr>
        <p:spPr bwMode="auto">
          <a:xfrm rot="19745581">
            <a:off x="532887" y="1224636"/>
            <a:ext cx="895662" cy="579387"/>
          </a:xfrm>
          <a:prstGeom prst="ellipse">
            <a:avLst/>
          </a:prstGeom>
          <a:noFill/>
          <a:ln w="28575"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21" name="Oval 20">
            <a:extLst>
              <a:ext uri="{FF2B5EF4-FFF2-40B4-BE49-F238E27FC236}">
                <a16:creationId xmlns:a16="http://schemas.microsoft.com/office/drawing/2014/main" id="{3DDC9096-5323-AD33-F1E6-D69D89F2BDEF}"/>
              </a:ext>
            </a:extLst>
          </p:cNvPr>
          <p:cNvSpPr/>
          <p:nvPr/>
        </p:nvSpPr>
        <p:spPr bwMode="auto">
          <a:xfrm>
            <a:off x="2455480" y="841602"/>
            <a:ext cx="1066079" cy="689627"/>
          </a:xfrm>
          <a:prstGeom prst="ellipse">
            <a:avLst/>
          </a:prstGeom>
          <a:noFill/>
          <a:ln w="28575"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22" name="Oval 21">
            <a:extLst>
              <a:ext uri="{FF2B5EF4-FFF2-40B4-BE49-F238E27FC236}">
                <a16:creationId xmlns:a16="http://schemas.microsoft.com/office/drawing/2014/main" id="{C66EBD57-B7A4-880A-7A8E-D4FFAA518363}"/>
              </a:ext>
            </a:extLst>
          </p:cNvPr>
          <p:cNvSpPr/>
          <p:nvPr/>
        </p:nvSpPr>
        <p:spPr bwMode="auto">
          <a:xfrm>
            <a:off x="6791962" y="2645421"/>
            <a:ext cx="775399" cy="504561"/>
          </a:xfrm>
          <a:prstGeom prst="ellipse">
            <a:avLst/>
          </a:prstGeom>
          <a:noFill/>
          <a:ln w="28575"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3680759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74B85-127D-0249-83EC-6DFC8740A58A}"/>
              </a:ext>
            </a:extLst>
          </p:cNvPr>
          <p:cNvSpPr>
            <a:spLocks noGrp="1"/>
          </p:cNvSpPr>
          <p:nvPr>
            <p:ph type="title"/>
          </p:nvPr>
        </p:nvSpPr>
        <p:spPr/>
        <p:txBody>
          <a:bodyPr/>
          <a:lstStyle/>
          <a:p>
            <a:r>
              <a:rPr lang="en-US" dirty="0"/>
              <a:t>Artifacts: Rings</a:t>
            </a:r>
          </a:p>
        </p:txBody>
      </p:sp>
      <p:sp>
        <p:nvSpPr>
          <p:cNvPr id="3" name="TextBox 2">
            <a:extLst>
              <a:ext uri="{FF2B5EF4-FFF2-40B4-BE49-F238E27FC236}">
                <a16:creationId xmlns:a16="http://schemas.microsoft.com/office/drawing/2014/main" id="{1CEBB3D8-08C6-54C4-8E5C-4D3DB28FD5F4}"/>
              </a:ext>
            </a:extLst>
          </p:cNvPr>
          <p:cNvSpPr txBox="1"/>
          <p:nvPr/>
        </p:nvSpPr>
        <p:spPr>
          <a:xfrm>
            <a:off x="1868375" y="1428690"/>
            <a:ext cx="5407249" cy="400110"/>
          </a:xfrm>
          <a:prstGeom prst="rect">
            <a:avLst/>
          </a:prstGeom>
          <a:noFill/>
        </p:spPr>
        <p:txBody>
          <a:bodyPr wrap="none" rtlCol="0">
            <a:spAutoFit/>
          </a:bodyPr>
          <a:lstStyle/>
          <a:p>
            <a:pPr algn="ctr"/>
            <a:r>
              <a:rPr lang="en-US" altLang="en-US" sz="2000" dirty="0">
                <a:latin typeface="Arial" panose="020B0604020202020204" pitchFamily="34" charset="0"/>
                <a:cs typeface="Arial" panose="020B0604020202020204" pitchFamily="34" charset="0"/>
              </a:rPr>
              <a:t>Pre-reconstruction software correction (better)</a:t>
            </a:r>
          </a:p>
        </p:txBody>
      </p:sp>
      <p:pic>
        <p:nvPicPr>
          <p:cNvPr id="4" name="Picture 3">
            <a:extLst>
              <a:ext uri="{FF2B5EF4-FFF2-40B4-BE49-F238E27FC236}">
                <a16:creationId xmlns:a16="http://schemas.microsoft.com/office/drawing/2014/main" id="{855FED41-6A06-3CC1-8DF7-DB762BDFEE9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90600" y="1981200"/>
            <a:ext cx="6705600" cy="4563655"/>
          </a:xfrm>
          <a:prstGeom prst="rect">
            <a:avLst/>
          </a:prstGeom>
        </p:spPr>
      </p:pic>
    </p:spTree>
    <p:extLst>
      <p:ext uri="{BB962C8B-B14F-4D97-AF65-F5344CB8AC3E}">
        <p14:creationId xmlns:p14="http://schemas.microsoft.com/office/powerpoint/2010/main" val="38895386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BAF3D-9026-34A2-FE2E-A9D998FF17D1}"/>
              </a:ext>
            </a:extLst>
          </p:cNvPr>
          <p:cNvSpPr>
            <a:spLocks noGrp="1"/>
          </p:cNvSpPr>
          <p:nvPr>
            <p:ph type="title"/>
          </p:nvPr>
        </p:nvSpPr>
        <p:spPr/>
        <p:txBody>
          <a:bodyPr/>
          <a:lstStyle/>
          <a:p>
            <a:r>
              <a:rPr lang="en-US" dirty="0"/>
              <a:t>Artifacts: Streaking</a:t>
            </a:r>
          </a:p>
        </p:txBody>
      </p:sp>
      <p:grpSp>
        <p:nvGrpSpPr>
          <p:cNvPr id="8" name="Group 7">
            <a:extLst>
              <a:ext uri="{FF2B5EF4-FFF2-40B4-BE49-F238E27FC236}">
                <a16:creationId xmlns:a16="http://schemas.microsoft.com/office/drawing/2014/main" id="{7B03AA07-7DA4-C182-35B3-5F4CF038F92C}"/>
              </a:ext>
            </a:extLst>
          </p:cNvPr>
          <p:cNvGrpSpPr/>
          <p:nvPr/>
        </p:nvGrpSpPr>
        <p:grpSpPr>
          <a:xfrm>
            <a:off x="1115458" y="2935265"/>
            <a:ext cx="6848475" cy="3810001"/>
            <a:chOff x="1147762" y="2223934"/>
            <a:chExt cx="6848475" cy="3810001"/>
          </a:xfrm>
        </p:grpSpPr>
        <p:pic>
          <p:nvPicPr>
            <p:cNvPr id="3" name="Picture 3" descr="Prosauropod 1">
              <a:extLst>
                <a:ext uri="{FF2B5EF4-FFF2-40B4-BE49-F238E27FC236}">
                  <a16:creationId xmlns:a16="http://schemas.microsoft.com/office/drawing/2014/main" id="{2976C8B7-32CE-4250-5C6B-4FD958145C1D}"/>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t="10248" b="6907"/>
            <a:stretch/>
          </p:blipFill>
          <p:spPr bwMode="auto">
            <a:xfrm>
              <a:off x="1147762" y="2223934"/>
              <a:ext cx="6848475" cy="3810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Arrow Connector 4">
              <a:extLst>
                <a:ext uri="{FF2B5EF4-FFF2-40B4-BE49-F238E27FC236}">
                  <a16:creationId xmlns:a16="http://schemas.microsoft.com/office/drawing/2014/main" id="{F7794833-A81C-F9C0-7A4D-703200F3EDF9}"/>
                </a:ext>
              </a:extLst>
            </p:cNvPr>
            <p:cNvCxnSpPr>
              <a:cxnSpLocks/>
            </p:cNvCxnSpPr>
            <p:nvPr/>
          </p:nvCxnSpPr>
          <p:spPr bwMode="auto">
            <a:xfrm>
              <a:off x="1676400" y="2362200"/>
              <a:ext cx="6019800" cy="3505200"/>
            </a:xfrm>
            <a:prstGeom prst="straightConnector1">
              <a:avLst/>
            </a:prstGeom>
            <a:ln w="38100" cap="flat" cmpd="sng" algn="ctr">
              <a:solidFill>
                <a:schemeClr val="tx2">
                  <a:lumMod val="60000"/>
                  <a:lumOff val="40000"/>
                </a:schemeClr>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grpSp>
      <p:sp>
        <p:nvSpPr>
          <p:cNvPr id="9" name="Content Placeholder 2">
            <a:extLst>
              <a:ext uri="{FF2B5EF4-FFF2-40B4-BE49-F238E27FC236}">
                <a16:creationId xmlns:a16="http://schemas.microsoft.com/office/drawing/2014/main" id="{6CFCF413-E58F-C710-D721-A1802A208624}"/>
              </a:ext>
            </a:extLst>
          </p:cNvPr>
          <p:cNvSpPr txBox="1">
            <a:spLocks/>
          </p:cNvSpPr>
          <p:nvPr/>
        </p:nvSpPr>
        <p:spPr>
          <a:xfrm>
            <a:off x="391243" y="1351956"/>
            <a:ext cx="8535174" cy="1450553"/>
          </a:xfrm>
          <a:prstGeom prst="rect">
            <a:avLst/>
          </a:prstGeom>
        </p:spPr>
        <p:txBody>
          <a:bodyPr/>
          <a:lstStyle>
            <a:lvl1pPr marL="342900" indent="-342900" algn="l" rtl="0" eaLnBrk="1" fontAlgn="base" hangingPunct="1">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tx2"/>
              </a:buClr>
              <a:buChar char="–"/>
              <a:defRPr sz="2800">
                <a:solidFill>
                  <a:schemeClr val="tx1"/>
                </a:solidFill>
                <a:latin typeface="+mn-lt"/>
              </a:defRPr>
            </a:lvl2pPr>
            <a:lvl3pPr marL="1143000" indent="-228600" algn="l" rtl="0" eaLnBrk="1" fontAlgn="base" hangingPunct="1">
              <a:spcBef>
                <a:spcPct val="20000"/>
              </a:spcBef>
              <a:spcAft>
                <a:spcPct val="0"/>
              </a:spcAft>
              <a:buClr>
                <a:schemeClr val="tx2"/>
              </a:buClr>
              <a:buChar char="•"/>
              <a:defRPr sz="2400">
                <a:solidFill>
                  <a:schemeClr val="tx1"/>
                </a:solidFill>
                <a:latin typeface="+mn-lt"/>
              </a:defRPr>
            </a:lvl3pPr>
            <a:lvl4pPr marL="1600200" indent="-228600" algn="l" rtl="0" eaLnBrk="1" fontAlgn="base" hangingPunct="1">
              <a:spcBef>
                <a:spcPct val="20000"/>
              </a:spcBef>
              <a:spcAft>
                <a:spcPct val="0"/>
              </a:spcAft>
              <a:buClr>
                <a:schemeClr val="tx2"/>
              </a:buClr>
              <a:buChar char="–"/>
              <a:defRPr sz="2000">
                <a:solidFill>
                  <a:schemeClr val="tx1"/>
                </a:solidFill>
                <a:latin typeface="+mn-lt"/>
              </a:defRPr>
            </a:lvl4pPr>
            <a:lvl5pPr marL="2057400" indent="-228600" algn="l" rtl="0" eaLnBrk="1" fontAlgn="base" hangingPunct="1">
              <a:spcBef>
                <a:spcPct val="20000"/>
              </a:spcBef>
              <a:spcAft>
                <a:spcPct val="0"/>
              </a:spcAft>
              <a:buClr>
                <a:schemeClr val="tx2"/>
              </a:buClr>
              <a:buChar char="•"/>
              <a:defRPr sz="2000">
                <a:solidFill>
                  <a:schemeClr val="tx1"/>
                </a:solidFill>
                <a:latin typeface="+mn-lt"/>
              </a:defRPr>
            </a:lvl5pPr>
            <a:lvl6pPr marL="2514600" indent="-228600" algn="l" rtl="0" eaLnBrk="1" fontAlgn="base" hangingPunct="1">
              <a:spcBef>
                <a:spcPct val="20000"/>
              </a:spcBef>
              <a:spcAft>
                <a:spcPct val="0"/>
              </a:spcAft>
              <a:buClr>
                <a:schemeClr val="tx2"/>
              </a:buClr>
              <a:buChar char="•"/>
              <a:defRPr sz="2000">
                <a:solidFill>
                  <a:schemeClr val="tx1"/>
                </a:solidFill>
                <a:latin typeface="+mn-lt"/>
              </a:defRPr>
            </a:lvl6pPr>
            <a:lvl7pPr marL="2971800" indent="-228600" algn="l" rtl="0" eaLnBrk="1" fontAlgn="base" hangingPunct="1">
              <a:spcBef>
                <a:spcPct val="20000"/>
              </a:spcBef>
              <a:spcAft>
                <a:spcPct val="0"/>
              </a:spcAft>
              <a:buClr>
                <a:schemeClr val="tx2"/>
              </a:buClr>
              <a:buChar char="•"/>
              <a:defRPr sz="2000">
                <a:solidFill>
                  <a:schemeClr val="tx1"/>
                </a:solidFill>
                <a:latin typeface="+mn-lt"/>
              </a:defRPr>
            </a:lvl7pPr>
            <a:lvl8pPr marL="3429000" indent="-228600" algn="l" rtl="0" eaLnBrk="1" fontAlgn="base" hangingPunct="1">
              <a:spcBef>
                <a:spcPct val="20000"/>
              </a:spcBef>
              <a:spcAft>
                <a:spcPct val="0"/>
              </a:spcAft>
              <a:buClr>
                <a:schemeClr val="tx2"/>
              </a:buClr>
              <a:buChar char="•"/>
              <a:defRPr sz="2000">
                <a:solidFill>
                  <a:schemeClr val="tx1"/>
                </a:solidFill>
                <a:latin typeface="+mn-lt"/>
              </a:defRPr>
            </a:lvl8pPr>
            <a:lvl9pPr marL="3886200" indent="-228600" algn="l" rtl="0" eaLnBrk="1" fontAlgn="base" hangingPunct="1">
              <a:spcBef>
                <a:spcPct val="20000"/>
              </a:spcBef>
              <a:spcAft>
                <a:spcPct val="0"/>
              </a:spcAft>
              <a:buClr>
                <a:schemeClr val="tx2"/>
              </a:buClr>
              <a:buChar char="•"/>
              <a:defRPr sz="2000">
                <a:solidFill>
                  <a:schemeClr val="tx1"/>
                </a:solidFill>
                <a:latin typeface="+mn-lt"/>
              </a:defRPr>
            </a:lvl9pPr>
          </a:lstStyle>
          <a:p>
            <a:r>
              <a:rPr lang="en-US" altLang="en-US" sz="2000" kern="0" dirty="0">
                <a:solidFill>
                  <a:srgbClr val="FFFBEA"/>
                </a:solidFill>
                <a:latin typeface="Arial" panose="020B0604020202020204" pitchFamily="34" charset="0"/>
                <a:cs typeface="Arial" panose="020B0604020202020204" pitchFamily="34" charset="0"/>
              </a:rPr>
              <a:t>Caused by low SNR along long beam paths</a:t>
            </a:r>
          </a:p>
          <a:p>
            <a:r>
              <a:rPr lang="en-US" altLang="en-US" sz="2000" kern="0" dirty="0">
                <a:solidFill>
                  <a:srgbClr val="FFFBEA"/>
                </a:solidFill>
                <a:latin typeface="Arial" panose="020B0604020202020204" pitchFamily="34" charset="0"/>
                <a:cs typeface="Arial" panose="020B0604020202020204" pitchFamily="34" charset="0"/>
              </a:rPr>
              <a:t>Solutions:</a:t>
            </a:r>
          </a:p>
          <a:p>
            <a:pPr lvl="1"/>
            <a:r>
              <a:rPr lang="en-US" altLang="en-US" sz="1800" kern="0" dirty="0">
                <a:solidFill>
                  <a:srgbClr val="FFFBEA"/>
                </a:solidFill>
                <a:latin typeface="Arial" panose="020B0604020202020204" pitchFamily="34" charset="0"/>
                <a:cs typeface="Arial" panose="020B0604020202020204" pitchFamily="34" charset="0"/>
              </a:rPr>
              <a:t>Longer acquisition times</a:t>
            </a:r>
          </a:p>
          <a:p>
            <a:pPr lvl="1"/>
            <a:r>
              <a:rPr lang="en-US" altLang="en-US" sz="1800" kern="0" dirty="0">
                <a:solidFill>
                  <a:srgbClr val="FFFBEA"/>
                </a:solidFill>
                <a:latin typeface="Arial" panose="020B0604020202020204" pitchFamily="34" charset="0"/>
                <a:cs typeface="Arial" panose="020B0604020202020204" pitchFamily="34" charset="0"/>
              </a:rPr>
              <a:t>Smoothing during pre-reconstruction in low-signal areas</a:t>
            </a:r>
          </a:p>
        </p:txBody>
      </p:sp>
      <p:sp>
        <p:nvSpPr>
          <p:cNvPr id="10" name="TextBox 9">
            <a:extLst>
              <a:ext uri="{FF2B5EF4-FFF2-40B4-BE49-F238E27FC236}">
                <a16:creationId xmlns:a16="http://schemas.microsoft.com/office/drawing/2014/main" id="{502BE818-05AE-68DF-EB5A-830DC5931ED3}"/>
              </a:ext>
            </a:extLst>
          </p:cNvPr>
          <p:cNvSpPr txBox="1"/>
          <p:nvPr/>
        </p:nvSpPr>
        <p:spPr>
          <a:xfrm>
            <a:off x="5604115" y="3073531"/>
            <a:ext cx="2209800" cy="369332"/>
          </a:xfrm>
          <a:prstGeom prst="rect">
            <a:avLst/>
          </a:prstGeom>
          <a:noFill/>
        </p:spPr>
        <p:txBody>
          <a:bodyPr wrap="square">
            <a:spAutoFit/>
          </a:bodyPr>
          <a:lstStyle/>
          <a:p>
            <a:r>
              <a:rPr lang="en-US" altLang="en-US" sz="1800" dirty="0">
                <a:latin typeface="Arial" panose="020B0604020202020204" pitchFamily="34" charset="0"/>
                <a:cs typeface="Arial" panose="020B0604020202020204" pitchFamily="34" charset="0"/>
              </a:rPr>
              <a:t>Prosauropod fossil</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76082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96181-B888-6B48-9D77-5CC9D38E8AA3}"/>
              </a:ext>
            </a:extLst>
          </p:cNvPr>
          <p:cNvSpPr>
            <a:spLocks noGrp="1"/>
          </p:cNvSpPr>
          <p:nvPr>
            <p:ph type="title"/>
          </p:nvPr>
        </p:nvSpPr>
        <p:spPr/>
        <p:txBody>
          <a:bodyPr/>
          <a:lstStyle/>
          <a:p>
            <a:r>
              <a:rPr lang="en-US" dirty="0"/>
              <a:t>Artifacts: Shadowing</a:t>
            </a:r>
          </a:p>
        </p:txBody>
      </p:sp>
      <p:pic>
        <p:nvPicPr>
          <p:cNvPr id="3" name="Picture 2">
            <a:extLst>
              <a:ext uri="{FF2B5EF4-FFF2-40B4-BE49-F238E27FC236}">
                <a16:creationId xmlns:a16="http://schemas.microsoft.com/office/drawing/2014/main" id="{3F8D1674-9A80-AE4B-9F2F-60F4D0F3932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009"/>
          <a:stretch/>
        </p:blipFill>
        <p:spPr>
          <a:xfrm>
            <a:off x="685800" y="1371600"/>
            <a:ext cx="3810000" cy="4203700"/>
          </a:xfrm>
          <a:prstGeom prst="rect">
            <a:avLst/>
          </a:prstGeom>
        </p:spPr>
      </p:pic>
      <p:sp>
        <p:nvSpPr>
          <p:cNvPr id="4" name="TextBox 3">
            <a:extLst>
              <a:ext uri="{FF2B5EF4-FFF2-40B4-BE49-F238E27FC236}">
                <a16:creationId xmlns:a16="http://schemas.microsoft.com/office/drawing/2014/main" id="{12E9A044-6E18-4944-BB1F-A8FD66021AA4}"/>
              </a:ext>
            </a:extLst>
          </p:cNvPr>
          <p:cNvSpPr txBox="1"/>
          <p:nvPr/>
        </p:nvSpPr>
        <p:spPr>
          <a:xfrm>
            <a:off x="2364732" y="5562600"/>
            <a:ext cx="2204450" cy="307777"/>
          </a:xfrm>
          <a:prstGeom prst="rect">
            <a:avLst/>
          </a:prstGeom>
          <a:noFill/>
        </p:spPr>
        <p:txBody>
          <a:bodyPr wrap="none" rtlCol="0">
            <a:spAutoFit/>
          </a:bodyPr>
          <a:lstStyle/>
          <a:p>
            <a:r>
              <a:rPr lang="en-US" sz="1400" dirty="0">
                <a:solidFill>
                  <a:srgbClr val="FFFBEA"/>
                </a:solidFill>
                <a:latin typeface="Arial" panose="020B0604020202020204" pitchFamily="34" charset="0"/>
                <a:cs typeface="Arial" panose="020B0604020202020204" pitchFamily="34" charset="0"/>
              </a:rPr>
              <a:t>Hanna &amp; Ketcham (2017)</a:t>
            </a:r>
          </a:p>
        </p:txBody>
      </p:sp>
      <p:sp>
        <p:nvSpPr>
          <p:cNvPr id="5" name="TextBox 4">
            <a:extLst>
              <a:ext uri="{FF2B5EF4-FFF2-40B4-BE49-F238E27FC236}">
                <a16:creationId xmlns:a16="http://schemas.microsoft.com/office/drawing/2014/main" id="{12F5DFC7-FDA9-BE4C-8723-CCA18DADE3A2}"/>
              </a:ext>
            </a:extLst>
          </p:cNvPr>
          <p:cNvSpPr txBox="1"/>
          <p:nvPr/>
        </p:nvSpPr>
        <p:spPr>
          <a:xfrm>
            <a:off x="533400" y="5867400"/>
            <a:ext cx="4270093" cy="707886"/>
          </a:xfrm>
          <a:prstGeom prst="rect">
            <a:avLst/>
          </a:prstGeom>
          <a:noFill/>
        </p:spPr>
        <p:txBody>
          <a:bodyPr wrap="square" rtlCol="0">
            <a:spAutoFit/>
          </a:bodyPr>
          <a:lstStyle/>
          <a:p>
            <a:r>
              <a:rPr lang="en-US" sz="2000" dirty="0">
                <a:solidFill>
                  <a:srgbClr val="FFFBEA"/>
                </a:solidFill>
                <a:latin typeface="Arial" panose="020B0604020202020204" pitchFamily="34" charset="0"/>
                <a:cs typeface="Arial" panose="020B0604020202020204" pitchFamily="34" charset="0"/>
              </a:rPr>
              <a:t>Metal and olivine in lodranite NWA 2993 meteorite</a:t>
            </a:r>
          </a:p>
        </p:txBody>
      </p:sp>
      <p:sp>
        <p:nvSpPr>
          <p:cNvPr id="6" name="Rectangle 5">
            <a:extLst>
              <a:ext uri="{FF2B5EF4-FFF2-40B4-BE49-F238E27FC236}">
                <a16:creationId xmlns:a16="http://schemas.microsoft.com/office/drawing/2014/main" id="{B33DFB2B-00BC-984E-A12A-17A144AC20E2}"/>
              </a:ext>
            </a:extLst>
          </p:cNvPr>
          <p:cNvSpPr/>
          <p:nvPr/>
        </p:nvSpPr>
        <p:spPr>
          <a:xfrm>
            <a:off x="4803493" y="1512361"/>
            <a:ext cx="4084899" cy="4385816"/>
          </a:xfrm>
          <a:prstGeom prst="rect">
            <a:avLst/>
          </a:prstGeom>
        </p:spPr>
        <p:txBody>
          <a:bodyPr wrap="square">
            <a:spAutoFit/>
          </a:bodyPr>
          <a:lstStyle/>
          <a:p>
            <a:pPr marL="342900" indent="-342900">
              <a:spcBef>
                <a:spcPts val="600"/>
              </a:spcBef>
              <a:buFont typeface="Arial" panose="020B0604020202020204" pitchFamily="34" charset="0"/>
              <a:buChar char="•"/>
            </a:pPr>
            <a:r>
              <a:rPr lang="en-US" altLang="en-US" dirty="0">
                <a:solidFill>
                  <a:srgbClr val="FFFBEA"/>
                </a:solidFill>
                <a:latin typeface="Arial" panose="020B0604020202020204" pitchFamily="34" charset="0"/>
                <a:cs typeface="Arial" panose="020B0604020202020204" pitchFamily="34" charset="0"/>
              </a:rPr>
              <a:t>Dark areas in the ‘shadow’ of highly attenuating materials (usually metal)</a:t>
            </a:r>
            <a:br>
              <a:rPr lang="en-US" altLang="en-US" dirty="0">
                <a:solidFill>
                  <a:srgbClr val="FFFBEA"/>
                </a:solidFill>
                <a:latin typeface="Arial" panose="020B0604020202020204" pitchFamily="34" charset="0"/>
                <a:cs typeface="Arial" panose="020B0604020202020204" pitchFamily="34" charset="0"/>
              </a:rPr>
            </a:br>
            <a:endParaRPr lang="en-US" altLang="en-US" sz="2000" dirty="0">
              <a:solidFill>
                <a:srgbClr val="FFFBEA"/>
              </a:solidFill>
              <a:latin typeface="Arial" panose="020B0604020202020204" pitchFamily="34" charset="0"/>
              <a:cs typeface="Arial" panose="020B0604020202020204" pitchFamily="34" charset="0"/>
            </a:endParaRPr>
          </a:p>
          <a:p>
            <a:pPr marL="342900" indent="-342900">
              <a:spcBef>
                <a:spcPts val="600"/>
              </a:spcBef>
              <a:buFont typeface="Arial" panose="020B0604020202020204" pitchFamily="34" charset="0"/>
              <a:buChar char="•"/>
            </a:pPr>
            <a:r>
              <a:rPr lang="en-US" altLang="en-US" dirty="0">
                <a:solidFill>
                  <a:srgbClr val="FFFBEA"/>
                </a:solidFill>
                <a:latin typeface="Arial" panose="020B0604020202020204" pitchFamily="34" charset="0"/>
                <a:cs typeface="Arial" panose="020B0604020202020204" pitchFamily="34" charset="0"/>
              </a:rPr>
              <a:t>Cause: extreme filtering of beam</a:t>
            </a:r>
          </a:p>
          <a:p>
            <a:pPr marL="800100" lvl="1" indent="-342900">
              <a:spcBef>
                <a:spcPts val="600"/>
              </a:spcBef>
              <a:buFont typeface="Arial" panose="020B0604020202020204" pitchFamily="34" charset="0"/>
              <a:buChar char="•"/>
            </a:pPr>
            <a:r>
              <a:rPr lang="en-US" altLang="en-US" sz="2000" dirty="0">
                <a:solidFill>
                  <a:srgbClr val="FFFBEA"/>
                </a:solidFill>
                <a:latin typeface="Arial" panose="020B0604020202020204" pitchFamily="34" charset="0"/>
                <a:cs typeface="Arial" panose="020B0604020202020204" pitchFamily="34" charset="0"/>
              </a:rPr>
              <a:t>Also called “photon starvation”</a:t>
            </a:r>
          </a:p>
          <a:p>
            <a:pPr marL="800100" lvl="1" indent="-342900">
              <a:spcBef>
                <a:spcPts val="600"/>
              </a:spcBef>
              <a:buFont typeface="Arial" panose="020B0604020202020204" pitchFamily="34" charset="0"/>
              <a:buChar char="•"/>
            </a:pPr>
            <a:r>
              <a:rPr lang="en-US" altLang="en-US" sz="2000" dirty="0">
                <a:solidFill>
                  <a:srgbClr val="FFFBEA"/>
                </a:solidFill>
                <a:latin typeface="Arial" panose="020B0604020202020204" pitchFamily="34" charset="0"/>
                <a:cs typeface="Arial" panose="020B0604020202020204" pitchFamily="34" charset="0"/>
              </a:rPr>
              <a:t>Present even when using high-flux synchrotron sources</a:t>
            </a:r>
          </a:p>
        </p:txBody>
      </p:sp>
    </p:spTree>
    <p:extLst>
      <p:ext uri="{BB962C8B-B14F-4D97-AF65-F5344CB8AC3E}">
        <p14:creationId xmlns:p14="http://schemas.microsoft.com/office/powerpoint/2010/main" val="26507480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dirty="0"/>
              <a:t>Artifacts: Starbursts</a:t>
            </a:r>
          </a:p>
        </p:txBody>
      </p:sp>
      <p:pic>
        <p:nvPicPr>
          <p:cNvPr id="49155" name="Picture 4" descr="star2"/>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t="12261" b="15899"/>
          <a:stretch/>
        </p:blipFill>
        <p:spPr bwMode="auto">
          <a:xfrm>
            <a:off x="4569183" y="2922714"/>
            <a:ext cx="4501918" cy="26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7060E28E-FB2E-9546-A592-D66BB50D322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295400" y="2922714"/>
            <a:ext cx="2849132" cy="3097086"/>
          </a:xfrm>
          <a:prstGeom prst="rect">
            <a:avLst/>
          </a:prstGeom>
        </p:spPr>
      </p:pic>
      <p:sp>
        <p:nvSpPr>
          <p:cNvPr id="3" name="Rectangle 2">
            <a:extLst>
              <a:ext uri="{FF2B5EF4-FFF2-40B4-BE49-F238E27FC236}">
                <a16:creationId xmlns:a16="http://schemas.microsoft.com/office/drawing/2014/main" id="{5C706CE6-B5B5-F642-B955-8035DA41E025}"/>
              </a:ext>
            </a:extLst>
          </p:cNvPr>
          <p:cNvSpPr/>
          <p:nvPr/>
        </p:nvSpPr>
        <p:spPr>
          <a:xfrm>
            <a:off x="6171914" y="5586680"/>
            <a:ext cx="1909497" cy="707886"/>
          </a:xfrm>
          <a:prstGeom prst="rect">
            <a:avLst/>
          </a:prstGeom>
        </p:spPr>
        <p:txBody>
          <a:bodyPr wrap="none">
            <a:spAutoFit/>
          </a:bodyPr>
          <a:lstStyle/>
          <a:p>
            <a:pPr algn="ctr"/>
            <a:r>
              <a:rPr lang="en-US" altLang="en-US" sz="2000" dirty="0" err="1">
                <a:solidFill>
                  <a:srgbClr val="FFFBEA"/>
                </a:solidFill>
                <a:latin typeface="Arial" panose="020B0604020202020204" pitchFamily="34" charset="0"/>
                <a:cs typeface="Arial" panose="020B0604020202020204" pitchFamily="34" charset="0"/>
              </a:rPr>
              <a:t>Sipalocyon</a:t>
            </a:r>
            <a:endParaRPr lang="en-US" altLang="en-US" sz="2000" dirty="0">
              <a:solidFill>
                <a:srgbClr val="FFFBEA"/>
              </a:solidFill>
              <a:latin typeface="Arial" panose="020B0604020202020204" pitchFamily="34" charset="0"/>
              <a:cs typeface="Arial" panose="020B0604020202020204" pitchFamily="34" charset="0"/>
            </a:endParaRPr>
          </a:p>
          <a:p>
            <a:pPr algn="ctr"/>
            <a:r>
              <a:rPr lang="en-US" sz="2000" dirty="0">
                <a:solidFill>
                  <a:srgbClr val="FFFBEA"/>
                </a:solidFill>
                <a:latin typeface="Arial" panose="020B0604020202020204" pitchFamily="34" charset="0"/>
                <a:cs typeface="Arial" panose="020B0604020202020204" pitchFamily="34" charset="0"/>
              </a:rPr>
              <a:t>Oxides in fossil</a:t>
            </a:r>
          </a:p>
        </p:txBody>
      </p:sp>
      <p:sp>
        <p:nvSpPr>
          <p:cNvPr id="6" name="TextBox 5">
            <a:extLst>
              <a:ext uri="{FF2B5EF4-FFF2-40B4-BE49-F238E27FC236}">
                <a16:creationId xmlns:a16="http://schemas.microsoft.com/office/drawing/2014/main" id="{D443C853-EDB8-A045-B53D-727CBD935EB7}"/>
              </a:ext>
            </a:extLst>
          </p:cNvPr>
          <p:cNvSpPr txBox="1"/>
          <p:nvPr/>
        </p:nvSpPr>
        <p:spPr>
          <a:xfrm>
            <a:off x="2364732" y="5940623"/>
            <a:ext cx="2204450" cy="307777"/>
          </a:xfrm>
          <a:prstGeom prst="rect">
            <a:avLst/>
          </a:prstGeom>
          <a:noFill/>
        </p:spPr>
        <p:txBody>
          <a:bodyPr wrap="none" rtlCol="0">
            <a:spAutoFit/>
          </a:bodyPr>
          <a:lstStyle/>
          <a:p>
            <a:r>
              <a:rPr lang="en-US" sz="1400" dirty="0">
                <a:solidFill>
                  <a:srgbClr val="FFFBEA"/>
                </a:solidFill>
                <a:latin typeface="Arial" panose="020B0604020202020204" pitchFamily="34" charset="0"/>
                <a:cs typeface="Arial" panose="020B0604020202020204" pitchFamily="34" charset="0"/>
              </a:rPr>
              <a:t>Hanna &amp; Ketcham (2017)</a:t>
            </a:r>
          </a:p>
        </p:txBody>
      </p:sp>
      <p:sp>
        <p:nvSpPr>
          <p:cNvPr id="4" name="TextBox 3">
            <a:extLst>
              <a:ext uri="{FF2B5EF4-FFF2-40B4-BE49-F238E27FC236}">
                <a16:creationId xmlns:a16="http://schemas.microsoft.com/office/drawing/2014/main" id="{B603EB76-FEAD-4740-B772-18EA1C87ADC8}"/>
              </a:ext>
            </a:extLst>
          </p:cNvPr>
          <p:cNvSpPr txBox="1"/>
          <p:nvPr/>
        </p:nvSpPr>
        <p:spPr>
          <a:xfrm>
            <a:off x="762000" y="6248400"/>
            <a:ext cx="4495800" cy="400110"/>
          </a:xfrm>
          <a:prstGeom prst="rect">
            <a:avLst/>
          </a:prstGeom>
          <a:noFill/>
        </p:spPr>
        <p:txBody>
          <a:bodyPr wrap="square" rtlCol="0">
            <a:spAutoFit/>
          </a:bodyPr>
          <a:lstStyle/>
          <a:p>
            <a:r>
              <a:rPr lang="en-US" sz="2000" dirty="0">
                <a:solidFill>
                  <a:srgbClr val="FFFBEA"/>
                </a:solidFill>
                <a:latin typeface="Arial" panose="020B0604020202020204" pitchFamily="34" charset="0"/>
                <a:cs typeface="Arial" panose="020B0604020202020204" pitchFamily="34" charset="0"/>
              </a:rPr>
              <a:t>Metal in </a:t>
            </a:r>
            <a:r>
              <a:rPr lang="en-US" sz="2000" dirty="0" err="1">
                <a:solidFill>
                  <a:srgbClr val="FFFBEA"/>
                </a:solidFill>
                <a:latin typeface="Arial" panose="020B0604020202020204" pitchFamily="34" charset="0"/>
                <a:cs typeface="Arial" panose="020B0604020202020204" pitchFamily="34" charset="0"/>
              </a:rPr>
              <a:t>Almahata</a:t>
            </a:r>
            <a:r>
              <a:rPr lang="en-US" sz="2000" dirty="0">
                <a:solidFill>
                  <a:srgbClr val="FFFBEA"/>
                </a:solidFill>
                <a:latin typeface="Arial" panose="020B0604020202020204" pitchFamily="34" charset="0"/>
                <a:cs typeface="Arial" panose="020B0604020202020204" pitchFamily="34" charset="0"/>
              </a:rPr>
              <a:t> </a:t>
            </a:r>
            <a:r>
              <a:rPr lang="en-US" sz="2000" dirty="0" err="1">
                <a:solidFill>
                  <a:srgbClr val="FFFBEA"/>
                </a:solidFill>
                <a:latin typeface="Arial" panose="020B0604020202020204" pitchFamily="34" charset="0"/>
                <a:cs typeface="Arial" panose="020B0604020202020204" pitchFamily="34" charset="0"/>
              </a:rPr>
              <a:t>Sitta</a:t>
            </a:r>
            <a:r>
              <a:rPr lang="en-US" sz="2000" dirty="0">
                <a:solidFill>
                  <a:srgbClr val="FFFBEA"/>
                </a:solidFill>
                <a:latin typeface="Arial" panose="020B0604020202020204" pitchFamily="34" charset="0"/>
                <a:cs typeface="Arial" panose="020B0604020202020204" pitchFamily="34" charset="0"/>
              </a:rPr>
              <a:t> meteorite</a:t>
            </a:r>
          </a:p>
        </p:txBody>
      </p:sp>
      <p:sp>
        <p:nvSpPr>
          <p:cNvPr id="8" name="Rectangle 3">
            <a:extLst>
              <a:ext uri="{FF2B5EF4-FFF2-40B4-BE49-F238E27FC236}">
                <a16:creationId xmlns:a16="http://schemas.microsoft.com/office/drawing/2014/main" id="{A238680A-AB42-2D46-8FAA-4FE9CF34C891}"/>
              </a:ext>
            </a:extLst>
          </p:cNvPr>
          <p:cNvSpPr txBox="1">
            <a:spLocks noChangeArrowheads="1"/>
          </p:cNvSpPr>
          <p:nvPr/>
        </p:nvSpPr>
        <p:spPr>
          <a:xfrm>
            <a:off x="685800" y="1394347"/>
            <a:ext cx="7772400" cy="2209800"/>
          </a:xfrm>
          <a:prstGeom prst="rect">
            <a:avLst/>
          </a:prstGeom>
        </p:spPr>
        <p:txBody>
          <a:bodyPr/>
          <a:lstStyle>
            <a:lvl1pPr marL="342900" indent="-342900" algn="l" rtl="0" eaLnBrk="0" fontAlgn="base" hangingPunct="0">
              <a:spcBef>
                <a:spcPct val="20000"/>
              </a:spcBef>
              <a:spcAft>
                <a:spcPct val="0"/>
              </a:spcAft>
              <a:buClr>
                <a:schemeClr val="tx2"/>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Char char="–"/>
              <a:defRPr sz="2800">
                <a:solidFill>
                  <a:schemeClr val="tx1"/>
                </a:solidFill>
                <a:latin typeface="+mn-lt"/>
              </a:defRPr>
            </a:lvl2pPr>
            <a:lvl3pPr marL="1143000" indent="-228600" algn="l" rtl="0" eaLnBrk="0" fontAlgn="base" hangingPunct="0">
              <a:spcBef>
                <a:spcPct val="20000"/>
              </a:spcBef>
              <a:spcAft>
                <a:spcPct val="0"/>
              </a:spcAft>
              <a:buClr>
                <a:schemeClr val="tx2"/>
              </a:buClr>
              <a:buChar char="•"/>
              <a:defRPr sz="2400">
                <a:solidFill>
                  <a:schemeClr val="tx1"/>
                </a:solidFill>
                <a:latin typeface="+mn-lt"/>
              </a:defRPr>
            </a:lvl3pPr>
            <a:lvl4pPr marL="1600200" indent="-228600" algn="l" rtl="0" eaLnBrk="0" fontAlgn="base" hangingPunct="0">
              <a:spcBef>
                <a:spcPct val="20000"/>
              </a:spcBef>
              <a:spcAft>
                <a:spcPct val="0"/>
              </a:spcAft>
              <a:buClr>
                <a:schemeClr val="tx2"/>
              </a:buClr>
              <a:buChar char="–"/>
              <a:defRPr sz="2000">
                <a:solidFill>
                  <a:schemeClr val="tx1"/>
                </a:solidFill>
                <a:latin typeface="+mn-lt"/>
              </a:defRPr>
            </a:lvl4pPr>
            <a:lvl5pPr marL="2057400" indent="-228600" algn="l" rtl="0" eaLnBrk="0" fontAlgn="base" hangingPunct="0">
              <a:spcBef>
                <a:spcPct val="20000"/>
              </a:spcBef>
              <a:spcAft>
                <a:spcPct val="0"/>
              </a:spcAft>
              <a:buClr>
                <a:schemeClr val="tx2"/>
              </a:buClr>
              <a:buChar char="•"/>
              <a:defRPr sz="2000">
                <a:solidFill>
                  <a:schemeClr val="tx1"/>
                </a:solidFill>
                <a:latin typeface="+mn-lt"/>
              </a:defRPr>
            </a:lvl5pPr>
            <a:lvl6pPr marL="2514600" indent="-228600" algn="l" rtl="0" eaLnBrk="0" fontAlgn="base" hangingPunct="0">
              <a:spcBef>
                <a:spcPct val="20000"/>
              </a:spcBef>
              <a:spcAft>
                <a:spcPct val="0"/>
              </a:spcAft>
              <a:buClr>
                <a:schemeClr val="tx2"/>
              </a:buClr>
              <a:buChar char="•"/>
              <a:defRPr sz="2000">
                <a:solidFill>
                  <a:schemeClr val="tx1"/>
                </a:solidFill>
                <a:latin typeface="+mn-lt"/>
              </a:defRPr>
            </a:lvl6pPr>
            <a:lvl7pPr marL="2971800" indent="-228600" algn="l" rtl="0" eaLnBrk="0" fontAlgn="base" hangingPunct="0">
              <a:spcBef>
                <a:spcPct val="20000"/>
              </a:spcBef>
              <a:spcAft>
                <a:spcPct val="0"/>
              </a:spcAft>
              <a:buClr>
                <a:schemeClr val="tx2"/>
              </a:buClr>
              <a:buChar char="•"/>
              <a:defRPr sz="2000">
                <a:solidFill>
                  <a:schemeClr val="tx1"/>
                </a:solidFill>
                <a:latin typeface="+mn-lt"/>
              </a:defRPr>
            </a:lvl7pPr>
            <a:lvl8pPr marL="3429000" indent="-228600" algn="l" rtl="0" eaLnBrk="0" fontAlgn="base" hangingPunct="0">
              <a:spcBef>
                <a:spcPct val="20000"/>
              </a:spcBef>
              <a:spcAft>
                <a:spcPct val="0"/>
              </a:spcAft>
              <a:buClr>
                <a:schemeClr val="tx2"/>
              </a:buClr>
              <a:buChar char="•"/>
              <a:defRPr sz="2000">
                <a:solidFill>
                  <a:schemeClr val="tx1"/>
                </a:solidFill>
                <a:latin typeface="+mn-lt"/>
              </a:defRPr>
            </a:lvl8pPr>
            <a:lvl9pPr marL="3886200" indent="-228600" algn="l" rtl="0" eaLnBrk="0" fontAlgn="base" hangingPunct="0">
              <a:spcBef>
                <a:spcPct val="20000"/>
              </a:spcBef>
              <a:spcAft>
                <a:spcPct val="0"/>
              </a:spcAft>
              <a:buClr>
                <a:schemeClr val="tx2"/>
              </a:buClr>
              <a:buChar char="•"/>
              <a:defRPr sz="2000">
                <a:solidFill>
                  <a:schemeClr val="tx1"/>
                </a:solidFill>
                <a:latin typeface="+mn-lt"/>
              </a:defRPr>
            </a:lvl9pPr>
          </a:lstStyle>
          <a:p>
            <a:r>
              <a:rPr lang="en-US" altLang="en-US" sz="2800" kern="0" dirty="0">
                <a:solidFill>
                  <a:srgbClr val="FFFBEA"/>
                </a:solidFill>
                <a:latin typeface="Arial" panose="020B0604020202020204" pitchFamily="34" charset="0"/>
                <a:cs typeface="Arial" panose="020B0604020202020204" pitchFamily="34" charset="0"/>
              </a:rPr>
              <a:t>Results from large attenuation contrasts combined with low-energy X-rays</a:t>
            </a:r>
          </a:p>
          <a:p>
            <a:r>
              <a:rPr lang="en-US" altLang="en-US" sz="2800" kern="0" dirty="0">
                <a:solidFill>
                  <a:srgbClr val="FFFBEA"/>
                </a:solidFill>
                <a:latin typeface="Arial" panose="020B0604020202020204" pitchFamily="34" charset="0"/>
                <a:cs typeface="Arial" panose="020B0604020202020204" pitchFamily="34" charset="0"/>
              </a:rPr>
              <a:t>Sources: </a:t>
            </a:r>
            <a:r>
              <a:rPr lang="en-US" altLang="en-US" sz="2400" kern="0" dirty="0">
                <a:solidFill>
                  <a:srgbClr val="FFFBEA"/>
                </a:solidFill>
                <a:latin typeface="Arial" panose="020B0604020202020204" pitchFamily="34" charset="0"/>
                <a:cs typeface="Arial" panose="020B0604020202020204" pitchFamily="34" charset="0"/>
              </a:rPr>
              <a:t>metal, oxides/sulfides</a:t>
            </a:r>
          </a:p>
        </p:txBody>
      </p:sp>
    </p:spTree>
    <p:extLst>
      <p:ext uri="{BB962C8B-B14F-4D97-AF65-F5344CB8AC3E}">
        <p14:creationId xmlns:p14="http://schemas.microsoft.com/office/powerpoint/2010/main" val="1900986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E541A8-3364-066C-2467-BEA6692B5FAB}"/>
              </a:ext>
            </a:extLst>
          </p:cNvPr>
          <p:cNvSpPr/>
          <p:nvPr/>
        </p:nvSpPr>
        <p:spPr bwMode="auto">
          <a:xfrm>
            <a:off x="0" y="76200"/>
            <a:ext cx="2514600" cy="990600"/>
          </a:xfrm>
          <a:prstGeom prst="rect">
            <a:avLst/>
          </a:prstGeom>
          <a:solidFill>
            <a:schemeClr val="bg1"/>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2" name="Title 1">
            <a:extLst>
              <a:ext uri="{FF2B5EF4-FFF2-40B4-BE49-F238E27FC236}">
                <a16:creationId xmlns:a16="http://schemas.microsoft.com/office/drawing/2014/main" id="{79D97AED-F213-5F3E-D6D0-143D94622394}"/>
              </a:ext>
            </a:extLst>
          </p:cNvPr>
          <p:cNvSpPr>
            <a:spLocks noGrp="1"/>
          </p:cNvSpPr>
          <p:nvPr>
            <p:ph type="title"/>
          </p:nvPr>
        </p:nvSpPr>
        <p:spPr/>
        <p:txBody>
          <a:bodyPr/>
          <a:lstStyle/>
          <a:p>
            <a:r>
              <a:rPr lang="en-US" dirty="0"/>
              <a:t>Artifact post-correction</a:t>
            </a:r>
          </a:p>
        </p:txBody>
      </p:sp>
      <p:grpSp>
        <p:nvGrpSpPr>
          <p:cNvPr id="12" name="Group 11">
            <a:extLst>
              <a:ext uri="{FF2B5EF4-FFF2-40B4-BE49-F238E27FC236}">
                <a16:creationId xmlns:a16="http://schemas.microsoft.com/office/drawing/2014/main" id="{54B52151-29E1-334D-0406-B287E985F6C2}"/>
              </a:ext>
            </a:extLst>
          </p:cNvPr>
          <p:cNvGrpSpPr/>
          <p:nvPr/>
        </p:nvGrpSpPr>
        <p:grpSpPr>
          <a:xfrm>
            <a:off x="2286000" y="1371600"/>
            <a:ext cx="4753212" cy="5257800"/>
            <a:chOff x="1514290" y="1371600"/>
            <a:chExt cx="4753212" cy="5257800"/>
          </a:xfrm>
        </p:grpSpPr>
        <p:pic>
          <p:nvPicPr>
            <p:cNvPr id="13" name="Picture 12">
              <a:extLst>
                <a:ext uri="{FF2B5EF4-FFF2-40B4-BE49-F238E27FC236}">
                  <a16:creationId xmlns:a16="http://schemas.microsoft.com/office/drawing/2014/main" id="{ECF780EC-6BCB-BA28-F4BF-A7236A13931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08470" y="1371600"/>
              <a:ext cx="1659032" cy="1665642"/>
            </a:xfrm>
            <a:prstGeom prst="rect">
              <a:avLst/>
            </a:prstGeom>
          </p:spPr>
        </p:pic>
        <p:pic>
          <p:nvPicPr>
            <p:cNvPr id="14" name="Picture 13">
              <a:extLst>
                <a:ext uri="{FF2B5EF4-FFF2-40B4-BE49-F238E27FC236}">
                  <a16:creationId xmlns:a16="http://schemas.microsoft.com/office/drawing/2014/main" id="{2D6B2DF7-A663-8AE5-FE44-0C8A5254144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4290" y="1371600"/>
              <a:ext cx="2829698" cy="1667179"/>
            </a:xfrm>
            <a:prstGeom prst="rect">
              <a:avLst/>
            </a:prstGeom>
          </p:spPr>
        </p:pic>
        <p:pic>
          <p:nvPicPr>
            <p:cNvPr id="15" name="Picture 14">
              <a:extLst>
                <a:ext uri="{FF2B5EF4-FFF2-40B4-BE49-F238E27FC236}">
                  <a16:creationId xmlns:a16="http://schemas.microsoft.com/office/drawing/2014/main" id="{AF5B8950-97D4-4F12-272F-EA96EF93FFA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97584" y="3134933"/>
              <a:ext cx="1659032" cy="1665667"/>
            </a:xfrm>
            <a:prstGeom prst="rect">
              <a:avLst/>
            </a:prstGeom>
          </p:spPr>
        </p:pic>
        <p:pic>
          <p:nvPicPr>
            <p:cNvPr id="16" name="Picture 15">
              <a:extLst>
                <a:ext uri="{FF2B5EF4-FFF2-40B4-BE49-F238E27FC236}">
                  <a16:creationId xmlns:a16="http://schemas.microsoft.com/office/drawing/2014/main" id="{33AE9E52-5CAD-2AF4-57CC-099D528228C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08470" y="4981254"/>
              <a:ext cx="1648146" cy="1648146"/>
            </a:xfrm>
            <a:prstGeom prst="rect">
              <a:avLst/>
            </a:prstGeom>
          </p:spPr>
        </p:pic>
        <p:pic>
          <p:nvPicPr>
            <p:cNvPr id="17" name="Picture 16">
              <a:extLst>
                <a:ext uri="{FF2B5EF4-FFF2-40B4-BE49-F238E27FC236}">
                  <a16:creationId xmlns:a16="http://schemas.microsoft.com/office/drawing/2014/main" id="{B87F7EA1-F8AD-4672-4B13-3ECDFC8C9F8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522600" y="4953000"/>
              <a:ext cx="2808862" cy="1676400"/>
            </a:xfrm>
            <a:prstGeom prst="rect">
              <a:avLst/>
            </a:prstGeom>
          </p:spPr>
        </p:pic>
        <p:pic>
          <p:nvPicPr>
            <p:cNvPr id="18" name="Picture 17">
              <a:extLst>
                <a:ext uri="{FF2B5EF4-FFF2-40B4-BE49-F238E27FC236}">
                  <a16:creationId xmlns:a16="http://schemas.microsoft.com/office/drawing/2014/main" id="{11901720-84F4-B92C-C465-550CE921494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538177" y="3122621"/>
              <a:ext cx="2790743" cy="1670891"/>
            </a:xfrm>
            <a:prstGeom prst="rect">
              <a:avLst/>
            </a:prstGeom>
          </p:spPr>
        </p:pic>
        <p:cxnSp>
          <p:nvCxnSpPr>
            <p:cNvPr id="19" name="Straight Connector 18">
              <a:extLst>
                <a:ext uri="{FF2B5EF4-FFF2-40B4-BE49-F238E27FC236}">
                  <a16:creationId xmlns:a16="http://schemas.microsoft.com/office/drawing/2014/main" id="{A4E431BC-355E-2256-091C-D93C722D2AFD}"/>
                </a:ext>
              </a:extLst>
            </p:cNvPr>
            <p:cNvCxnSpPr/>
            <p:nvPr/>
          </p:nvCxnSpPr>
          <p:spPr bwMode="auto">
            <a:xfrm>
              <a:off x="1911350" y="1854200"/>
              <a:ext cx="2286000" cy="0"/>
            </a:xfrm>
            <a:prstGeom prst="line">
              <a:avLst/>
            </a:prstGeom>
            <a:solidFill>
              <a:schemeClr val="accent1"/>
            </a:solidFill>
            <a:ln w="28575" cap="flat" cmpd="sng" algn="ctr">
              <a:solidFill>
                <a:srgbClr val="FF0000">
                  <a:alpha val="34902"/>
                </a:srgbClr>
              </a:solidFill>
              <a:prstDash val="solid"/>
              <a:round/>
              <a:headEnd type="none" w="sm" len="sm"/>
              <a:tailEnd type="none" w="sm" len="sm"/>
            </a:ln>
            <a:effectLst/>
          </p:spPr>
        </p:cxnSp>
        <p:cxnSp>
          <p:nvCxnSpPr>
            <p:cNvPr id="20" name="Straight Connector 19">
              <a:extLst>
                <a:ext uri="{FF2B5EF4-FFF2-40B4-BE49-F238E27FC236}">
                  <a16:creationId xmlns:a16="http://schemas.microsoft.com/office/drawing/2014/main" id="{E3DEBA27-603C-FF08-ABD2-508BB9F14094}"/>
                </a:ext>
              </a:extLst>
            </p:cNvPr>
            <p:cNvCxnSpPr/>
            <p:nvPr/>
          </p:nvCxnSpPr>
          <p:spPr bwMode="auto">
            <a:xfrm>
              <a:off x="1873250" y="3435350"/>
              <a:ext cx="2286000" cy="0"/>
            </a:xfrm>
            <a:prstGeom prst="line">
              <a:avLst/>
            </a:prstGeom>
            <a:solidFill>
              <a:schemeClr val="accent1"/>
            </a:solidFill>
            <a:ln w="28575" cap="flat" cmpd="sng" algn="ctr">
              <a:solidFill>
                <a:srgbClr val="FF0000">
                  <a:alpha val="34902"/>
                </a:srgbClr>
              </a:solidFill>
              <a:prstDash val="solid"/>
              <a:round/>
              <a:headEnd type="none" w="sm" len="sm"/>
              <a:tailEnd type="none" w="sm" len="sm"/>
            </a:ln>
            <a:effectLst/>
          </p:spPr>
        </p:cxnSp>
        <p:cxnSp>
          <p:nvCxnSpPr>
            <p:cNvPr id="21" name="Straight Connector 20">
              <a:extLst>
                <a:ext uri="{FF2B5EF4-FFF2-40B4-BE49-F238E27FC236}">
                  <a16:creationId xmlns:a16="http://schemas.microsoft.com/office/drawing/2014/main" id="{517A406A-91E4-FC12-18BF-17E96C10E1DD}"/>
                </a:ext>
              </a:extLst>
            </p:cNvPr>
            <p:cNvCxnSpPr/>
            <p:nvPr/>
          </p:nvCxnSpPr>
          <p:spPr bwMode="auto">
            <a:xfrm>
              <a:off x="1873250" y="5257800"/>
              <a:ext cx="2286000" cy="0"/>
            </a:xfrm>
            <a:prstGeom prst="line">
              <a:avLst/>
            </a:prstGeom>
            <a:solidFill>
              <a:schemeClr val="accent1"/>
            </a:solidFill>
            <a:ln w="28575" cap="flat" cmpd="sng" algn="ctr">
              <a:solidFill>
                <a:srgbClr val="FF0000">
                  <a:alpha val="34902"/>
                </a:srgbClr>
              </a:solidFill>
              <a:prstDash val="solid"/>
              <a:round/>
              <a:headEnd type="none" w="sm" len="sm"/>
              <a:tailEnd type="none" w="sm" len="sm"/>
            </a:ln>
            <a:effectLst/>
          </p:spPr>
        </p:cxnSp>
      </p:grpSp>
      <p:sp>
        <p:nvSpPr>
          <p:cNvPr id="22" name="TextBox 21">
            <a:extLst>
              <a:ext uri="{FF2B5EF4-FFF2-40B4-BE49-F238E27FC236}">
                <a16:creationId xmlns:a16="http://schemas.microsoft.com/office/drawing/2014/main" id="{60D024BD-3C96-E8A5-4980-FA34E596AC2B}"/>
              </a:ext>
            </a:extLst>
          </p:cNvPr>
          <p:cNvSpPr txBox="1"/>
          <p:nvPr/>
        </p:nvSpPr>
        <p:spPr>
          <a:xfrm>
            <a:off x="7159752" y="1970584"/>
            <a:ext cx="1580882"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Uncorrected</a:t>
            </a:r>
          </a:p>
        </p:txBody>
      </p:sp>
      <p:sp>
        <p:nvSpPr>
          <p:cNvPr id="23" name="TextBox 22">
            <a:extLst>
              <a:ext uri="{FF2B5EF4-FFF2-40B4-BE49-F238E27FC236}">
                <a16:creationId xmlns:a16="http://schemas.microsoft.com/office/drawing/2014/main" id="{AEDC3F4E-8B50-19FE-7AE2-E992F27F7A4A}"/>
              </a:ext>
            </a:extLst>
          </p:cNvPr>
          <p:cNvSpPr txBox="1"/>
          <p:nvPr/>
        </p:nvSpPr>
        <p:spPr>
          <a:xfrm>
            <a:off x="7184269" y="3687690"/>
            <a:ext cx="1806905"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Overcorrected</a:t>
            </a:r>
          </a:p>
        </p:txBody>
      </p:sp>
      <p:sp>
        <p:nvSpPr>
          <p:cNvPr id="24" name="TextBox 23">
            <a:extLst>
              <a:ext uri="{FF2B5EF4-FFF2-40B4-BE49-F238E27FC236}">
                <a16:creationId xmlns:a16="http://schemas.microsoft.com/office/drawing/2014/main" id="{5E2935A7-68FA-C8CC-8B7C-D4013418CC79}"/>
              </a:ext>
            </a:extLst>
          </p:cNvPr>
          <p:cNvSpPr txBox="1"/>
          <p:nvPr/>
        </p:nvSpPr>
        <p:spPr>
          <a:xfrm>
            <a:off x="7159752" y="5544271"/>
            <a:ext cx="697627"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Best</a:t>
            </a:r>
          </a:p>
        </p:txBody>
      </p:sp>
      <p:sp>
        <p:nvSpPr>
          <p:cNvPr id="25" name="TextBox 24">
            <a:extLst>
              <a:ext uri="{FF2B5EF4-FFF2-40B4-BE49-F238E27FC236}">
                <a16:creationId xmlns:a16="http://schemas.microsoft.com/office/drawing/2014/main" id="{89FB0AFA-9705-E2D0-047F-96618EF03C8B}"/>
              </a:ext>
            </a:extLst>
          </p:cNvPr>
          <p:cNvSpPr txBox="1"/>
          <p:nvPr/>
        </p:nvSpPr>
        <p:spPr>
          <a:xfrm>
            <a:off x="192848" y="108035"/>
            <a:ext cx="2550352" cy="1477328"/>
          </a:xfrm>
          <a:prstGeom prst="rect">
            <a:avLst/>
          </a:prstGeom>
          <a:noFill/>
        </p:spPr>
        <p:txBody>
          <a:bodyPr wrap="square" rtlCol="0">
            <a:spAutoFit/>
          </a:bodyPr>
          <a:lstStyle/>
          <a:p>
            <a:r>
              <a:rPr lang="en-US" altLang="en-US" sz="1800" dirty="0">
                <a:latin typeface="Arial" panose="020B0604020202020204" pitchFamily="34" charset="0"/>
                <a:cs typeface="Arial" panose="020B0604020202020204" pitchFamily="34" charset="0"/>
              </a:rPr>
              <a:t>An experienced analyst can recognize a CT artifact, but not necessarily a (botched) correction….</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4751429"/>
      </p:ext>
    </p:extLst>
  </p:cSld>
  <p:clrMapOvr>
    <a:masterClrMapping/>
  </p:clrMapOvr>
</p:sld>
</file>

<file path=ppt/theme/theme1.xml><?xml version="1.0" encoding="utf-8"?>
<a:theme xmlns:a="http://schemas.openxmlformats.org/drawingml/2006/main" name="CT">
  <a:themeElements>
    <a:clrScheme name="">
      <a:dk1>
        <a:srgbClr val="5F5F5F"/>
      </a:dk1>
      <a:lt1>
        <a:srgbClr val="FFFFCC"/>
      </a:lt1>
      <a:dk2>
        <a:srgbClr val="373445"/>
      </a:dk2>
      <a:lt2>
        <a:srgbClr val="D6BC6D"/>
      </a:lt2>
      <a:accent1>
        <a:srgbClr val="AD83C6"/>
      </a:accent1>
      <a:accent2>
        <a:srgbClr val="8783C7"/>
      </a:accent2>
      <a:accent3>
        <a:srgbClr val="5D739A"/>
      </a:accent3>
      <a:accent4>
        <a:srgbClr val="6997AF"/>
      </a:accent4>
      <a:accent5>
        <a:srgbClr val="FFCAAD"/>
      </a:accent5>
      <a:accent6>
        <a:srgbClr val="B9005C"/>
      </a:accent6>
      <a:hlink>
        <a:srgbClr val="CC00CC"/>
      </a:hlink>
      <a:folHlink>
        <a:srgbClr val="990099"/>
      </a:folHlink>
    </a:clrScheme>
    <a:fontScheme name="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CT 1">
        <a:dk1>
          <a:srgbClr val="5F5F5F"/>
        </a:dk1>
        <a:lt1>
          <a:srgbClr val="FFFFCC"/>
        </a:lt1>
        <a:dk2>
          <a:srgbClr val="000000"/>
        </a:dk2>
        <a:lt2>
          <a:srgbClr val="FFCC66"/>
        </a:lt2>
        <a:accent1>
          <a:srgbClr val="FF9933"/>
        </a:accent1>
        <a:accent2>
          <a:srgbClr val="CC0066"/>
        </a:accent2>
        <a:accent3>
          <a:srgbClr val="AAAAAA"/>
        </a:accent3>
        <a:accent4>
          <a:srgbClr val="DADAAE"/>
        </a:accent4>
        <a:accent5>
          <a:srgbClr val="FFCAAD"/>
        </a:accent5>
        <a:accent6>
          <a:srgbClr val="B9005C"/>
        </a:accent6>
        <a:hlink>
          <a:srgbClr val="CC00CC"/>
        </a:hlink>
        <a:folHlink>
          <a:srgbClr val="990099"/>
        </a:folHlink>
      </a:clrScheme>
      <a:clrMap bg1="dk2" tx1="lt1" bg2="dk1" tx2="lt2" accent1="accent1" accent2="accent2" accent3="accent3" accent4="accent4" accent5="accent5" accent6="accent6" hlink="hlink" folHlink="folHlink"/>
    </a:extraClrScheme>
    <a:extraClrScheme>
      <a:clrScheme name="CT 2">
        <a:dk1>
          <a:srgbClr val="000000"/>
        </a:dk1>
        <a:lt1>
          <a:srgbClr val="FFFFFF"/>
        </a:lt1>
        <a:dk2>
          <a:srgbClr val="FF9900"/>
        </a:dk2>
        <a:lt2>
          <a:srgbClr val="5F5F5F"/>
        </a:lt2>
        <a:accent1>
          <a:srgbClr val="FF9933"/>
        </a:accent1>
        <a:accent2>
          <a:srgbClr val="CC0066"/>
        </a:accent2>
        <a:accent3>
          <a:srgbClr val="FFFFFF"/>
        </a:accent3>
        <a:accent4>
          <a:srgbClr val="000000"/>
        </a:accent4>
        <a:accent5>
          <a:srgbClr val="FFCAAD"/>
        </a:accent5>
        <a:accent6>
          <a:srgbClr val="B9005C"/>
        </a:accent6>
        <a:hlink>
          <a:srgbClr val="CC00CC"/>
        </a:hlink>
        <a:folHlink>
          <a:srgbClr val="990099"/>
        </a:folHlink>
      </a:clrScheme>
      <a:clrMap bg1="lt1" tx1="dk1" bg2="lt2" tx2="dk2" accent1="accent1" accent2="accent2" accent3="accent3" accent4="accent4" accent5="accent5" accent6="accent6" hlink="hlink" folHlink="folHlink"/>
    </a:extraClrScheme>
    <a:extraClrScheme>
      <a:clrScheme name="CT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UTCT" id="{09E4B86C-CCDE-5B4C-AF2C-59CDFDCB0D49}" vid="{019A6D8F-753A-C946-AC71-8FE868AB0E2F}"/>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10016</TotalTime>
  <Words>3749</Words>
  <Application>Microsoft Macintosh PowerPoint</Application>
  <PresentationFormat>On-screen Show (4:3)</PresentationFormat>
  <Paragraphs>399</Paragraphs>
  <Slides>42</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GulliverRM</vt:lpstr>
      <vt:lpstr>Symbol</vt:lpstr>
      <vt:lpstr>Times New Roman</vt:lpstr>
      <vt:lpstr>CT</vt:lpstr>
      <vt:lpstr>Fundamentals of X-ray Computed Tomography</vt:lpstr>
      <vt:lpstr>Part I:  Where Does My data Come From?</vt:lpstr>
      <vt:lpstr>What does CT mean?</vt:lpstr>
      <vt:lpstr>X-ray CT (XCT)</vt:lpstr>
      <vt:lpstr>X-ray Tube Components</vt:lpstr>
      <vt:lpstr>X-ray Tube Settings</vt:lpstr>
      <vt:lpstr>X-ray Spectrum from Target</vt:lpstr>
      <vt:lpstr>X-ray Spectrum Filtering</vt:lpstr>
      <vt:lpstr>Filtering the X-ray Spectrum</vt:lpstr>
      <vt:lpstr>X-ray Focal Spot</vt:lpstr>
      <vt:lpstr>X-ray Source: What’s Good?</vt:lpstr>
      <vt:lpstr>X-ray Sources</vt:lpstr>
      <vt:lpstr>X-ray CT (XCT)</vt:lpstr>
      <vt:lpstr>X-ray Attenuation </vt:lpstr>
      <vt:lpstr>Photoelectric Absorption</vt:lpstr>
      <vt:lpstr>Coherent (Rayleigh) Scattering</vt:lpstr>
      <vt:lpstr>Incoherent (Compton) Scattering</vt:lpstr>
      <vt:lpstr>X-ray Attenuation</vt:lpstr>
      <vt:lpstr>X-ray Attenuation</vt:lpstr>
      <vt:lpstr>X-ray CT (XCT)</vt:lpstr>
      <vt:lpstr>X-ray Detection</vt:lpstr>
      <vt:lpstr>X-ray Detection: What’s good?</vt:lpstr>
      <vt:lpstr>Imaging vs Feature Resolution</vt:lpstr>
      <vt:lpstr>Lab CT Systems</vt:lpstr>
      <vt:lpstr>Synchrotron XCT</vt:lpstr>
      <vt:lpstr>UTCT Instrumentation</vt:lpstr>
      <vt:lpstr>UTCT Instrumentation</vt:lpstr>
      <vt:lpstr>Part II:  What’s Data and What’s Not?</vt:lpstr>
      <vt:lpstr>X-ray CT (XCT)</vt:lpstr>
      <vt:lpstr>Data Analysis &amp; Artifacts</vt:lpstr>
      <vt:lpstr>Artifacts: Beam Hardening</vt:lpstr>
      <vt:lpstr>Beam Hardening Solutions</vt:lpstr>
      <vt:lpstr>Beam Hardening Correction</vt:lpstr>
      <vt:lpstr>Beam Hardening Correction</vt:lpstr>
      <vt:lpstr>Beam Hardening Correction</vt:lpstr>
      <vt:lpstr>Artifacts: Rings</vt:lpstr>
      <vt:lpstr>Artifacts: Rings</vt:lpstr>
      <vt:lpstr>Artifacts: Rings</vt:lpstr>
      <vt:lpstr>Artifacts: Streaking</vt:lpstr>
      <vt:lpstr>Artifacts: Shadowing</vt:lpstr>
      <vt:lpstr>Artifacts: Starbursts</vt:lpstr>
      <vt:lpstr>Artifact post-correction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Fundamentals of X-ray Computed Tomography</dc:title>
  <dc:creator>Romy Hanna</dc:creator>
  <cp:lastModifiedBy>Hanna, Romy D</cp:lastModifiedBy>
  <cp:revision>263</cp:revision>
  <cp:lastPrinted>1999-02-15T21:23:40Z</cp:lastPrinted>
  <dcterms:created xsi:type="dcterms:W3CDTF">2019-06-24T18:29:15Z</dcterms:created>
  <dcterms:modified xsi:type="dcterms:W3CDTF">2026-09-22T18:00:42Z</dcterms:modified>
</cp:coreProperties>
</file>