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3"/>
  </p:notesMasterIdLst>
  <p:handoutMasterIdLst>
    <p:handoutMasterId r:id="rId24"/>
  </p:handoutMasterIdLst>
  <p:sldIdLst>
    <p:sldId id="348" r:id="rId2"/>
    <p:sldId id="350" r:id="rId3"/>
    <p:sldId id="351" r:id="rId4"/>
    <p:sldId id="361" r:id="rId5"/>
    <p:sldId id="372" r:id="rId6"/>
    <p:sldId id="377" r:id="rId7"/>
    <p:sldId id="388" r:id="rId8"/>
    <p:sldId id="389" r:id="rId9"/>
    <p:sldId id="391" r:id="rId10"/>
    <p:sldId id="374" r:id="rId11"/>
    <p:sldId id="267" r:id="rId12"/>
    <p:sldId id="259" r:id="rId13"/>
    <p:sldId id="269" r:id="rId14"/>
    <p:sldId id="261" r:id="rId15"/>
    <p:sldId id="270" r:id="rId16"/>
    <p:sldId id="262" r:id="rId17"/>
    <p:sldId id="392" r:id="rId18"/>
    <p:sldId id="271" r:id="rId19"/>
    <p:sldId id="393" r:id="rId20"/>
    <p:sldId id="394" r:id="rId21"/>
    <p:sldId id="266" r:id="rId2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16"/>
    <a:srgbClr val="EFE4C5"/>
    <a:srgbClr val="FFFF00"/>
    <a:srgbClr val="125FD1"/>
    <a:srgbClr val="2F72ED"/>
    <a:srgbClr val="FF9300"/>
    <a:srgbClr val="472BF9"/>
    <a:srgbClr val="00FA00"/>
    <a:srgbClr val="8EFA00"/>
    <a:srgbClr val="F7F2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350"/>
    <p:restoredTop sz="69205"/>
  </p:normalViewPr>
  <p:slideViewPr>
    <p:cSldViewPr>
      <p:cViewPr varScale="1">
        <p:scale>
          <a:sx n="70" d="100"/>
          <a:sy n="70" d="100"/>
        </p:scale>
        <p:origin x="2072"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24"/>
    </p:cViewPr>
  </p:sorterViewPr>
  <p:notesViewPr>
    <p:cSldViewPr>
      <p:cViewPr varScale="1">
        <p:scale>
          <a:sx n="87" d="100"/>
          <a:sy n="87" d="100"/>
        </p:scale>
        <p:origin x="3904" y="19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6147" name="Rectangle 3"/>
          <p:cNvSpPr>
            <a:spLocks noGrp="1" noChangeArrowheads="1"/>
          </p:cNvSpPr>
          <p:nvPr>
            <p:ph type="dt" sz="quarter"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6148" name="Rectangle 4"/>
          <p:cNvSpPr>
            <a:spLocks noGrp="1" noChangeArrowheads="1"/>
          </p:cNvSpPr>
          <p:nvPr>
            <p:ph type="ftr" sz="quarter" idx="2"/>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6149" name="Rectangle 5"/>
          <p:cNvSpPr>
            <a:spLocks noGrp="1" noChangeArrowheads="1"/>
          </p:cNvSpPr>
          <p:nvPr>
            <p:ph type="sldNum" sz="quarter" idx="3"/>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8B43892B-6E9F-4733-B82E-05EEE4FF2923}" type="slidenum">
              <a:rPr lang="en-US"/>
              <a:pPr>
                <a:defRPr/>
              </a:pPr>
              <a:t>‹#›</a:t>
            </a:fld>
            <a:endParaRPr lang="en-US"/>
          </a:p>
        </p:txBody>
      </p:sp>
    </p:spTree>
    <p:extLst>
      <p:ext uri="{BB962C8B-B14F-4D97-AF65-F5344CB8AC3E}">
        <p14:creationId xmlns:p14="http://schemas.microsoft.com/office/powerpoint/2010/main" val="11269861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43061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1283256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For the last few years, we’ve been working on a project to use XCT to image porosity in </a:t>
            </a:r>
            <a:r>
              <a:rPr lang="en-US" dirty="0" err="1"/>
              <a:t>cabonacous</a:t>
            </a:r>
            <a:r>
              <a:rPr lang="en-US" dirty="0"/>
              <a:t> chondrite meteorites.  Typically, XCT is used to measure pores that are large relative to the data resolution.  This is because for direct imaging of a feature, you need a few voxels across it to accurately measure it. </a:t>
            </a:r>
          </a:p>
          <a:p>
            <a:endParaRPr lang="en-US" dirty="0"/>
          </a:p>
          <a:p>
            <a:r>
              <a:rPr lang="en-US" dirty="0"/>
              <a:t>So, on the left, this is CT scan of a </a:t>
            </a:r>
            <a:r>
              <a:rPr lang="en-US" dirty="0" err="1"/>
              <a:t>Hawaiin</a:t>
            </a:r>
            <a:r>
              <a:rPr lang="en-US" dirty="0"/>
              <a:t> basalt with huge vesicles so most of them can be measured even with this low resolution CT data.</a:t>
            </a:r>
          </a:p>
          <a:p>
            <a:endParaRPr lang="en-US" dirty="0"/>
          </a:p>
          <a:p>
            <a:r>
              <a:rPr lang="en-US" dirty="0"/>
              <a:t>On the right, is a typical sample that I work on, which is a primitive meteorite.  This one is called CM Murchison, and we know from helium </a:t>
            </a:r>
            <a:r>
              <a:rPr lang="en-US" dirty="0" err="1"/>
              <a:t>pycnometry</a:t>
            </a:r>
            <a:r>
              <a:rPr lang="en-US" dirty="0"/>
              <a:t> that has around 22 % porosity.  But, even with a 3 micron CT data, we can only measure a tiny amount of the actual porosity present. </a:t>
            </a:r>
          </a:p>
        </p:txBody>
      </p:sp>
    </p:spTree>
    <p:extLst>
      <p:ext uri="{BB962C8B-B14F-4D97-AF65-F5344CB8AC3E}">
        <p14:creationId xmlns:p14="http://schemas.microsoft.com/office/powerpoint/2010/main" val="883043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This is because, in these types of samples, known as CM chondrites, the porosity is mostly submicron to micron size.  </a:t>
            </a:r>
          </a:p>
          <a:p>
            <a:endParaRPr lang="en-US" dirty="0"/>
          </a:p>
          <a:p>
            <a:r>
              <a:rPr lang="en-US" dirty="0"/>
              <a:t>The image at the top shows what this meteorite looks like in hand sample.  The data on the left is CT data at 1 micron resolution. We can still not see very much of the porosity.  The images on the right are from a TEM study of another CM chondrite called Paris.  This shows that the porosity, mainly contained in the fine-grained areas, is mostly below a micron in size.</a:t>
            </a:r>
          </a:p>
          <a:p>
            <a:endParaRPr lang="en-US" dirty="0"/>
          </a:p>
          <a:p>
            <a:r>
              <a:rPr lang="en-US" dirty="0"/>
              <a:t>So, our issue is that we want to examine this fine-scale porosity in 3D in these samples, but in something bigger than the tiny volume required for TEM analysis.</a:t>
            </a:r>
          </a:p>
        </p:txBody>
      </p:sp>
    </p:spTree>
    <p:extLst>
      <p:ext uri="{BB962C8B-B14F-4D97-AF65-F5344CB8AC3E}">
        <p14:creationId xmlns:p14="http://schemas.microsoft.com/office/powerpoint/2010/main" val="2354304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One technique that’s been useful for examining porosity even below the native resolution of the CT data is combining XCT with a noble gas.  The idea is that the heavier noble gases like Kr and Xe are attenuating to x-rays, and so reveal the presence of a pore, even if it’s smaller than the size of a voxel by only changing the attenuation of that voxel partially.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This has mainly been done on synchrotrons by imaging on either side of the xenon absorption edge. But we are adapting the technique to work in a laboratory setting, by scanning the sample both with and without the noble gas, so it can be applied to asteroid return samples.  </a:t>
            </a:r>
          </a:p>
        </p:txBody>
      </p:sp>
    </p:spTree>
    <p:extLst>
      <p:ext uri="{BB962C8B-B14F-4D97-AF65-F5344CB8AC3E}">
        <p14:creationId xmlns:p14="http://schemas.microsoft.com/office/powerpoint/2010/main" val="388442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So, the chip of CM Murchison that we have been working with is pictured here, although trimmed down to a bit since this data was collected.  We are doing this work on our Zeiss Versa 620 and this first dataset I’ll be discussing was scanned in a PEEK chamber (PEEK being a thermoplastic)  These first set of scans were done on the macro detector at 90 </a:t>
            </a:r>
            <a:r>
              <a:rPr lang="en-US" dirty="0" err="1"/>
              <a:t>kv</a:t>
            </a:r>
            <a:r>
              <a:rPr lang="en-US" dirty="0"/>
              <a:t> with a </a:t>
            </a:r>
            <a:r>
              <a:rPr lang="en-US" dirty="0" err="1"/>
              <a:t>resconstructed</a:t>
            </a:r>
            <a:r>
              <a:rPr lang="en-US" dirty="0"/>
              <a:t> voxel size of 3 microns..  </a:t>
            </a:r>
          </a:p>
        </p:txBody>
      </p:sp>
    </p:spTree>
    <p:extLst>
      <p:ext uri="{BB962C8B-B14F-4D97-AF65-F5344CB8AC3E}">
        <p14:creationId xmlns:p14="http://schemas.microsoft.com/office/powerpoint/2010/main" val="1192698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This shows the sample on the scanner.  The red arrow is pointing to the PEEK chamber that holds the sample.  We used PEEK because it is rated for high pressure work and has a relatively low x-ray </a:t>
            </a:r>
            <a:r>
              <a:rPr lang="en-US" dirty="0" err="1"/>
              <a:t>atteunation</a:t>
            </a:r>
            <a:r>
              <a:rPr lang="en-US" dirty="0"/>
              <a:t>.  The blue arrow points to the valve and connections that are used to pump and fill the chamber with xenon.  </a:t>
            </a:r>
          </a:p>
          <a:p>
            <a:endParaRPr lang="en-US" dirty="0"/>
          </a:p>
          <a:p>
            <a:r>
              <a:rPr lang="en-US" dirty="0"/>
              <a:t>So, for this experiment we first pumped the chamber to low vacuum, filled it with xenon at 400 PSI and loaded on the scanner.  A 3 micron scan took 15 hours and afterwards we simply opened the valve at the top to let out the xenon but didn’t take off the rig.  Then we scanned the sample again (called the Air scan) which was shorter because the highly attenuating xenon was not present.  Then, after reconstruction we had to rescale the air scan data after which we could subtract the two datasets to get a porosity volume.</a:t>
            </a:r>
          </a:p>
        </p:txBody>
      </p:sp>
    </p:spTree>
    <p:extLst>
      <p:ext uri="{BB962C8B-B14F-4D97-AF65-F5344CB8AC3E}">
        <p14:creationId xmlns:p14="http://schemas.microsoft.com/office/powerpoint/2010/main" val="1151929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The rescaling was necessary because of we’re using a laboratory polychromatic beam.  The xenon filters this beam heavily and so the sample sees a different source spectrum during the two scans.  And then we have to apply different beam hardening corrections.  So, a non-porous olivine for instance will have a different CT value between the two scans which is not what we want.  We want the same CT value for anything non porous so the subtraction image shows nearly zero.  So we searched for and found non porous materials in the sample that we could use to linearly rescale the air scan to match the attenuation values of the xenon scan.</a:t>
            </a:r>
          </a:p>
        </p:txBody>
      </p:sp>
    </p:spTree>
    <p:extLst>
      <p:ext uri="{BB962C8B-B14F-4D97-AF65-F5344CB8AC3E}">
        <p14:creationId xmlns:p14="http://schemas.microsoft.com/office/powerpoint/2010/main" val="2361166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Here we see the CT scan in air of the sample on the left, and the subtracted XCT data on the right.  Looking to the left first the white arrows point to two crystalline </a:t>
            </a:r>
            <a:r>
              <a:rPr lang="en-US" dirty="0" err="1"/>
              <a:t>olivines</a:t>
            </a:r>
            <a:r>
              <a:rPr lang="en-US" dirty="0"/>
              <a:t> with significantly different </a:t>
            </a:r>
            <a:r>
              <a:rPr lang="en-US" dirty="0" err="1"/>
              <a:t>atteunations</a:t>
            </a:r>
            <a:r>
              <a:rPr lang="en-US" dirty="0"/>
              <a:t> due to their differing iron content.  And in the subtraction image on the right, both these, as expected, have very low porosity.</a:t>
            </a:r>
          </a:p>
          <a:p>
            <a:endParaRPr lang="en-US" dirty="0"/>
          </a:p>
          <a:p>
            <a:r>
              <a:rPr lang="en-US" dirty="0"/>
              <a:t>The black arrow on the left points to fine grained material around a chondrule known as a fine-grained rim.  In the regular scan it’s not clear if this represents a compositional difference within the rim or not, but the image on right highlights that it is in fact due to a porosity difference, and that the porosity is below the 3 micron scanning resolution.  We cannot directly see the pores themselves, but we know that they are there because the xenon was able to infiltrate them.</a:t>
            </a:r>
          </a:p>
        </p:txBody>
      </p:sp>
    </p:spTree>
    <p:extLst>
      <p:ext uri="{BB962C8B-B14F-4D97-AF65-F5344CB8AC3E}">
        <p14:creationId xmlns:p14="http://schemas.microsoft.com/office/powerpoint/2010/main" val="4247599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Next we have to convert our subtraction volume to porosity, because it is still just representing a difference in CT value as measured by our instrument.  And unfortunately as you may have noticed on the previous slide an artifact called beam hardening was still present, complicating the results especially around the edge of the sample.  So, we cropped in the sample interior where there was minimal beam hardening artifacts.</a:t>
            </a:r>
          </a:p>
          <a:p>
            <a:endParaRPr lang="en-US" dirty="0"/>
          </a:p>
          <a:p>
            <a:r>
              <a:rPr lang="en-US" dirty="0"/>
              <a:t>And while we think we know the CT value of zero porosity areas, there was no reliable 100% porosity area within the sample interior.  So, we converted the volume by anchoring it to the bulk porosity measured of Murchison from previous work.  And I want to point out that this was not the measured porosity of this chip in particular, but Murchison in general.  This results in the 3D porosity volume a slice of which is shown on the right.  Here the XCT scan of the sample is in greyscale, and the porosity is overlain </a:t>
            </a:r>
            <a:r>
              <a:rPr lang="en-US" dirty="0" err="1"/>
              <a:t>ontop</a:t>
            </a:r>
            <a:r>
              <a:rPr lang="en-US" dirty="0"/>
              <a:t> of it in color.  </a:t>
            </a:r>
          </a:p>
          <a:p>
            <a:r>
              <a:rPr lang="en-US" dirty="0"/>
              <a:t>Here we render the low porosity areas transparent, which are mainly the chondrules, to highlight the higher porosity in the matrix.  The line profiles below show that the matrix is generally around 30% porous, with locally high porosity the fine-grained rim next the chondrule.  </a:t>
            </a:r>
          </a:p>
        </p:txBody>
      </p:sp>
    </p:spTree>
    <p:extLst>
      <p:ext uri="{BB962C8B-B14F-4D97-AF65-F5344CB8AC3E}">
        <p14:creationId xmlns:p14="http://schemas.microsoft.com/office/powerpoint/2010/main" val="1552971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And this is consistent with few previous studies, done in 2D, of CM chondrite porosity.  The images on the right are both from scanning electron microscopy and show that the fine-grained rims around chondrules can be more porous than the nearby matrix</a:t>
            </a:r>
            <a:r>
              <a:rPr lang="en-US" b="0" dirty="0"/>
              <a:t>.  So, we’re confident that our technique worked as expected, and highlights the porosity variation, well below the scanning resolution, in our fine grained Murchison sample.</a:t>
            </a:r>
          </a:p>
        </p:txBody>
      </p:sp>
    </p:spTree>
    <p:extLst>
      <p:ext uri="{BB962C8B-B14F-4D97-AF65-F5344CB8AC3E}">
        <p14:creationId xmlns:p14="http://schemas.microsoft.com/office/powerpoint/2010/main" val="989683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So, we had a 2018 study that examined the shape of the chondrules and fine-grained rims in this particular piece of Murchison, and found two </a:t>
            </a:r>
            <a:r>
              <a:rPr lang="en-US" dirty="0" err="1"/>
              <a:t>tthings</a:t>
            </a:r>
            <a:r>
              <a:rPr lang="en-US" dirty="0"/>
              <a:t>:</a:t>
            </a:r>
          </a:p>
          <a:p>
            <a:r>
              <a:rPr lang="en-US" dirty="0"/>
              <a:t>- First, the chondrules were deformed by impact into the parent body, and </a:t>
            </a:r>
          </a:p>
          <a:p>
            <a:r>
              <a:rPr lang="en-US" dirty="0"/>
              <a:t>- SECOND, the fine-grained rims, or FGRs, were measurably thinner in the direction of impact.</a:t>
            </a:r>
          </a:p>
          <a:p>
            <a:r>
              <a:rPr lang="en-US" dirty="0"/>
              <a:t>- This diagram illustrates the concept, whereby chondrules are deformed and are aligned in a foliation plane defined by their long axes.</a:t>
            </a:r>
          </a:p>
          <a:p>
            <a:r>
              <a:rPr lang="en-US" dirty="0"/>
              <a:t>- These long axes are plotted on the left, and their alignment shows the orientation of a foliation plane.</a:t>
            </a:r>
          </a:p>
          <a:p>
            <a:r>
              <a:rPr lang="en-US" dirty="0"/>
              <a:t>- Plotting the average thickness of the rims shows that they are thicker in the </a:t>
            </a:r>
            <a:r>
              <a:rPr lang="en-US" dirty="0" err="1"/>
              <a:t>folation</a:t>
            </a:r>
            <a:r>
              <a:rPr lang="en-US" dirty="0"/>
              <a:t> plane and thinner in the direction of compression.</a:t>
            </a:r>
          </a:p>
          <a:p>
            <a:r>
              <a:rPr lang="en-US" dirty="0"/>
              <a:t>- In other work we have developed a technique to examine submicron porosity  in chondrites using xenon gas with XCT imaging.</a:t>
            </a:r>
          </a:p>
          <a:p>
            <a:r>
              <a:rPr lang="en-US" dirty="0"/>
              <a:t>- We saw that the porosity of the FGRs varied around the chondrules, but it was not clear if this was an original signature or due to the impact compaction that was modifying the rims.</a:t>
            </a:r>
          </a:p>
          <a:p>
            <a:r>
              <a:rPr lang="en-US" dirty="0"/>
              <a:t>- So our central question is how was FGR porosity modified by impact, if at all?</a:t>
            </a:r>
          </a:p>
        </p:txBody>
      </p:sp>
      <p:sp>
        <p:nvSpPr>
          <p:cNvPr id="4" name="Slide Number Placeholder 3"/>
          <p:cNvSpPr>
            <a:spLocks noGrp="1"/>
          </p:cNvSpPr>
          <p:nvPr>
            <p:ph type="sldNum" sz="quarter" idx="5"/>
          </p:nvPr>
        </p:nvSpPr>
        <p:spPr/>
        <p:txBody>
          <a:bodyPr/>
          <a:lstStyle/>
          <a:p>
            <a:fld id="{17543CDC-CBA0-2E45-910D-3E2A7E146E37}" type="slidenum">
              <a:rPr lang="en-US" smtClean="0"/>
              <a:t>11</a:t>
            </a:fld>
            <a:endParaRPr lang="en-US"/>
          </a:p>
        </p:txBody>
      </p:sp>
    </p:spTree>
    <p:extLst>
      <p:ext uri="{BB962C8B-B14F-4D97-AF65-F5344CB8AC3E}">
        <p14:creationId xmlns:p14="http://schemas.microsoft.com/office/powerpoint/2010/main" val="1361866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So we are using this </a:t>
            </a:r>
            <a:r>
              <a:rPr lang="en-US" dirty="0" err="1"/>
              <a:t>tecuniquye</a:t>
            </a:r>
            <a:r>
              <a:rPr lang="en-US" dirty="0"/>
              <a:t> of imaging the chip with XCT in the presence of pressurized xenon gas.  This method is detailed in Hanna et al. 2022</a:t>
            </a:r>
          </a:p>
          <a:p>
            <a:r>
              <a:rPr lang="en-US" dirty="0"/>
              <a:t>- </a:t>
            </a:r>
            <a:r>
              <a:rPr lang="en-US" dirty="0" err="1"/>
              <a:t>Fpr</a:t>
            </a:r>
            <a:r>
              <a:rPr lang="en-US" dirty="0"/>
              <a:t> this chip, shown here, we secured it to the top of an </a:t>
            </a:r>
            <a:r>
              <a:rPr lang="en-US" dirty="0" err="1"/>
              <a:t>alumumin</a:t>
            </a:r>
            <a:r>
              <a:rPr lang="en-US" dirty="0"/>
              <a:t> tube that was super glued to the top cap of our rig, shown here.</a:t>
            </a:r>
          </a:p>
          <a:p>
            <a:r>
              <a:rPr lang="en-US" dirty="0"/>
              <a:t>- It was actually covered in carbon tape to keep it stationary since it was hanging upside down.</a:t>
            </a:r>
          </a:p>
          <a:p>
            <a:r>
              <a:rPr lang="en-US" dirty="0"/>
              <a:t>- We used our Zeiss Versa 620 and ran two scans at 100 </a:t>
            </a:r>
            <a:r>
              <a:rPr lang="en-US" dirty="0" err="1"/>
              <a:t>Kv</a:t>
            </a:r>
            <a:r>
              <a:rPr lang="en-US" dirty="0"/>
              <a:t> and 1.9 microns per voxel.</a:t>
            </a:r>
          </a:p>
          <a:p>
            <a:r>
              <a:rPr lang="en-US" dirty="0"/>
              <a:t>- The first scan was in pressurized xenon at 450 PSI, and due to the high resolution, relatively large rig and attenuating xenon, this scan took 54 hours.</a:t>
            </a:r>
          </a:p>
          <a:p>
            <a:r>
              <a:rPr lang="en-US" dirty="0"/>
              <a:t>- After that we vacuum pumped the xenon out and kept it at low vacuum during the next scan, which only took 30 hours.</a:t>
            </a:r>
          </a:p>
          <a:p>
            <a:r>
              <a:rPr lang="en-US" dirty="0"/>
              <a:t>- After scanning we measured the bulk porosity of the chip using a helium pycnometer.  The relatively large error is due to its small size.</a:t>
            </a:r>
          </a:p>
        </p:txBody>
      </p:sp>
      <p:sp>
        <p:nvSpPr>
          <p:cNvPr id="4" name="Slide Number Placeholder 3"/>
          <p:cNvSpPr>
            <a:spLocks noGrp="1"/>
          </p:cNvSpPr>
          <p:nvPr>
            <p:ph type="sldNum" sz="quarter" idx="5"/>
          </p:nvPr>
        </p:nvSpPr>
        <p:spPr/>
        <p:txBody>
          <a:bodyPr/>
          <a:lstStyle/>
          <a:p>
            <a:fld id="{17543CDC-CBA0-2E45-910D-3E2A7E146E37}" type="slidenum">
              <a:rPr lang="en-US" smtClean="0"/>
              <a:t>12</a:t>
            </a:fld>
            <a:endParaRPr lang="en-US"/>
          </a:p>
        </p:txBody>
      </p:sp>
    </p:spTree>
    <p:extLst>
      <p:ext uri="{BB962C8B-B14F-4D97-AF65-F5344CB8AC3E}">
        <p14:creationId xmlns:p14="http://schemas.microsoft.com/office/powerpoint/2010/main" val="2355461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After this we sent the sample back to the </a:t>
            </a:r>
            <a:r>
              <a:rPr lang="en-US" dirty="0" err="1"/>
              <a:t>Smithsion</a:t>
            </a:r>
            <a:r>
              <a:rPr lang="en-US" dirty="0"/>
              <a:t> for them to cut a section approximately parallel to the foliation plane.</a:t>
            </a:r>
          </a:p>
          <a:p>
            <a:r>
              <a:rPr lang="en-US" dirty="0"/>
              <a:t>- This volume rendering on the right shows are desired thin section location and orientation, and in the end they produced an accurately located section.</a:t>
            </a:r>
          </a:p>
          <a:p>
            <a:r>
              <a:rPr lang="en-US" dirty="0"/>
              <a:t>- This diagram shows that we will see different amounts of compression in the rims depending on where the section crosses an individual chondrule.</a:t>
            </a:r>
          </a:p>
          <a:p>
            <a:r>
              <a:rPr lang="en-US" dirty="0"/>
              <a:t>- For chondrules where the section is near their midplane, there should be minimal deformation in the rim from Impact, assuming that the chondrule is acting as as less </a:t>
            </a:r>
            <a:r>
              <a:rPr lang="en-US" dirty="0" err="1"/>
              <a:t>conpressible</a:t>
            </a:r>
            <a:r>
              <a:rPr lang="en-US" dirty="0"/>
              <a:t> solid around which the rim is deforming.</a:t>
            </a:r>
          </a:p>
        </p:txBody>
      </p:sp>
      <p:sp>
        <p:nvSpPr>
          <p:cNvPr id="4" name="Slide Number Placeholder 3"/>
          <p:cNvSpPr>
            <a:spLocks noGrp="1"/>
          </p:cNvSpPr>
          <p:nvPr>
            <p:ph type="sldNum" sz="quarter" idx="5"/>
          </p:nvPr>
        </p:nvSpPr>
        <p:spPr/>
        <p:txBody>
          <a:bodyPr/>
          <a:lstStyle/>
          <a:p>
            <a:fld id="{17543CDC-CBA0-2E45-910D-3E2A7E146E37}" type="slidenum">
              <a:rPr lang="en-US" smtClean="0"/>
              <a:t>13</a:t>
            </a:fld>
            <a:endParaRPr lang="en-US"/>
          </a:p>
        </p:txBody>
      </p:sp>
    </p:spTree>
    <p:extLst>
      <p:ext uri="{BB962C8B-B14F-4D97-AF65-F5344CB8AC3E}">
        <p14:creationId xmlns:p14="http://schemas.microsoft.com/office/powerpoint/2010/main" val="27451434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illustrates the processing required to derive the porosity from the two XCT scans</a:t>
            </a:r>
          </a:p>
          <a:p>
            <a:r>
              <a:rPr lang="en-US" dirty="0"/>
              <a:t>- The </a:t>
            </a:r>
            <a:r>
              <a:rPr lang="en-US" dirty="0" err="1"/>
              <a:t>xnon</a:t>
            </a:r>
            <a:r>
              <a:rPr lang="en-US" dirty="0"/>
              <a:t> scan on the left, vacuum scan in the middle, and to a first </a:t>
            </a:r>
            <a:r>
              <a:rPr lang="en-US" dirty="0" err="1"/>
              <a:t>degres</a:t>
            </a:r>
            <a:r>
              <a:rPr lang="en-US" dirty="0"/>
              <a:t>, you can tell there’s xenon filling a lot of matrix because it’s </a:t>
            </a:r>
            <a:r>
              <a:rPr lang="en-US" dirty="0" err="1"/>
              <a:t>fkind</a:t>
            </a:r>
            <a:r>
              <a:rPr lang="en-US" dirty="0"/>
              <a:t> of washing out the detail </a:t>
            </a:r>
            <a:r>
              <a:rPr lang="en-US" dirty="0" err="1"/>
              <a:t>whtin</a:t>
            </a:r>
            <a:r>
              <a:rPr lang="en-US" dirty="0"/>
              <a:t> it.</a:t>
            </a:r>
          </a:p>
          <a:p>
            <a:r>
              <a:rPr lang="en-US" dirty="0"/>
              <a:t>- The vacuum scan, after it is rescaled and precisely aligned) is </a:t>
            </a:r>
            <a:r>
              <a:rPr lang="en-US" dirty="0" err="1"/>
              <a:t>substracted</a:t>
            </a:r>
            <a:r>
              <a:rPr lang="en-US" dirty="0"/>
              <a:t> from the xenon volume, which results in a volume basically of xenon penetration, a proxy for porosity</a:t>
            </a:r>
          </a:p>
          <a:p>
            <a:r>
              <a:rPr lang="en-US" dirty="0"/>
              <a:t>- To convert this to porosity use the bulk porosity of the chip, as measured separately using He pycnometry</a:t>
            </a:r>
          </a:p>
        </p:txBody>
      </p:sp>
      <p:sp>
        <p:nvSpPr>
          <p:cNvPr id="4" name="Slide Number Placeholder 3"/>
          <p:cNvSpPr>
            <a:spLocks noGrp="1"/>
          </p:cNvSpPr>
          <p:nvPr>
            <p:ph type="sldNum" sz="quarter" idx="5"/>
          </p:nvPr>
        </p:nvSpPr>
        <p:spPr/>
        <p:txBody>
          <a:bodyPr/>
          <a:lstStyle/>
          <a:p>
            <a:fld id="{17543CDC-CBA0-2E45-910D-3E2A7E146E37}" type="slidenum">
              <a:rPr lang="en-US" smtClean="0"/>
              <a:t>14</a:t>
            </a:fld>
            <a:endParaRPr lang="en-US"/>
          </a:p>
        </p:txBody>
      </p:sp>
    </p:spTree>
    <p:extLst>
      <p:ext uri="{BB962C8B-B14F-4D97-AF65-F5344CB8AC3E}">
        <p14:creationId xmlns:p14="http://schemas.microsoft.com/office/powerpoint/2010/main" val="25993168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And, to measure the porosity of the FGRs themselves, several steps are required.</a:t>
            </a:r>
          </a:p>
          <a:p>
            <a:r>
              <a:rPr lang="en-US" dirty="0"/>
              <a:t>- First we segment, or digitally isolate, the inner chondrule and their surrounding rims.</a:t>
            </a:r>
          </a:p>
          <a:p>
            <a:r>
              <a:rPr lang="en-US" dirty="0"/>
              <a:t>- Then we using the FGR segmentation only to isolate the porosity of the rims in the data.</a:t>
            </a:r>
          </a:p>
          <a:p>
            <a:r>
              <a:rPr lang="en-US" dirty="0"/>
              <a:t>- Using this final FGR porosity dataset, we look out from the center of each chondrule and record their average porosity in that direction.</a:t>
            </a:r>
          </a:p>
          <a:p>
            <a:r>
              <a:rPr lang="en-US" dirty="0"/>
              <a:t>- The average porosity of all chondrules in each direction is then averaged, so we get an average porosity, among all chondrules, in thousands of directions.</a:t>
            </a:r>
          </a:p>
        </p:txBody>
      </p:sp>
      <p:sp>
        <p:nvSpPr>
          <p:cNvPr id="4" name="Slide Number Placeholder 3"/>
          <p:cNvSpPr>
            <a:spLocks noGrp="1"/>
          </p:cNvSpPr>
          <p:nvPr>
            <p:ph type="sldNum" sz="quarter" idx="5"/>
          </p:nvPr>
        </p:nvSpPr>
        <p:spPr/>
        <p:txBody>
          <a:bodyPr/>
          <a:lstStyle/>
          <a:p>
            <a:fld id="{17543CDC-CBA0-2E45-910D-3E2A7E146E37}" type="slidenum">
              <a:rPr lang="en-US" smtClean="0"/>
              <a:t>15</a:t>
            </a:fld>
            <a:endParaRPr lang="en-US"/>
          </a:p>
        </p:txBody>
      </p:sp>
    </p:spTree>
    <p:extLst>
      <p:ext uri="{BB962C8B-B14F-4D97-AF65-F5344CB8AC3E}">
        <p14:creationId xmlns:p14="http://schemas.microsoft.com/office/powerpoint/2010/main" val="35102113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So finally, results.  </a:t>
            </a:r>
          </a:p>
          <a:p>
            <a:r>
              <a:rPr lang="en-US" dirty="0"/>
              <a:t>- plot on the left shows the long axes of each of the 25 chondrules segmented, and as expected they are foliated and define a plane, which is highlighted here.</a:t>
            </a:r>
          </a:p>
          <a:p>
            <a:r>
              <a:rPr lang="en-US" dirty="0"/>
              <a:t>- And again, we see that the FGRs are thickest around this plane of foliation.</a:t>
            </a:r>
          </a:p>
          <a:p>
            <a:r>
              <a:rPr lang="en-US" dirty="0"/>
              <a:t>- But now we see, which our new dataset, that the FGRs are also more porous in the foliation plane, and less porous in the direction of impact.  </a:t>
            </a:r>
          </a:p>
          <a:p>
            <a:r>
              <a:rPr lang="en-US" dirty="0"/>
              <a:t>- This signifies that the impact is modifying the porosity within the FGRs, but preferentially reducing porosity along the direction of impact, where they are in contact with the more rigid chondrules.</a:t>
            </a:r>
          </a:p>
        </p:txBody>
      </p:sp>
      <p:sp>
        <p:nvSpPr>
          <p:cNvPr id="4" name="Slide Number Placeholder 3"/>
          <p:cNvSpPr>
            <a:spLocks noGrp="1"/>
          </p:cNvSpPr>
          <p:nvPr>
            <p:ph type="sldNum" sz="quarter" idx="5"/>
          </p:nvPr>
        </p:nvSpPr>
        <p:spPr/>
        <p:txBody>
          <a:bodyPr/>
          <a:lstStyle/>
          <a:p>
            <a:fld id="{17543CDC-CBA0-2E45-910D-3E2A7E146E37}" type="slidenum">
              <a:rPr lang="en-US" smtClean="0"/>
              <a:t>16</a:t>
            </a:fld>
            <a:endParaRPr lang="en-US"/>
          </a:p>
        </p:txBody>
      </p:sp>
    </p:spTree>
    <p:extLst>
      <p:ext uri="{BB962C8B-B14F-4D97-AF65-F5344CB8AC3E}">
        <p14:creationId xmlns:p14="http://schemas.microsoft.com/office/powerpoint/2010/main" val="21031889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see a slice of the porosity on the top, from the full 3D volume, that matches the thin section which is shown as a Back Scattered electron image on the bottom.</a:t>
            </a:r>
          </a:p>
          <a:p>
            <a:r>
              <a:rPr lang="en-US" dirty="0"/>
              <a:t>Again, this section was cut parallel the. Foliation plane, and so we wouldn’t expect any porosity </a:t>
            </a:r>
            <a:r>
              <a:rPr lang="en-US" dirty="0" err="1"/>
              <a:t>varation</a:t>
            </a:r>
            <a:r>
              <a:rPr lang="en-US" dirty="0"/>
              <a:t> in the FGRs around the chondrules due to impact because the compression direction is </a:t>
            </a:r>
            <a:r>
              <a:rPr lang="en-US" dirty="0" err="1"/>
              <a:t>perpendular</a:t>
            </a:r>
            <a:r>
              <a:rPr lang="en-US" dirty="0"/>
              <a:t> to this thin section.</a:t>
            </a:r>
          </a:p>
        </p:txBody>
      </p:sp>
      <p:sp>
        <p:nvSpPr>
          <p:cNvPr id="4" name="Slide Number Placeholder 3"/>
          <p:cNvSpPr>
            <a:spLocks noGrp="1"/>
          </p:cNvSpPr>
          <p:nvPr>
            <p:ph type="sldNum" sz="quarter" idx="5"/>
          </p:nvPr>
        </p:nvSpPr>
        <p:spPr/>
        <p:txBody>
          <a:bodyPr/>
          <a:lstStyle/>
          <a:p>
            <a:fld id="{17543CDC-CBA0-2E45-910D-3E2A7E146E37}" type="slidenum">
              <a:rPr lang="en-US" smtClean="0"/>
              <a:t>18</a:t>
            </a:fld>
            <a:endParaRPr lang="en-US"/>
          </a:p>
        </p:txBody>
      </p:sp>
    </p:spTree>
    <p:extLst>
      <p:ext uri="{BB962C8B-B14F-4D97-AF65-F5344CB8AC3E}">
        <p14:creationId xmlns:p14="http://schemas.microsoft.com/office/powerpoint/2010/main" val="15225741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In conclusion, we have found that porosity of the fine grained rims has been modified by impact compaction and that the areas aligned with the compression direction are thinner with reduced porosity </a:t>
            </a:r>
          </a:p>
          <a:p>
            <a:r>
              <a:rPr lang="en-US" dirty="0"/>
              <a:t>- Further, a direction of impact is suggested by the presence of strain shows behind some chondrules. </a:t>
            </a:r>
          </a:p>
          <a:p>
            <a:r>
              <a:rPr lang="en-US" dirty="0"/>
              <a:t>- And finally, our future work includes chemical analysis, by EDS or WDS or both, of the FGRs to determine if any chemistry or mineralogy is correlated to porosity variation within the rims.</a:t>
            </a:r>
          </a:p>
        </p:txBody>
      </p:sp>
      <p:sp>
        <p:nvSpPr>
          <p:cNvPr id="4" name="Slide Number Placeholder 3"/>
          <p:cNvSpPr>
            <a:spLocks noGrp="1"/>
          </p:cNvSpPr>
          <p:nvPr>
            <p:ph type="sldNum" sz="quarter" idx="5"/>
          </p:nvPr>
        </p:nvSpPr>
        <p:spPr/>
        <p:txBody>
          <a:bodyPr/>
          <a:lstStyle/>
          <a:p>
            <a:fld id="{17543CDC-CBA0-2E45-910D-3E2A7E146E37}" type="slidenum">
              <a:rPr lang="en-US" smtClean="0"/>
              <a:t>21</a:t>
            </a:fld>
            <a:endParaRPr lang="en-US"/>
          </a:p>
        </p:txBody>
      </p:sp>
    </p:spTree>
    <p:extLst>
      <p:ext uri="{BB962C8B-B14F-4D97-AF65-F5344CB8AC3E}">
        <p14:creationId xmlns:p14="http://schemas.microsoft.com/office/powerpoint/2010/main" val="779177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9" name="Rectangle 7"/>
          <p:cNvSpPr>
            <a:spLocks noGrp="1" noChangeArrowheads="1"/>
          </p:cNvSpPr>
          <p:nvPr>
            <p:ph type="ctrTitle" sz="quarter"/>
          </p:nvPr>
        </p:nvSpPr>
        <p:spPr>
          <a:xfrm>
            <a:off x="685800" y="1447800"/>
            <a:ext cx="7772400" cy="1143000"/>
          </a:xfrm>
        </p:spPr>
        <p:txBody>
          <a:bodyPr/>
          <a:lstStyle>
            <a:lvl1pPr>
              <a:defRPr/>
            </a:lvl1pPr>
          </a:lstStyle>
          <a:p>
            <a:r>
              <a:rPr lang="en-US"/>
              <a:t>Click to edit Master title style</a:t>
            </a:r>
            <a:endParaRPr lang="en-US" dirty="0"/>
          </a:p>
        </p:txBody>
      </p:sp>
      <p:sp>
        <p:nvSpPr>
          <p:cNvPr id="3080" name="Rectangle 8"/>
          <p:cNvSpPr>
            <a:spLocks noGrp="1" noChangeArrowheads="1"/>
          </p:cNvSpPr>
          <p:nvPr>
            <p:ph type="subTitle" sz="quarter" idx="1"/>
          </p:nvPr>
        </p:nvSpPr>
        <p:spPr>
          <a:xfrm>
            <a:off x="1371600" y="3733800"/>
            <a:ext cx="6400800" cy="1752600"/>
          </a:xfrm>
        </p:spPr>
        <p:txBody>
          <a:bodyPr/>
          <a:lstStyle>
            <a:lvl1pPr marL="0" indent="0" algn="ctr">
              <a:buFontTx/>
              <a:buNone/>
              <a:defRPr/>
            </a:lvl1pPr>
          </a:lstStyle>
          <a:p>
            <a:r>
              <a:rPr lang="en-US"/>
              <a:t>Click to edit Master subtitle style</a:t>
            </a:r>
          </a:p>
        </p:txBody>
      </p:sp>
      <p:sp>
        <p:nvSpPr>
          <p:cNvPr id="5" name="Rectangle 9"/>
          <p:cNvSpPr>
            <a:spLocks noGrp="1" noChangeArrowheads="1"/>
          </p:cNvSpPr>
          <p:nvPr>
            <p:ph type="dt" sz="quarter" idx="10"/>
          </p:nvPr>
        </p:nvSpPr>
        <p:spPr/>
        <p:txBody>
          <a:bodyPr/>
          <a:lstStyle>
            <a:lvl1pPr>
              <a:defRPr/>
            </a:lvl1pPr>
          </a:lstStyle>
          <a:p>
            <a:pPr>
              <a:defRPr/>
            </a:pPr>
            <a:endParaRPr lang="en-US"/>
          </a:p>
        </p:txBody>
      </p:sp>
      <p:sp>
        <p:nvSpPr>
          <p:cNvPr id="6" name="Rectangle 10"/>
          <p:cNvSpPr>
            <a:spLocks noGrp="1" noChangeArrowheads="1"/>
          </p:cNvSpPr>
          <p:nvPr>
            <p:ph type="ftr" sz="quarter" idx="11"/>
          </p:nvPr>
        </p:nvSpPr>
        <p:spPr/>
        <p:txBody>
          <a:bodyPr/>
          <a:lstStyle>
            <a:lvl1pPr>
              <a:defRPr/>
            </a:lvl1pPr>
          </a:lstStyle>
          <a:p>
            <a:pPr>
              <a:defRPr/>
            </a:pPr>
            <a:endParaRPr lang="en-US"/>
          </a:p>
        </p:txBody>
      </p:sp>
      <p:sp>
        <p:nvSpPr>
          <p:cNvPr id="7" name="Rectangle 11"/>
          <p:cNvSpPr>
            <a:spLocks noGrp="1" noChangeArrowheads="1"/>
          </p:cNvSpPr>
          <p:nvPr>
            <p:ph type="sldNum" sz="quarter" idx="12"/>
          </p:nvPr>
        </p:nvSpPr>
        <p:spPr/>
        <p:txBody>
          <a:bodyPr/>
          <a:lstStyle>
            <a:lvl1pPr>
              <a:defRPr/>
            </a:lvl1pPr>
          </a:lstStyle>
          <a:p>
            <a:pPr>
              <a:defRPr/>
            </a:pPr>
            <a:fld id="{6879FF3D-DACE-4B59-90D4-F0C0D65C0445}" type="slidenum">
              <a:rPr lang="en-US"/>
              <a:pPr>
                <a:defRPr/>
              </a:pPr>
              <a:t>‹#›</a:t>
            </a:fld>
            <a:endParaRPr lang="en-US"/>
          </a:p>
        </p:txBody>
      </p:sp>
    </p:spTree>
    <p:extLst>
      <p:ext uri="{BB962C8B-B14F-4D97-AF65-F5344CB8AC3E}">
        <p14:creationId xmlns:p14="http://schemas.microsoft.com/office/powerpoint/2010/main" val="1907156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EA9776CB-0B95-460F-8958-2F5436AEF5D4}" type="slidenum">
              <a:rPr lang="en-US"/>
              <a:pPr>
                <a:defRPr/>
              </a:pPr>
              <a:t>‹#›</a:t>
            </a:fld>
            <a:endParaRPr lang="en-US"/>
          </a:p>
        </p:txBody>
      </p:sp>
    </p:spTree>
    <p:extLst>
      <p:ext uri="{BB962C8B-B14F-4D97-AF65-F5344CB8AC3E}">
        <p14:creationId xmlns:p14="http://schemas.microsoft.com/office/powerpoint/2010/main" val="2328009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F2B069B8-BFB3-46E2-9505-DDB88D82D53D}" type="slidenum">
              <a:rPr lang="en-US"/>
              <a:pPr>
                <a:defRPr/>
              </a:pPr>
              <a:t>‹#›</a:t>
            </a:fld>
            <a:endParaRPr lang="en-US"/>
          </a:p>
        </p:txBody>
      </p:sp>
    </p:spTree>
    <p:extLst>
      <p:ext uri="{BB962C8B-B14F-4D97-AF65-F5344CB8AC3E}">
        <p14:creationId xmlns:p14="http://schemas.microsoft.com/office/powerpoint/2010/main" val="628786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6EC9D76D-FC9A-4CC4-A81D-A3F34393CF32}" type="slidenum">
              <a:rPr lang="en-US"/>
              <a:pPr>
                <a:defRPr/>
              </a:pPr>
              <a:t>‹#›</a:t>
            </a:fld>
            <a:endParaRPr lang="en-US"/>
          </a:p>
        </p:txBody>
      </p:sp>
    </p:spTree>
    <p:extLst>
      <p:ext uri="{BB962C8B-B14F-4D97-AF65-F5344CB8AC3E}">
        <p14:creationId xmlns:p14="http://schemas.microsoft.com/office/powerpoint/2010/main" val="640242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dt" sz="half" idx="10"/>
          </p:nvPr>
        </p:nvSpPr>
        <p:spPr>
          <a:ln/>
        </p:spPr>
        <p:txBody>
          <a:bodyPr/>
          <a:lstStyle>
            <a:lvl1pPr>
              <a:defRPr/>
            </a:lvl1pPr>
          </a:lstStyle>
          <a:p>
            <a:pPr>
              <a:defRPr/>
            </a:pPr>
            <a:endParaRPr lang="en-US"/>
          </a:p>
        </p:txBody>
      </p:sp>
      <p:sp>
        <p:nvSpPr>
          <p:cNvPr id="8" name="Rectangle 10"/>
          <p:cNvSpPr>
            <a:spLocks noGrp="1" noChangeArrowheads="1"/>
          </p:cNvSpPr>
          <p:nvPr>
            <p:ph type="ftr" sz="quarter" idx="11"/>
          </p:nvPr>
        </p:nvSpPr>
        <p:spPr>
          <a:ln/>
        </p:spPr>
        <p:txBody>
          <a:bodyPr/>
          <a:lstStyle>
            <a:lvl1pPr>
              <a:defRPr/>
            </a:lvl1pPr>
          </a:lstStyle>
          <a:p>
            <a:pPr>
              <a:defRPr/>
            </a:pPr>
            <a:endParaRPr lang="en-US"/>
          </a:p>
        </p:txBody>
      </p:sp>
      <p:sp>
        <p:nvSpPr>
          <p:cNvPr id="9" name="Rectangle 11"/>
          <p:cNvSpPr>
            <a:spLocks noGrp="1" noChangeArrowheads="1"/>
          </p:cNvSpPr>
          <p:nvPr>
            <p:ph type="sldNum" sz="quarter" idx="12"/>
          </p:nvPr>
        </p:nvSpPr>
        <p:spPr>
          <a:ln/>
        </p:spPr>
        <p:txBody>
          <a:bodyPr/>
          <a:lstStyle>
            <a:lvl1pPr>
              <a:defRPr/>
            </a:lvl1pPr>
          </a:lstStyle>
          <a:p>
            <a:pPr>
              <a:defRPr/>
            </a:pPr>
            <a:fld id="{42652D67-CA02-47F9-AE9B-3A7D0D4616B1}" type="slidenum">
              <a:rPr lang="en-US"/>
              <a:pPr>
                <a:defRPr/>
              </a:pPr>
              <a:t>‹#›</a:t>
            </a:fld>
            <a:endParaRPr lang="en-US"/>
          </a:p>
        </p:txBody>
      </p:sp>
    </p:spTree>
    <p:extLst>
      <p:ext uri="{BB962C8B-B14F-4D97-AF65-F5344CB8AC3E}">
        <p14:creationId xmlns:p14="http://schemas.microsoft.com/office/powerpoint/2010/main" val="2959419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a:p>
        </p:txBody>
      </p:sp>
      <p:sp>
        <p:nvSpPr>
          <p:cNvPr id="4" name="Rectangle 10"/>
          <p:cNvSpPr>
            <a:spLocks noGrp="1" noChangeArrowheads="1"/>
          </p:cNvSpPr>
          <p:nvPr>
            <p:ph type="ftr" sz="quarter" idx="11"/>
          </p:nvPr>
        </p:nvSpPr>
        <p:spPr>
          <a:ln/>
        </p:spPr>
        <p:txBody>
          <a:bodyPr/>
          <a:lstStyle>
            <a:lvl1pPr>
              <a:defRPr/>
            </a:lvl1pPr>
          </a:lstStyle>
          <a:p>
            <a:pPr>
              <a:defRPr/>
            </a:pPr>
            <a:endParaRPr lang="en-US"/>
          </a:p>
        </p:txBody>
      </p:sp>
      <p:sp>
        <p:nvSpPr>
          <p:cNvPr id="5" name="Rectangle 11"/>
          <p:cNvSpPr>
            <a:spLocks noGrp="1" noChangeArrowheads="1"/>
          </p:cNvSpPr>
          <p:nvPr>
            <p:ph type="sldNum" sz="quarter" idx="12"/>
          </p:nvPr>
        </p:nvSpPr>
        <p:spPr>
          <a:ln/>
        </p:spPr>
        <p:txBody>
          <a:bodyPr/>
          <a:lstStyle>
            <a:lvl1pPr>
              <a:defRPr/>
            </a:lvl1pPr>
          </a:lstStyle>
          <a:p>
            <a:pPr>
              <a:defRPr/>
            </a:pPr>
            <a:fld id="{AC5E7BD0-09C2-4B79-BDDB-F8DD5B76400D}" type="slidenum">
              <a:rPr lang="en-US"/>
              <a:pPr>
                <a:defRPr/>
              </a:pPr>
              <a:t>‹#›</a:t>
            </a:fld>
            <a:endParaRPr lang="en-US"/>
          </a:p>
        </p:txBody>
      </p:sp>
    </p:spTree>
    <p:extLst>
      <p:ext uri="{BB962C8B-B14F-4D97-AF65-F5344CB8AC3E}">
        <p14:creationId xmlns:p14="http://schemas.microsoft.com/office/powerpoint/2010/main" val="1569268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a:p>
        </p:txBody>
      </p:sp>
      <p:sp>
        <p:nvSpPr>
          <p:cNvPr id="3" name="Rectangle 10"/>
          <p:cNvSpPr>
            <a:spLocks noGrp="1" noChangeArrowheads="1"/>
          </p:cNvSpPr>
          <p:nvPr>
            <p:ph type="ftr" sz="quarter" idx="11"/>
          </p:nvPr>
        </p:nvSpPr>
        <p:spPr>
          <a:ln/>
        </p:spPr>
        <p:txBody>
          <a:bodyPr/>
          <a:lstStyle>
            <a:lvl1pPr>
              <a:defRPr/>
            </a:lvl1pPr>
          </a:lstStyle>
          <a:p>
            <a:pPr>
              <a:defRPr/>
            </a:pPr>
            <a:endParaRPr lang="en-US"/>
          </a:p>
        </p:txBody>
      </p:sp>
      <p:sp>
        <p:nvSpPr>
          <p:cNvPr id="4" name="Rectangle 11"/>
          <p:cNvSpPr>
            <a:spLocks noGrp="1" noChangeArrowheads="1"/>
          </p:cNvSpPr>
          <p:nvPr>
            <p:ph type="sldNum" sz="quarter" idx="12"/>
          </p:nvPr>
        </p:nvSpPr>
        <p:spPr>
          <a:ln/>
        </p:spPr>
        <p:txBody>
          <a:bodyPr/>
          <a:lstStyle>
            <a:lvl1pPr>
              <a:defRPr/>
            </a:lvl1pPr>
          </a:lstStyle>
          <a:p>
            <a:pPr>
              <a:defRPr/>
            </a:pPr>
            <a:fld id="{4CC4E556-B0CC-4763-9A14-BC55B96D610F}" type="slidenum">
              <a:rPr lang="en-US"/>
              <a:pPr>
                <a:defRPr/>
              </a:pPr>
              <a:t>‹#›</a:t>
            </a:fld>
            <a:endParaRPr lang="en-US"/>
          </a:p>
        </p:txBody>
      </p:sp>
    </p:spTree>
    <p:extLst>
      <p:ext uri="{BB962C8B-B14F-4D97-AF65-F5344CB8AC3E}">
        <p14:creationId xmlns:p14="http://schemas.microsoft.com/office/powerpoint/2010/main" val="153675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4E576DAC-EDCF-494E-90F9-183F861D0004}" type="slidenum">
              <a:rPr lang="en-US"/>
              <a:pPr>
                <a:defRPr/>
              </a:pPr>
              <a:t>‹#›</a:t>
            </a:fld>
            <a:endParaRPr lang="en-US"/>
          </a:p>
        </p:txBody>
      </p:sp>
    </p:spTree>
    <p:extLst>
      <p:ext uri="{BB962C8B-B14F-4D97-AF65-F5344CB8AC3E}">
        <p14:creationId xmlns:p14="http://schemas.microsoft.com/office/powerpoint/2010/main" val="216688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7A884D2A-5D91-483A-828C-61E85C42463E}" type="slidenum">
              <a:rPr lang="en-US"/>
              <a:pPr>
                <a:defRPr/>
              </a:pPr>
              <a:t>‹#›</a:t>
            </a:fld>
            <a:endParaRPr lang="en-US"/>
          </a:p>
        </p:txBody>
      </p:sp>
    </p:spTree>
    <p:extLst>
      <p:ext uri="{BB962C8B-B14F-4D97-AF65-F5344CB8AC3E}">
        <p14:creationId xmlns:p14="http://schemas.microsoft.com/office/powerpoint/2010/main" val="889873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EC48A758-2CBE-4D62-891E-01BB452E34D6}" type="slidenum">
              <a:rPr lang="en-US"/>
              <a:pPr>
                <a:defRPr/>
              </a:pPr>
              <a:t>‹#›</a:t>
            </a:fld>
            <a:endParaRPr lang="en-US"/>
          </a:p>
        </p:txBody>
      </p:sp>
    </p:spTree>
    <p:extLst>
      <p:ext uri="{BB962C8B-B14F-4D97-AF65-F5344CB8AC3E}">
        <p14:creationId xmlns:p14="http://schemas.microsoft.com/office/powerpoint/2010/main" val="1532947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81000"/>
            <a:ext cx="56769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35A5EE6E-23C5-4FAC-82A7-FCB9C7771CA0}" type="slidenum">
              <a:rPr lang="en-US"/>
              <a:pPr>
                <a:defRPr/>
              </a:pPr>
              <a:t>‹#›</a:t>
            </a:fld>
            <a:endParaRPr lang="en-US"/>
          </a:p>
        </p:txBody>
      </p:sp>
    </p:spTree>
    <p:extLst>
      <p:ext uri="{BB962C8B-B14F-4D97-AF65-F5344CB8AC3E}">
        <p14:creationId xmlns:p14="http://schemas.microsoft.com/office/powerpoint/2010/main" val="2003587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1143000" y="76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US" altLang="en-US"/>
              <a:t>Click to edit Master title style</a:t>
            </a:r>
            <a:endParaRPr lang="en-US" altLang="en-US" dirty="0"/>
          </a:p>
        </p:txBody>
      </p:sp>
      <p:sp>
        <p:nvSpPr>
          <p:cNvPr id="1027" name="Rectangle 8"/>
          <p:cNvSpPr>
            <a:spLocks noGrp="1" noChangeArrowheads="1"/>
          </p:cNvSpPr>
          <p:nvPr>
            <p:ph type="body" idx="1"/>
          </p:nvPr>
        </p:nvSpPr>
        <p:spPr bwMode="auto">
          <a:xfrm>
            <a:off x="685800" y="16002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1033" name="Rectangle 9"/>
          <p:cNvSpPr>
            <a:spLocks noGrp="1" noChangeArrowheads="1"/>
          </p:cNvSpPr>
          <p:nvPr>
            <p:ph type="dt" sz="half" idx="2"/>
          </p:nvPr>
        </p:nvSpPr>
        <p:spPr bwMode="auto">
          <a:xfrm>
            <a:off x="685800" y="63246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latin typeface="Arial" charset="0"/>
              </a:defRPr>
            </a:lvl1pPr>
          </a:lstStyle>
          <a:p>
            <a:pPr>
              <a:defRPr/>
            </a:pPr>
            <a:endParaRPr lang="en-US"/>
          </a:p>
        </p:txBody>
      </p:sp>
      <p:sp>
        <p:nvSpPr>
          <p:cNvPr id="1034" name="Rectangle 10"/>
          <p:cNvSpPr>
            <a:spLocks noGrp="1" noChangeArrowheads="1"/>
          </p:cNvSpPr>
          <p:nvPr>
            <p:ph type="ftr" sz="quarter" idx="3"/>
          </p:nvPr>
        </p:nvSpPr>
        <p:spPr bwMode="auto">
          <a:xfrm>
            <a:off x="3124200" y="63246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latin typeface="Arial" charset="0"/>
              </a:defRPr>
            </a:lvl1pPr>
          </a:lstStyle>
          <a:p>
            <a:pPr>
              <a:defRPr/>
            </a:pPr>
            <a:endParaRPr lang="en-US"/>
          </a:p>
        </p:txBody>
      </p:sp>
      <p:sp>
        <p:nvSpPr>
          <p:cNvPr id="1035" name="Rectangle 11"/>
          <p:cNvSpPr>
            <a:spLocks noGrp="1" noChangeArrowheads="1"/>
          </p:cNvSpPr>
          <p:nvPr>
            <p:ph type="sldNum" sz="quarter" idx="4"/>
          </p:nvPr>
        </p:nvSpPr>
        <p:spPr bwMode="auto">
          <a:xfrm>
            <a:off x="6553200" y="63246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atin typeface="Arial" charset="0"/>
              </a:defRPr>
            </a:lvl1pPr>
          </a:lstStyle>
          <a:p>
            <a:pPr>
              <a:defRPr/>
            </a:pPr>
            <a:fld id="{71D1DE96-8579-459E-822F-49EC9AA64769}"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95"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r" rtl="0" eaLnBrk="1" fontAlgn="base" hangingPunct="1">
        <a:spcBef>
          <a:spcPct val="0"/>
        </a:spcBef>
        <a:spcAft>
          <a:spcPct val="0"/>
        </a:spcAft>
        <a:defRPr sz="4400" i="0">
          <a:solidFill>
            <a:schemeClr val="tx2"/>
          </a:solidFill>
          <a:latin typeface="+mj-lt"/>
          <a:ea typeface="+mj-ea"/>
          <a:cs typeface="+mj-cs"/>
        </a:defRPr>
      </a:lvl1pPr>
      <a:lvl2pPr algn="r" rtl="0" eaLnBrk="1" fontAlgn="base" hangingPunct="1">
        <a:spcBef>
          <a:spcPct val="0"/>
        </a:spcBef>
        <a:spcAft>
          <a:spcPct val="0"/>
        </a:spcAft>
        <a:defRPr sz="4400" i="1">
          <a:solidFill>
            <a:schemeClr val="tx2"/>
          </a:solidFill>
          <a:latin typeface="Times New Roman" pitchFamily="18" charset="0"/>
        </a:defRPr>
      </a:lvl2pPr>
      <a:lvl3pPr algn="r" rtl="0" eaLnBrk="1" fontAlgn="base" hangingPunct="1">
        <a:spcBef>
          <a:spcPct val="0"/>
        </a:spcBef>
        <a:spcAft>
          <a:spcPct val="0"/>
        </a:spcAft>
        <a:defRPr sz="4400" i="1">
          <a:solidFill>
            <a:schemeClr val="tx2"/>
          </a:solidFill>
          <a:latin typeface="Times New Roman" pitchFamily="18" charset="0"/>
        </a:defRPr>
      </a:lvl3pPr>
      <a:lvl4pPr algn="r" rtl="0" eaLnBrk="1" fontAlgn="base" hangingPunct="1">
        <a:spcBef>
          <a:spcPct val="0"/>
        </a:spcBef>
        <a:spcAft>
          <a:spcPct val="0"/>
        </a:spcAft>
        <a:defRPr sz="4400" i="1">
          <a:solidFill>
            <a:schemeClr val="tx2"/>
          </a:solidFill>
          <a:latin typeface="Times New Roman" pitchFamily="18" charset="0"/>
        </a:defRPr>
      </a:lvl4pPr>
      <a:lvl5pPr algn="r" rtl="0" eaLnBrk="1" fontAlgn="base" hangingPunct="1">
        <a:spcBef>
          <a:spcPct val="0"/>
        </a:spcBef>
        <a:spcAft>
          <a:spcPct val="0"/>
        </a:spcAft>
        <a:defRPr sz="4400" i="1">
          <a:solidFill>
            <a:schemeClr val="tx2"/>
          </a:solidFill>
          <a:latin typeface="Times New Roman" pitchFamily="18" charset="0"/>
        </a:defRPr>
      </a:lvl5pPr>
      <a:lvl6pPr marL="457200" algn="r" rtl="0" eaLnBrk="1" fontAlgn="base" hangingPunct="1">
        <a:spcBef>
          <a:spcPct val="0"/>
        </a:spcBef>
        <a:spcAft>
          <a:spcPct val="0"/>
        </a:spcAft>
        <a:defRPr sz="4400" i="1">
          <a:solidFill>
            <a:schemeClr val="tx2"/>
          </a:solidFill>
          <a:latin typeface="Times New Roman" pitchFamily="18" charset="0"/>
        </a:defRPr>
      </a:lvl6pPr>
      <a:lvl7pPr marL="914400" algn="r" rtl="0" eaLnBrk="1" fontAlgn="base" hangingPunct="1">
        <a:spcBef>
          <a:spcPct val="0"/>
        </a:spcBef>
        <a:spcAft>
          <a:spcPct val="0"/>
        </a:spcAft>
        <a:defRPr sz="4400" i="1">
          <a:solidFill>
            <a:schemeClr val="tx2"/>
          </a:solidFill>
          <a:latin typeface="Times New Roman" pitchFamily="18" charset="0"/>
        </a:defRPr>
      </a:lvl7pPr>
      <a:lvl8pPr marL="1371600" algn="r" rtl="0" eaLnBrk="1" fontAlgn="base" hangingPunct="1">
        <a:spcBef>
          <a:spcPct val="0"/>
        </a:spcBef>
        <a:spcAft>
          <a:spcPct val="0"/>
        </a:spcAft>
        <a:defRPr sz="4400" i="1">
          <a:solidFill>
            <a:schemeClr val="tx2"/>
          </a:solidFill>
          <a:latin typeface="Times New Roman" pitchFamily="18" charset="0"/>
        </a:defRPr>
      </a:lvl8pPr>
      <a:lvl9pPr marL="1828800" algn="r" rtl="0" eaLnBrk="1" fontAlgn="base" hangingPunct="1">
        <a:spcBef>
          <a:spcPct val="0"/>
        </a:spcBef>
        <a:spcAft>
          <a:spcPct val="0"/>
        </a:spcAft>
        <a:defRPr sz="4400" i="1">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2"/>
        </a:buClr>
        <a:buChar char="–"/>
        <a:defRPr sz="2800">
          <a:solidFill>
            <a:schemeClr val="tx1"/>
          </a:solidFill>
          <a:latin typeface="+mn-lt"/>
        </a:defRPr>
      </a:lvl2pPr>
      <a:lvl3pPr marL="1143000" indent="-228600" algn="l" rtl="0" eaLnBrk="1" fontAlgn="base" hangingPunct="1">
        <a:spcBef>
          <a:spcPct val="20000"/>
        </a:spcBef>
        <a:spcAft>
          <a:spcPct val="0"/>
        </a:spcAft>
        <a:buClr>
          <a:schemeClr val="tx2"/>
        </a:buClr>
        <a:buChar char="•"/>
        <a:defRPr sz="2400">
          <a:solidFill>
            <a:schemeClr val="tx1"/>
          </a:solidFill>
          <a:latin typeface="+mn-lt"/>
        </a:defRPr>
      </a:lvl3pPr>
      <a:lvl4pPr marL="1600200" indent="-228600" algn="l" rtl="0" eaLnBrk="1" fontAlgn="base" hangingPunct="1">
        <a:spcBef>
          <a:spcPct val="20000"/>
        </a:spcBef>
        <a:spcAft>
          <a:spcPct val="0"/>
        </a:spcAft>
        <a:buClr>
          <a:schemeClr val="tx2"/>
        </a:buClr>
        <a:buChar char="–"/>
        <a:defRPr sz="2000">
          <a:solidFill>
            <a:schemeClr val="tx1"/>
          </a:solidFill>
          <a:latin typeface="+mn-lt"/>
        </a:defRPr>
      </a:lvl4pPr>
      <a:lvl5pPr marL="2057400" indent="-228600" algn="l" rtl="0" eaLnBrk="1" fontAlgn="base" hangingPunct="1">
        <a:spcBef>
          <a:spcPct val="20000"/>
        </a:spcBef>
        <a:spcAft>
          <a:spcPct val="0"/>
        </a:spcAft>
        <a:buClr>
          <a:schemeClr val="tx2"/>
        </a:buClr>
        <a:buChar char="•"/>
        <a:defRPr sz="2000">
          <a:solidFill>
            <a:schemeClr val="tx1"/>
          </a:solidFill>
          <a:latin typeface="+mn-lt"/>
        </a:defRPr>
      </a:lvl5pPr>
      <a:lvl6pPr marL="2514600" indent="-228600" algn="l" rtl="0" eaLnBrk="1" fontAlgn="base" hangingPunct="1">
        <a:spcBef>
          <a:spcPct val="20000"/>
        </a:spcBef>
        <a:spcAft>
          <a:spcPct val="0"/>
        </a:spcAft>
        <a:buClr>
          <a:schemeClr val="tx2"/>
        </a:buClr>
        <a:buChar char="•"/>
        <a:defRPr sz="2000">
          <a:solidFill>
            <a:schemeClr val="tx1"/>
          </a:solidFill>
          <a:latin typeface="+mn-lt"/>
        </a:defRPr>
      </a:lvl6pPr>
      <a:lvl7pPr marL="2971800" indent="-228600" algn="l" rtl="0" eaLnBrk="1" fontAlgn="base" hangingPunct="1">
        <a:spcBef>
          <a:spcPct val="20000"/>
        </a:spcBef>
        <a:spcAft>
          <a:spcPct val="0"/>
        </a:spcAft>
        <a:buClr>
          <a:schemeClr val="tx2"/>
        </a:buClr>
        <a:buChar char="•"/>
        <a:defRPr sz="2000">
          <a:solidFill>
            <a:schemeClr val="tx1"/>
          </a:solidFill>
          <a:latin typeface="+mn-lt"/>
        </a:defRPr>
      </a:lvl7pPr>
      <a:lvl8pPr marL="3429000" indent="-228600" algn="l" rtl="0" eaLnBrk="1" fontAlgn="base" hangingPunct="1">
        <a:spcBef>
          <a:spcPct val="20000"/>
        </a:spcBef>
        <a:spcAft>
          <a:spcPct val="0"/>
        </a:spcAft>
        <a:buClr>
          <a:schemeClr val="tx2"/>
        </a:buClr>
        <a:buChar char="•"/>
        <a:defRPr sz="2000">
          <a:solidFill>
            <a:schemeClr val="tx1"/>
          </a:solidFill>
          <a:latin typeface="+mn-lt"/>
        </a:defRPr>
      </a:lvl8pPr>
      <a:lvl9pPr marL="3886200" indent="-228600" algn="l" rtl="0" eaLnBrk="1" fontAlgn="base" hangingPunct="1">
        <a:spcBef>
          <a:spcPct val="20000"/>
        </a:spcBef>
        <a:spcAft>
          <a:spcPct val="0"/>
        </a:spcAft>
        <a:buClr>
          <a:schemeClr val="tx2"/>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24.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1"/>
          <p:cNvSpPr>
            <a:spLocks noGrp="1"/>
          </p:cNvSpPr>
          <p:nvPr>
            <p:ph type="ctrTitle" sz="quarter"/>
          </p:nvPr>
        </p:nvSpPr>
        <p:spPr>
          <a:xfrm>
            <a:off x="403209" y="311251"/>
            <a:ext cx="4439920" cy="3032990"/>
          </a:xfrm>
        </p:spPr>
        <p:txBody>
          <a:bodyPr/>
          <a:lstStyle/>
          <a:p>
            <a:r>
              <a:rPr lang="en-US" altLang="en-US" sz="3600" b="1" dirty="0">
                <a:solidFill>
                  <a:srgbClr val="FFE582"/>
                </a:solidFill>
              </a:rPr>
              <a:t>3D Submicron Porosity in CM Murchison with Xe and XCT</a:t>
            </a:r>
            <a:endParaRPr lang="en-US" altLang="en-US" sz="3600" dirty="0">
              <a:solidFill>
                <a:srgbClr val="FFE582"/>
              </a:solidFill>
            </a:endParaRPr>
          </a:p>
        </p:txBody>
      </p:sp>
      <p:sp>
        <p:nvSpPr>
          <p:cNvPr id="10" name="Subtitle 9">
            <a:extLst>
              <a:ext uri="{FF2B5EF4-FFF2-40B4-BE49-F238E27FC236}">
                <a16:creationId xmlns:a16="http://schemas.microsoft.com/office/drawing/2014/main" id="{032A3E21-5865-E551-692F-A4294507AF09}"/>
              </a:ext>
            </a:extLst>
          </p:cNvPr>
          <p:cNvSpPr>
            <a:spLocks noGrp="1"/>
          </p:cNvSpPr>
          <p:nvPr>
            <p:ph type="subTitle" sz="quarter" idx="1"/>
          </p:nvPr>
        </p:nvSpPr>
        <p:spPr>
          <a:xfrm>
            <a:off x="211417" y="3505200"/>
            <a:ext cx="4648124" cy="1752600"/>
          </a:xfrm>
        </p:spPr>
        <p:txBody>
          <a:bodyPr/>
          <a:lstStyle/>
          <a:p>
            <a:pPr algn="r">
              <a:lnSpc>
                <a:spcPct val="120000"/>
              </a:lnSpc>
            </a:pPr>
            <a:r>
              <a:rPr lang="en-US" sz="1800" dirty="0"/>
              <a:t>Romy Hanna</a:t>
            </a:r>
            <a:endParaRPr lang="en-US" sz="1600" dirty="0"/>
          </a:p>
          <a:p>
            <a:pPr algn="r">
              <a:lnSpc>
                <a:spcPct val="120000"/>
              </a:lnSpc>
            </a:pPr>
            <a:r>
              <a:rPr lang="en-US" sz="1600" dirty="0"/>
              <a:t>Also: Rich Ketcham, Dave Edey, Josh O’Connell </a:t>
            </a:r>
            <a:br>
              <a:rPr lang="en-US" sz="1600" dirty="0"/>
            </a:br>
            <a:r>
              <a:rPr lang="en-US" sz="1600" dirty="0"/>
              <a:t>UTCT</a:t>
            </a:r>
          </a:p>
          <a:p>
            <a:pPr algn="r">
              <a:lnSpc>
                <a:spcPct val="120000"/>
              </a:lnSpc>
            </a:pPr>
            <a:r>
              <a:rPr lang="en-US" sz="1600" dirty="0"/>
              <a:t>Alan Whittington</a:t>
            </a:r>
          </a:p>
          <a:p>
            <a:pPr algn="r">
              <a:lnSpc>
                <a:spcPct val="120000"/>
              </a:lnSpc>
            </a:pPr>
            <a:r>
              <a:rPr lang="en-US" sz="1600" dirty="0"/>
              <a:t>University of Texas at San Antonio</a:t>
            </a:r>
          </a:p>
        </p:txBody>
      </p:sp>
      <p:pic>
        <p:nvPicPr>
          <p:cNvPr id="8" name="Picture 7">
            <a:extLst>
              <a:ext uri="{FF2B5EF4-FFF2-40B4-BE49-F238E27FC236}">
                <a16:creationId xmlns:a16="http://schemas.microsoft.com/office/drawing/2014/main" id="{6F6B4490-613B-2849-BEBB-A48AD02D8E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 y="5678203"/>
            <a:ext cx="1138350" cy="941036"/>
          </a:xfrm>
          <a:prstGeom prst="rect">
            <a:avLst/>
          </a:prstGeom>
        </p:spPr>
      </p:pic>
      <p:pic>
        <p:nvPicPr>
          <p:cNvPr id="6" name="Picture 5" descr="A screenshot of a computer&#10;&#10;Description automatically generated with low confidence">
            <a:extLst>
              <a:ext uri="{FF2B5EF4-FFF2-40B4-BE49-F238E27FC236}">
                <a16:creationId xmlns:a16="http://schemas.microsoft.com/office/drawing/2014/main" id="{F504F5F7-B15A-758C-B3EA-382009E94EA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35416" y="5750692"/>
            <a:ext cx="2180502" cy="796057"/>
          </a:xfrm>
          <a:prstGeom prst="rect">
            <a:avLst/>
          </a:prstGeom>
        </p:spPr>
      </p:pic>
      <p:pic>
        <p:nvPicPr>
          <p:cNvPr id="7" name="Picture 6" descr="A close-up of a rock&#10;&#10;Description automatically generated with medium confidence">
            <a:extLst>
              <a:ext uri="{FF2B5EF4-FFF2-40B4-BE49-F238E27FC236}">
                <a16:creationId xmlns:a16="http://schemas.microsoft.com/office/drawing/2014/main" id="{A0F332D8-1B7C-BDDB-A69B-DD94FF2A395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28083" y="31877"/>
            <a:ext cx="4215917" cy="6794246"/>
          </a:xfrm>
          <a:prstGeom prst="rect">
            <a:avLst/>
          </a:prstGeom>
        </p:spPr>
      </p:pic>
      <p:sp>
        <p:nvSpPr>
          <p:cNvPr id="2" name="TextBox 1">
            <a:extLst>
              <a:ext uri="{FF2B5EF4-FFF2-40B4-BE49-F238E27FC236}">
                <a16:creationId xmlns:a16="http://schemas.microsoft.com/office/drawing/2014/main" id="{243E202D-481D-B580-3D65-71DBE580D502}"/>
              </a:ext>
            </a:extLst>
          </p:cNvPr>
          <p:cNvSpPr txBox="1"/>
          <p:nvPr/>
        </p:nvSpPr>
        <p:spPr>
          <a:xfrm>
            <a:off x="5029200" y="6546749"/>
            <a:ext cx="3124200"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XCT data CM Murchison Meteorite</a:t>
            </a:r>
          </a:p>
        </p:txBody>
      </p:sp>
    </p:spTree>
    <p:extLst>
      <p:ext uri="{BB962C8B-B14F-4D97-AF65-F5344CB8AC3E}">
        <p14:creationId xmlns:p14="http://schemas.microsoft.com/office/powerpoint/2010/main" val="1667656005"/>
      </p:ext>
    </p:extLst>
  </p:cSld>
  <p:clrMapOvr>
    <a:masterClrMapping/>
  </p:clrMapOvr>
  <mc:AlternateContent xmlns:mc="http://schemas.openxmlformats.org/markup-compatibility/2006" xmlns:p14="http://schemas.microsoft.com/office/powerpoint/2010/main">
    <mc:Choice Requires="p14">
      <p:transition spd="slow" p14:dur="2000" advTm="6667"/>
    </mc:Choice>
    <mc:Fallback xmlns="">
      <p:transition spd="slow" advTm="666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95B2E-E29E-2449-ADB8-AAC91CC18ADB}"/>
              </a:ext>
            </a:extLst>
          </p:cNvPr>
          <p:cNvSpPr>
            <a:spLocks noGrp="1"/>
          </p:cNvSpPr>
          <p:nvPr>
            <p:ph type="title"/>
          </p:nvPr>
        </p:nvSpPr>
        <p:spPr/>
        <p:txBody>
          <a:bodyPr/>
          <a:lstStyle/>
          <a:p>
            <a:r>
              <a:rPr lang="en-US" dirty="0"/>
              <a:t>Porosity and XCT</a:t>
            </a:r>
          </a:p>
        </p:txBody>
      </p:sp>
      <p:sp>
        <p:nvSpPr>
          <p:cNvPr id="3" name="Content Placeholder 2">
            <a:extLst>
              <a:ext uri="{FF2B5EF4-FFF2-40B4-BE49-F238E27FC236}">
                <a16:creationId xmlns:a16="http://schemas.microsoft.com/office/drawing/2014/main" id="{A721A177-995D-824D-A23A-D7DD424D996F}"/>
              </a:ext>
            </a:extLst>
          </p:cNvPr>
          <p:cNvSpPr>
            <a:spLocks noGrp="1"/>
          </p:cNvSpPr>
          <p:nvPr>
            <p:ph idx="1"/>
          </p:nvPr>
        </p:nvSpPr>
        <p:spPr>
          <a:xfrm>
            <a:off x="152400" y="1294766"/>
            <a:ext cx="7772400" cy="779412"/>
          </a:xfrm>
        </p:spPr>
        <p:txBody>
          <a:bodyPr/>
          <a:lstStyle/>
          <a:p>
            <a:pPr marL="0" indent="0">
              <a:buNone/>
            </a:pPr>
            <a:r>
              <a:rPr lang="en-US" sz="2000" b="1" dirty="0"/>
              <a:t>Direct imaging </a:t>
            </a:r>
            <a:r>
              <a:rPr lang="en-US" sz="2000" dirty="0"/>
              <a:t>of pores with X-ray computed tomography (XCT) has a resolution limit</a:t>
            </a:r>
          </a:p>
          <a:p>
            <a:endParaRPr lang="en-US" sz="2000" dirty="0"/>
          </a:p>
        </p:txBody>
      </p:sp>
      <p:sp>
        <p:nvSpPr>
          <p:cNvPr id="4" name="TextBox 3">
            <a:extLst>
              <a:ext uri="{FF2B5EF4-FFF2-40B4-BE49-F238E27FC236}">
                <a16:creationId xmlns:a16="http://schemas.microsoft.com/office/drawing/2014/main" id="{B8643272-C8FD-DD41-9DB9-2E658557F1E1}"/>
              </a:ext>
            </a:extLst>
          </p:cNvPr>
          <p:cNvSpPr txBox="1"/>
          <p:nvPr/>
        </p:nvSpPr>
        <p:spPr>
          <a:xfrm>
            <a:off x="513573" y="5838277"/>
            <a:ext cx="3124200" cy="830997"/>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Hawaiian basalt: 18.4% porosity via XCT measurement</a:t>
            </a:r>
          </a:p>
          <a:p>
            <a:r>
              <a:rPr lang="en-US" sz="1600" dirty="0">
                <a:latin typeface="Arial" panose="020B0604020202020204" pitchFamily="34" charset="0"/>
                <a:cs typeface="Arial" panose="020B0604020202020204" pitchFamily="34" charset="0"/>
              </a:rPr>
              <a:t>(46.9 µm/voxel)</a:t>
            </a:r>
          </a:p>
        </p:txBody>
      </p:sp>
      <p:sp>
        <p:nvSpPr>
          <p:cNvPr id="8" name="TextBox 7">
            <a:extLst>
              <a:ext uri="{FF2B5EF4-FFF2-40B4-BE49-F238E27FC236}">
                <a16:creationId xmlns:a16="http://schemas.microsoft.com/office/drawing/2014/main" id="{2EFD0A66-1F44-3149-9665-78CBE87ED352}"/>
              </a:ext>
            </a:extLst>
          </p:cNvPr>
          <p:cNvSpPr txBox="1"/>
          <p:nvPr/>
        </p:nvSpPr>
        <p:spPr>
          <a:xfrm>
            <a:off x="4776118" y="5778842"/>
            <a:ext cx="3705726" cy="954107"/>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CM Murchison: 1.9% porosity </a:t>
            </a:r>
          </a:p>
          <a:p>
            <a:r>
              <a:rPr lang="en-US" sz="1600" dirty="0">
                <a:latin typeface="Arial" panose="020B0604020202020204" pitchFamily="34" charset="0"/>
                <a:cs typeface="Arial" panose="020B0604020202020204" pitchFamily="34" charset="0"/>
              </a:rPr>
              <a:t>via XCT measurement (3.00 µm/voxel)</a:t>
            </a:r>
          </a:p>
          <a:p>
            <a:endParaRPr lang="en-US" sz="800" dirty="0">
              <a:latin typeface="Arial" panose="020B0604020202020204" pitchFamily="34" charset="0"/>
              <a:cs typeface="Arial" panose="020B0604020202020204" pitchFamily="34" charset="0"/>
            </a:endParaRPr>
          </a:p>
          <a:p>
            <a:r>
              <a:rPr lang="en-US" sz="1600" b="1" dirty="0">
                <a:latin typeface="Arial" panose="020B0604020202020204" pitchFamily="34" charset="0"/>
                <a:cs typeface="Arial" panose="020B0604020202020204" pitchFamily="34" charset="0"/>
              </a:rPr>
              <a:t>22.1% porosity (Macke et al., 2011)</a:t>
            </a:r>
          </a:p>
        </p:txBody>
      </p:sp>
      <p:grpSp>
        <p:nvGrpSpPr>
          <p:cNvPr id="13" name="Group 12">
            <a:extLst>
              <a:ext uri="{FF2B5EF4-FFF2-40B4-BE49-F238E27FC236}">
                <a16:creationId xmlns:a16="http://schemas.microsoft.com/office/drawing/2014/main" id="{B99C0A42-66C3-3443-9A79-B41F5869736D}"/>
              </a:ext>
            </a:extLst>
          </p:cNvPr>
          <p:cNvGrpSpPr/>
          <p:nvPr/>
        </p:nvGrpSpPr>
        <p:grpSpPr>
          <a:xfrm>
            <a:off x="350491" y="2074178"/>
            <a:ext cx="3764099" cy="3764099"/>
            <a:chOff x="1295400" y="2819400"/>
            <a:chExt cx="2667000" cy="2667000"/>
          </a:xfrm>
        </p:grpSpPr>
        <p:pic>
          <p:nvPicPr>
            <p:cNvPr id="10" name="Picture 9">
              <a:extLst>
                <a:ext uri="{FF2B5EF4-FFF2-40B4-BE49-F238E27FC236}">
                  <a16:creationId xmlns:a16="http://schemas.microsoft.com/office/drawing/2014/main" id="{A02FAE1C-326B-BA41-BB09-C793B9E8B65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95400" y="2819400"/>
              <a:ext cx="2667000" cy="2667000"/>
            </a:xfrm>
            <a:prstGeom prst="rect">
              <a:avLst/>
            </a:prstGeom>
          </p:spPr>
        </p:pic>
        <p:sp>
          <p:nvSpPr>
            <p:cNvPr id="11" name="Rectangle 10">
              <a:extLst>
                <a:ext uri="{FF2B5EF4-FFF2-40B4-BE49-F238E27FC236}">
                  <a16:creationId xmlns:a16="http://schemas.microsoft.com/office/drawing/2014/main" id="{35461F64-ADD8-624D-BEAE-D4E72F8202A8}"/>
                </a:ext>
              </a:extLst>
            </p:cNvPr>
            <p:cNvSpPr/>
            <p:nvPr/>
          </p:nvSpPr>
          <p:spPr bwMode="auto">
            <a:xfrm flipV="1">
              <a:off x="1447800" y="5364481"/>
              <a:ext cx="381000" cy="45719"/>
            </a:xfrm>
            <a:prstGeom prst="rect">
              <a:avLst/>
            </a:prstGeom>
            <a:solidFill>
              <a:schemeClr val="tx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grpSp>
      <p:sp>
        <p:nvSpPr>
          <p:cNvPr id="12" name="TextBox 11">
            <a:extLst>
              <a:ext uri="{FF2B5EF4-FFF2-40B4-BE49-F238E27FC236}">
                <a16:creationId xmlns:a16="http://schemas.microsoft.com/office/drawing/2014/main" id="{513CDF3C-1C21-3042-A208-EFDF69FC797E}"/>
              </a:ext>
            </a:extLst>
          </p:cNvPr>
          <p:cNvSpPr txBox="1"/>
          <p:nvPr/>
        </p:nvSpPr>
        <p:spPr>
          <a:xfrm>
            <a:off x="532334" y="5415603"/>
            <a:ext cx="535724" cy="261610"/>
          </a:xfrm>
          <a:prstGeom prst="rect">
            <a:avLst/>
          </a:prstGeom>
          <a:noFill/>
        </p:spPr>
        <p:txBody>
          <a:bodyPr wrap="none" rtlCol="0">
            <a:spAutoFit/>
          </a:bodyPr>
          <a:lstStyle/>
          <a:p>
            <a:r>
              <a:rPr lang="en-US" sz="1100" dirty="0">
                <a:latin typeface="Arial" panose="020B0604020202020204" pitchFamily="34" charset="0"/>
                <a:cs typeface="Arial" panose="020B0604020202020204" pitchFamily="34" charset="0"/>
              </a:rPr>
              <a:t>3 mm</a:t>
            </a:r>
          </a:p>
        </p:txBody>
      </p:sp>
      <p:grpSp>
        <p:nvGrpSpPr>
          <p:cNvPr id="22" name="Group 21">
            <a:extLst>
              <a:ext uri="{FF2B5EF4-FFF2-40B4-BE49-F238E27FC236}">
                <a16:creationId xmlns:a16="http://schemas.microsoft.com/office/drawing/2014/main" id="{5EDDAEE2-F895-0F44-9E23-3802506C9484}"/>
              </a:ext>
            </a:extLst>
          </p:cNvPr>
          <p:cNvGrpSpPr/>
          <p:nvPr/>
        </p:nvGrpSpPr>
        <p:grpSpPr>
          <a:xfrm>
            <a:off x="4229364" y="2075529"/>
            <a:ext cx="4572001" cy="3728892"/>
            <a:chOff x="4843953" y="2898958"/>
            <a:chExt cx="3079037" cy="2511242"/>
          </a:xfrm>
        </p:grpSpPr>
        <p:pic>
          <p:nvPicPr>
            <p:cNvPr id="21" name="Picture 20">
              <a:extLst>
                <a:ext uri="{FF2B5EF4-FFF2-40B4-BE49-F238E27FC236}">
                  <a16:creationId xmlns:a16="http://schemas.microsoft.com/office/drawing/2014/main" id="{4B8B4A16-D7BC-1946-9B3C-0EA58FF8F077}"/>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843953" y="2898958"/>
              <a:ext cx="3079037" cy="2511242"/>
            </a:xfrm>
            <a:prstGeom prst="rect">
              <a:avLst/>
            </a:prstGeom>
          </p:spPr>
        </p:pic>
        <p:sp>
          <p:nvSpPr>
            <p:cNvPr id="15" name="TextBox 14">
              <a:extLst>
                <a:ext uri="{FF2B5EF4-FFF2-40B4-BE49-F238E27FC236}">
                  <a16:creationId xmlns:a16="http://schemas.microsoft.com/office/drawing/2014/main" id="{4697979B-BAE0-6E4A-BA80-7BE56A555ABD}"/>
                </a:ext>
              </a:extLst>
            </p:cNvPr>
            <p:cNvSpPr txBox="1"/>
            <p:nvPr/>
          </p:nvSpPr>
          <p:spPr>
            <a:xfrm>
              <a:off x="4911512" y="5148348"/>
              <a:ext cx="712296" cy="261610"/>
            </a:xfrm>
            <a:prstGeom prst="rect">
              <a:avLst/>
            </a:prstGeom>
            <a:noFill/>
          </p:spPr>
          <p:txBody>
            <a:bodyPr wrap="square" rtlCol="0">
              <a:spAutoFit/>
            </a:bodyPr>
            <a:lstStyle/>
            <a:p>
              <a:r>
                <a:rPr lang="en-US" sz="1100" dirty="0">
                  <a:latin typeface="Arial" panose="020B0604020202020204" pitchFamily="34" charset="0"/>
                  <a:cs typeface="Arial" panose="020B0604020202020204" pitchFamily="34" charset="0"/>
                </a:rPr>
                <a:t>200 µm</a:t>
              </a:r>
            </a:p>
          </p:txBody>
        </p:sp>
        <p:sp>
          <p:nvSpPr>
            <p:cNvPr id="16" name="Rectangle 15">
              <a:extLst>
                <a:ext uri="{FF2B5EF4-FFF2-40B4-BE49-F238E27FC236}">
                  <a16:creationId xmlns:a16="http://schemas.microsoft.com/office/drawing/2014/main" id="{325DEF42-0399-9141-B962-7F21C267BF44}"/>
                </a:ext>
              </a:extLst>
            </p:cNvPr>
            <p:cNvSpPr/>
            <p:nvPr/>
          </p:nvSpPr>
          <p:spPr bwMode="auto">
            <a:xfrm flipV="1">
              <a:off x="4953000" y="5323215"/>
              <a:ext cx="362874" cy="46776"/>
            </a:xfrm>
            <a:prstGeom prst="rect">
              <a:avLst/>
            </a:prstGeom>
            <a:solidFill>
              <a:schemeClr val="tx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grpSp>
    </p:spTree>
    <p:extLst>
      <p:ext uri="{BB962C8B-B14F-4D97-AF65-F5344CB8AC3E}">
        <p14:creationId xmlns:p14="http://schemas.microsoft.com/office/powerpoint/2010/main" val="1301731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8E43-459F-EA41-9761-EF6061AFCE24}"/>
              </a:ext>
            </a:extLst>
          </p:cNvPr>
          <p:cNvSpPr>
            <a:spLocks noGrp="1"/>
          </p:cNvSpPr>
          <p:nvPr>
            <p:ph type="title"/>
          </p:nvPr>
        </p:nvSpPr>
        <p:spPr>
          <a:xfrm>
            <a:off x="2772937" y="311777"/>
            <a:ext cx="6302589" cy="1143000"/>
          </a:xfrm>
        </p:spPr>
        <p:txBody>
          <a:bodyPr/>
          <a:lstStyle/>
          <a:p>
            <a:r>
              <a:rPr lang="en-US" sz="4200" dirty="0"/>
              <a:t>CM Chondrites: Submicron Porosity</a:t>
            </a:r>
          </a:p>
        </p:txBody>
      </p:sp>
      <p:pic>
        <p:nvPicPr>
          <p:cNvPr id="4" name="Content Placeholder 3">
            <a:extLst>
              <a:ext uri="{FF2B5EF4-FFF2-40B4-BE49-F238E27FC236}">
                <a16:creationId xmlns:a16="http://schemas.microsoft.com/office/drawing/2014/main" id="{13CD3655-D7D2-E346-AB94-92AFB4C77B7C}"/>
              </a:ext>
            </a:extLst>
          </p:cNvPr>
          <p:cNvPicPr>
            <a:picLocks noGrp="1" noChangeAspect="1"/>
          </p:cNvPicPr>
          <p:nvPr>
            <p:ph idx="4294967295"/>
          </p:nvPr>
        </p:nvPicPr>
        <p:blipFill>
          <a:blip r:embed="rId3" cstate="screen">
            <a:extLst>
              <a:ext uri="{28A0092B-C50C-407E-A947-70E740481C1C}">
                <a14:useLocalDpi xmlns:a14="http://schemas.microsoft.com/office/drawing/2010/main"/>
              </a:ext>
            </a:extLst>
          </a:blip>
          <a:stretch>
            <a:fillRect/>
          </a:stretch>
        </p:blipFill>
        <p:spPr>
          <a:xfrm>
            <a:off x="90163" y="3138628"/>
            <a:ext cx="3805603" cy="3081528"/>
          </a:xfrm>
          <a:prstGeom prst="rect">
            <a:avLst/>
          </a:prstGeom>
        </p:spPr>
      </p:pic>
      <p:sp>
        <p:nvSpPr>
          <p:cNvPr id="7" name="TextBox 6">
            <a:extLst>
              <a:ext uri="{FF2B5EF4-FFF2-40B4-BE49-F238E27FC236}">
                <a16:creationId xmlns:a16="http://schemas.microsoft.com/office/drawing/2014/main" id="{B045AC02-2B1A-7343-A806-7B677DAC3F46}"/>
              </a:ext>
            </a:extLst>
          </p:cNvPr>
          <p:cNvSpPr txBox="1"/>
          <p:nvPr/>
        </p:nvSpPr>
        <p:spPr>
          <a:xfrm>
            <a:off x="20782" y="6166895"/>
            <a:ext cx="4050121" cy="400110"/>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CM Murchison: XCT 1 µm/voxel</a:t>
            </a:r>
          </a:p>
        </p:txBody>
      </p:sp>
      <p:grpSp>
        <p:nvGrpSpPr>
          <p:cNvPr id="6" name="Group 5">
            <a:extLst>
              <a:ext uri="{FF2B5EF4-FFF2-40B4-BE49-F238E27FC236}">
                <a16:creationId xmlns:a16="http://schemas.microsoft.com/office/drawing/2014/main" id="{6CD245F6-21F2-B96E-2C6C-C0DE5ACF412B}"/>
              </a:ext>
            </a:extLst>
          </p:cNvPr>
          <p:cNvGrpSpPr/>
          <p:nvPr/>
        </p:nvGrpSpPr>
        <p:grpSpPr>
          <a:xfrm>
            <a:off x="4009119" y="3004479"/>
            <a:ext cx="5134881" cy="3567245"/>
            <a:chOff x="3998728" y="2804123"/>
            <a:chExt cx="5134881" cy="3567245"/>
          </a:xfrm>
        </p:grpSpPr>
        <p:grpSp>
          <p:nvGrpSpPr>
            <p:cNvPr id="5" name="Group 4">
              <a:extLst>
                <a:ext uri="{FF2B5EF4-FFF2-40B4-BE49-F238E27FC236}">
                  <a16:creationId xmlns:a16="http://schemas.microsoft.com/office/drawing/2014/main" id="{DB8F776F-B899-469F-26A4-702CA4385B0C}"/>
                </a:ext>
              </a:extLst>
            </p:cNvPr>
            <p:cNvGrpSpPr/>
            <p:nvPr/>
          </p:nvGrpSpPr>
          <p:grpSpPr>
            <a:xfrm>
              <a:off x="3998728" y="3429000"/>
              <a:ext cx="5108766" cy="2545723"/>
              <a:chOff x="3998728" y="3429000"/>
              <a:chExt cx="5108766" cy="2545723"/>
            </a:xfrm>
          </p:grpSpPr>
          <p:pic>
            <p:nvPicPr>
              <p:cNvPr id="9" name="Picture 8">
                <a:extLst>
                  <a:ext uri="{FF2B5EF4-FFF2-40B4-BE49-F238E27FC236}">
                    <a16:creationId xmlns:a16="http://schemas.microsoft.com/office/drawing/2014/main" id="{684200C6-F712-0849-A248-5DD74C21439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998728" y="3429000"/>
                <a:ext cx="2553144" cy="2545723"/>
              </a:xfrm>
              <a:prstGeom prst="rect">
                <a:avLst/>
              </a:prstGeom>
            </p:spPr>
          </p:pic>
          <p:pic>
            <p:nvPicPr>
              <p:cNvPr id="10" name="Picture 9">
                <a:extLst>
                  <a:ext uri="{FF2B5EF4-FFF2-40B4-BE49-F238E27FC236}">
                    <a16:creationId xmlns:a16="http://schemas.microsoft.com/office/drawing/2014/main" id="{73E51BE0-049C-6945-B7D6-C3C1F974EFF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09453" y="3448516"/>
                <a:ext cx="2498041" cy="2505410"/>
              </a:xfrm>
              <a:prstGeom prst="rect">
                <a:avLst/>
              </a:prstGeom>
            </p:spPr>
          </p:pic>
        </p:grpSp>
        <p:sp>
          <p:nvSpPr>
            <p:cNvPr id="11" name="TextBox 10">
              <a:extLst>
                <a:ext uri="{FF2B5EF4-FFF2-40B4-BE49-F238E27FC236}">
                  <a16:creationId xmlns:a16="http://schemas.microsoft.com/office/drawing/2014/main" id="{264E0B6E-F386-1647-A5A5-C534A2A4F56A}"/>
                </a:ext>
              </a:extLst>
            </p:cNvPr>
            <p:cNvSpPr txBox="1"/>
            <p:nvPr/>
          </p:nvSpPr>
          <p:spPr>
            <a:xfrm>
              <a:off x="5474012" y="5953926"/>
              <a:ext cx="2155719" cy="400110"/>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CM Paris: TEM</a:t>
              </a:r>
            </a:p>
          </p:txBody>
        </p:sp>
        <p:sp>
          <p:nvSpPr>
            <p:cNvPr id="15" name="TextBox 14">
              <a:extLst>
                <a:ext uri="{FF2B5EF4-FFF2-40B4-BE49-F238E27FC236}">
                  <a16:creationId xmlns:a16="http://schemas.microsoft.com/office/drawing/2014/main" id="{4D360A67-562F-EC4A-AF60-5F187E2C751A}"/>
                </a:ext>
              </a:extLst>
            </p:cNvPr>
            <p:cNvSpPr txBox="1"/>
            <p:nvPr/>
          </p:nvSpPr>
          <p:spPr>
            <a:xfrm>
              <a:off x="7656923" y="6063591"/>
              <a:ext cx="1476686" cy="307777"/>
            </a:xfrm>
            <a:prstGeom prst="rect">
              <a:avLst/>
            </a:prstGeom>
            <a:noFill/>
          </p:spPr>
          <p:txBody>
            <a:bodyPr wrap="none" rtlCol="0">
              <a:spAutoFit/>
            </a:bodyPr>
            <a:lstStyle/>
            <a:p>
              <a:r>
                <a:rPr lang="en-US" sz="1400" dirty="0" err="1"/>
                <a:t>Zanetta</a:t>
              </a:r>
              <a:r>
                <a:rPr lang="en-US" sz="1400" dirty="0"/>
                <a:t> et al.2021</a:t>
              </a:r>
            </a:p>
          </p:txBody>
        </p:sp>
        <p:sp>
          <p:nvSpPr>
            <p:cNvPr id="3" name="TextBox 2">
              <a:extLst>
                <a:ext uri="{FF2B5EF4-FFF2-40B4-BE49-F238E27FC236}">
                  <a16:creationId xmlns:a16="http://schemas.microsoft.com/office/drawing/2014/main" id="{9ADC78BE-6CD5-8942-BC6A-F3FA367370B6}"/>
                </a:ext>
              </a:extLst>
            </p:cNvPr>
            <p:cNvSpPr txBox="1"/>
            <p:nvPr/>
          </p:nvSpPr>
          <p:spPr>
            <a:xfrm>
              <a:off x="5148635" y="3006444"/>
              <a:ext cx="813043" cy="369332"/>
            </a:xfrm>
            <a:prstGeom prst="rect">
              <a:avLst/>
            </a:prstGeom>
            <a:noFill/>
          </p:spPr>
          <p:txBody>
            <a:bodyPr wrap="none" rtlCol="0">
              <a:spAutoFit/>
            </a:bodyPr>
            <a:lstStyle/>
            <a:p>
              <a:r>
                <a:rPr lang="en-US" sz="1800" dirty="0">
                  <a:latin typeface="Arial" panose="020B0604020202020204" pitchFamily="34" charset="0"/>
                  <a:cs typeface="Arial" panose="020B0604020202020204" pitchFamily="34" charset="0"/>
                </a:rPr>
                <a:t>Matrix</a:t>
              </a:r>
            </a:p>
          </p:txBody>
        </p:sp>
        <p:sp>
          <p:nvSpPr>
            <p:cNvPr id="12" name="TextBox 11">
              <a:extLst>
                <a:ext uri="{FF2B5EF4-FFF2-40B4-BE49-F238E27FC236}">
                  <a16:creationId xmlns:a16="http://schemas.microsoft.com/office/drawing/2014/main" id="{2BE98EF5-6145-AA42-B82E-21D07E0894C5}"/>
                </a:ext>
              </a:extLst>
            </p:cNvPr>
            <p:cNvSpPr txBox="1"/>
            <p:nvPr/>
          </p:nvSpPr>
          <p:spPr>
            <a:xfrm>
              <a:off x="6959445" y="2804123"/>
              <a:ext cx="1905000" cy="646331"/>
            </a:xfrm>
            <a:prstGeom prst="rect">
              <a:avLst/>
            </a:prstGeom>
            <a:noFill/>
          </p:spPr>
          <p:txBody>
            <a:bodyPr wrap="square" rtlCol="0">
              <a:spAutoFit/>
            </a:bodyPr>
            <a:lstStyle/>
            <a:p>
              <a:pPr algn="ctr"/>
              <a:r>
                <a:rPr lang="en-US" sz="1800" dirty="0">
                  <a:latin typeface="Arial" panose="020B0604020202020204" pitchFamily="34" charset="0"/>
                  <a:cs typeface="Arial" panose="020B0604020202020204" pitchFamily="34" charset="0"/>
                </a:rPr>
                <a:t>Fine-grained rim (FGR)</a:t>
              </a:r>
            </a:p>
          </p:txBody>
        </p:sp>
      </p:grpSp>
      <p:grpSp>
        <p:nvGrpSpPr>
          <p:cNvPr id="17" name="Group 16">
            <a:extLst>
              <a:ext uri="{FF2B5EF4-FFF2-40B4-BE49-F238E27FC236}">
                <a16:creationId xmlns:a16="http://schemas.microsoft.com/office/drawing/2014/main" id="{D22316EC-458A-4A97-7A2F-F4F86D047E0B}"/>
              </a:ext>
            </a:extLst>
          </p:cNvPr>
          <p:cNvGrpSpPr/>
          <p:nvPr/>
        </p:nvGrpSpPr>
        <p:grpSpPr>
          <a:xfrm>
            <a:off x="79772" y="88838"/>
            <a:ext cx="2410392" cy="2654362"/>
            <a:chOff x="484094" y="102197"/>
            <a:chExt cx="2237592" cy="2336203"/>
          </a:xfrm>
        </p:grpSpPr>
        <p:pic>
          <p:nvPicPr>
            <p:cNvPr id="8" name="Picture 7">
              <a:extLst>
                <a:ext uri="{FF2B5EF4-FFF2-40B4-BE49-F238E27FC236}">
                  <a16:creationId xmlns:a16="http://schemas.microsoft.com/office/drawing/2014/main" id="{A9905B5F-B8F5-129F-14D3-835B7FB9052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84094" y="102197"/>
              <a:ext cx="2237592" cy="2336203"/>
            </a:xfrm>
            <a:prstGeom prst="rect">
              <a:avLst/>
            </a:prstGeom>
          </p:spPr>
        </p:pic>
        <p:sp>
          <p:nvSpPr>
            <p:cNvPr id="14" name="Rectangle 13">
              <a:extLst>
                <a:ext uri="{FF2B5EF4-FFF2-40B4-BE49-F238E27FC236}">
                  <a16:creationId xmlns:a16="http://schemas.microsoft.com/office/drawing/2014/main" id="{F6B1117F-A739-329C-60CD-0C4281ED2566}"/>
                </a:ext>
              </a:extLst>
            </p:cNvPr>
            <p:cNvSpPr/>
            <p:nvPr/>
          </p:nvSpPr>
          <p:spPr bwMode="auto">
            <a:xfrm flipV="1">
              <a:off x="1905000" y="2235027"/>
              <a:ext cx="688489" cy="105785"/>
            </a:xfrm>
            <a:prstGeom prst="rect">
              <a:avLst/>
            </a:prstGeom>
            <a:solidFill>
              <a:schemeClr val="bg2"/>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6" name="TextBox 15">
              <a:extLst>
                <a:ext uri="{FF2B5EF4-FFF2-40B4-BE49-F238E27FC236}">
                  <a16:creationId xmlns:a16="http://schemas.microsoft.com/office/drawing/2014/main" id="{8B9B8FF4-80DC-C1CD-7453-22E88BB64DB0}"/>
                </a:ext>
              </a:extLst>
            </p:cNvPr>
            <p:cNvSpPr txBox="1"/>
            <p:nvPr/>
          </p:nvSpPr>
          <p:spPr>
            <a:xfrm>
              <a:off x="1981200" y="2011509"/>
              <a:ext cx="534121" cy="276999"/>
            </a:xfrm>
            <a:prstGeom prst="rect">
              <a:avLst/>
            </a:prstGeom>
            <a:noFill/>
          </p:spPr>
          <p:txBody>
            <a:bodyPr wrap="none" rtlCol="0">
              <a:spAutoFit/>
            </a:bodyPr>
            <a:lstStyle/>
            <a:p>
              <a:r>
                <a:rPr lang="en-US" sz="1200" b="1" dirty="0">
                  <a:solidFill>
                    <a:schemeClr val="bg2"/>
                  </a:solidFill>
                  <a:latin typeface="Arial" panose="020B0604020202020204" pitchFamily="34" charset="0"/>
                  <a:cs typeface="Arial" panose="020B0604020202020204" pitchFamily="34" charset="0"/>
                </a:rPr>
                <a:t>1 cm</a:t>
              </a:r>
            </a:p>
          </p:txBody>
        </p:sp>
      </p:grpSp>
      <p:sp>
        <p:nvSpPr>
          <p:cNvPr id="18" name="TextBox 17">
            <a:extLst>
              <a:ext uri="{FF2B5EF4-FFF2-40B4-BE49-F238E27FC236}">
                <a16:creationId xmlns:a16="http://schemas.microsoft.com/office/drawing/2014/main" id="{09D41C3B-17F1-8063-F8F5-0C9325F72263}"/>
              </a:ext>
            </a:extLst>
          </p:cNvPr>
          <p:cNvSpPr txBox="1"/>
          <p:nvPr/>
        </p:nvSpPr>
        <p:spPr>
          <a:xfrm>
            <a:off x="2572248" y="1869871"/>
            <a:ext cx="6302588" cy="830997"/>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CM chondrites: primitive, fine-grained samples of the early Solar System</a:t>
            </a:r>
          </a:p>
        </p:txBody>
      </p:sp>
      <p:sp>
        <p:nvSpPr>
          <p:cNvPr id="20" name="TextBox 19">
            <a:extLst>
              <a:ext uri="{FF2B5EF4-FFF2-40B4-BE49-F238E27FC236}">
                <a16:creationId xmlns:a16="http://schemas.microsoft.com/office/drawing/2014/main" id="{4ADC5811-3EA2-BE44-857E-AD667E25ECD1}"/>
              </a:ext>
            </a:extLst>
          </p:cNvPr>
          <p:cNvSpPr txBox="1"/>
          <p:nvPr/>
        </p:nvSpPr>
        <p:spPr>
          <a:xfrm>
            <a:off x="362545" y="2727480"/>
            <a:ext cx="2410392" cy="276999"/>
          </a:xfrm>
          <a:prstGeom prst="rect">
            <a:avLst/>
          </a:prstGeom>
          <a:noFill/>
        </p:spPr>
        <p:txBody>
          <a:bodyPr wrap="square">
            <a:spAutoFit/>
          </a:bodyPr>
          <a:lstStyle/>
          <a:p>
            <a:r>
              <a:rPr lang="en-US" sz="1200" dirty="0"/>
              <a:t>CM Murchison / Trilling @ NAU</a:t>
            </a:r>
          </a:p>
        </p:txBody>
      </p:sp>
      <p:sp>
        <p:nvSpPr>
          <p:cNvPr id="21" name="Rectangle 20">
            <a:extLst>
              <a:ext uri="{FF2B5EF4-FFF2-40B4-BE49-F238E27FC236}">
                <a16:creationId xmlns:a16="http://schemas.microsoft.com/office/drawing/2014/main" id="{6ABAD1E5-5EA9-F468-355A-A3E52A767706}"/>
              </a:ext>
            </a:extLst>
          </p:cNvPr>
          <p:cNvSpPr/>
          <p:nvPr/>
        </p:nvSpPr>
        <p:spPr bwMode="auto">
          <a:xfrm>
            <a:off x="4114800" y="6067366"/>
            <a:ext cx="533400" cy="57268"/>
          </a:xfrm>
          <a:prstGeom prst="rect">
            <a:avLst/>
          </a:prstGeom>
          <a:solidFill>
            <a:schemeClr val="tx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22" name="Rectangle 21">
            <a:extLst>
              <a:ext uri="{FF2B5EF4-FFF2-40B4-BE49-F238E27FC236}">
                <a16:creationId xmlns:a16="http://schemas.microsoft.com/office/drawing/2014/main" id="{F431648A-AAC8-0F3A-BB97-FD524245B31A}"/>
              </a:ext>
            </a:extLst>
          </p:cNvPr>
          <p:cNvSpPr/>
          <p:nvPr/>
        </p:nvSpPr>
        <p:spPr bwMode="auto">
          <a:xfrm>
            <a:off x="6717452" y="6054897"/>
            <a:ext cx="576511" cy="57268"/>
          </a:xfrm>
          <a:prstGeom prst="rect">
            <a:avLst/>
          </a:prstGeom>
          <a:solidFill>
            <a:schemeClr val="tx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23" name="TextBox 22">
            <a:extLst>
              <a:ext uri="{FF2B5EF4-FFF2-40B4-BE49-F238E27FC236}">
                <a16:creationId xmlns:a16="http://schemas.microsoft.com/office/drawing/2014/main" id="{BFB8EE2E-FBD7-D2CA-B8C3-A57E28C212B7}"/>
              </a:ext>
            </a:extLst>
          </p:cNvPr>
          <p:cNvSpPr txBox="1"/>
          <p:nvPr/>
        </p:nvSpPr>
        <p:spPr>
          <a:xfrm>
            <a:off x="147070" y="4679392"/>
            <a:ext cx="1104228" cy="307777"/>
          </a:xfrm>
          <a:prstGeom prst="rect">
            <a:avLst/>
          </a:prstGeom>
          <a:noFill/>
        </p:spPr>
        <p:txBody>
          <a:bodyPr wrap="square" rtlCol="0">
            <a:spAutoFit/>
          </a:bodyPr>
          <a:lstStyle/>
          <a:p>
            <a:r>
              <a:rPr lang="en-US" sz="14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chondrule</a:t>
            </a:r>
          </a:p>
        </p:txBody>
      </p:sp>
      <p:sp>
        <p:nvSpPr>
          <p:cNvPr id="24" name="TextBox 23">
            <a:extLst>
              <a:ext uri="{FF2B5EF4-FFF2-40B4-BE49-F238E27FC236}">
                <a16:creationId xmlns:a16="http://schemas.microsoft.com/office/drawing/2014/main" id="{F9BB0778-7237-D693-1D1D-6D86D91AC7CD}"/>
              </a:ext>
            </a:extLst>
          </p:cNvPr>
          <p:cNvSpPr txBox="1"/>
          <p:nvPr/>
        </p:nvSpPr>
        <p:spPr>
          <a:xfrm>
            <a:off x="2904891" y="3263821"/>
            <a:ext cx="1104228" cy="307777"/>
          </a:xfrm>
          <a:prstGeom prst="rect">
            <a:avLst/>
          </a:prstGeom>
          <a:noFill/>
        </p:spPr>
        <p:txBody>
          <a:bodyPr wrap="square" rtlCol="0">
            <a:spAutoFit/>
          </a:bodyPr>
          <a:lstStyle/>
          <a:p>
            <a:r>
              <a:rPr lang="en-US" sz="14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chondrule</a:t>
            </a:r>
          </a:p>
        </p:txBody>
      </p:sp>
      <p:sp>
        <p:nvSpPr>
          <p:cNvPr id="25" name="TextBox 24">
            <a:extLst>
              <a:ext uri="{FF2B5EF4-FFF2-40B4-BE49-F238E27FC236}">
                <a16:creationId xmlns:a16="http://schemas.microsoft.com/office/drawing/2014/main" id="{D31986FA-D978-7BEC-F20C-B81747C9EC6F}"/>
              </a:ext>
            </a:extLst>
          </p:cNvPr>
          <p:cNvSpPr txBox="1"/>
          <p:nvPr/>
        </p:nvSpPr>
        <p:spPr>
          <a:xfrm>
            <a:off x="1493728" y="4444596"/>
            <a:ext cx="1104228" cy="307777"/>
          </a:xfrm>
          <a:prstGeom prst="rect">
            <a:avLst/>
          </a:prstGeom>
          <a:noFill/>
        </p:spPr>
        <p:txBody>
          <a:bodyPr wrap="square" rtlCol="0">
            <a:spAutoFit/>
          </a:bodyPr>
          <a:lstStyle/>
          <a:p>
            <a:r>
              <a:rPr lang="en-US" sz="14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matrix</a:t>
            </a:r>
          </a:p>
        </p:txBody>
      </p:sp>
    </p:spTree>
    <p:extLst>
      <p:ext uri="{BB962C8B-B14F-4D97-AF65-F5344CB8AC3E}">
        <p14:creationId xmlns:p14="http://schemas.microsoft.com/office/powerpoint/2010/main" val="1331725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06408-D77D-4C4C-8424-061EE7306B59}"/>
              </a:ext>
            </a:extLst>
          </p:cNvPr>
          <p:cNvSpPr>
            <a:spLocks noGrp="1"/>
          </p:cNvSpPr>
          <p:nvPr>
            <p:ph type="title"/>
          </p:nvPr>
        </p:nvSpPr>
        <p:spPr/>
        <p:txBody>
          <a:bodyPr/>
          <a:lstStyle/>
          <a:p>
            <a:r>
              <a:rPr lang="en-US" dirty="0"/>
              <a:t>XCT With Noble (Xe, Kr) Gas</a:t>
            </a:r>
          </a:p>
        </p:txBody>
      </p:sp>
      <p:sp>
        <p:nvSpPr>
          <p:cNvPr id="14" name="Content Placeholder 2">
            <a:extLst>
              <a:ext uri="{FF2B5EF4-FFF2-40B4-BE49-F238E27FC236}">
                <a16:creationId xmlns:a16="http://schemas.microsoft.com/office/drawing/2014/main" id="{A63E0E97-8623-CE40-9561-2A581B7115EC}"/>
              </a:ext>
            </a:extLst>
          </p:cNvPr>
          <p:cNvSpPr>
            <a:spLocks noGrp="1"/>
          </p:cNvSpPr>
          <p:nvPr>
            <p:ph idx="1"/>
          </p:nvPr>
        </p:nvSpPr>
        <p:spPr>
          <a:xfrm>
            <a:off x="257628" y="1367041"/>
            <a:ext cx="8429172" cy="1806856"/>
          </a:xfrm>
        </p:spPr>
        <p:txBody>
          <a:bodyPr/>
          <a:lstStyle/>
          <a:p>
            <a:r>
              <a:rPr lang="en-US" sz="2000" dirty="0"/>
              <a:t>Scan twice and subtraction image shows Xe penetration and thus porosity</a:t>
            </a:r>
          </a:p>
          <a:p>
            <a:r>
              <a:rPr lang="en-US" sz="2000" dirty="0"/>
              <a:t>Pore size smaller than single voxel will change less than 100%</a:t>
            </a:r>
          </a:p>
          <a:p>
            <a:r>
              <a:rPr lang="en-US" sz="2000" dirty="0"/>
              <a:t>Adapted to laboratory setting for asteroid return samples (scan with and without the noble gas)</a:t>
            </a:r>
          </a:p>
        </p:txBody>
      </p:sp>
      <p:pic>
        <p:nvPicPr>
          <p:cNvPr id="9" name="Picture 8">
            <a:extLst>
              <a:ext uri="{FF2B5EF4-FFF2-40B4-BE49-F238E27FC236}">
                <a16:creationId xmlns:a16="http://schemas.microsoft.com/office/drawing/2014/main" id="{71463031-3A8E-3F4F-A65C-5ED2038A367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1469" y="3173897"/>
            <a:ext cx="5536798" cy="3540974"/>
          </a:xfrm>
          <a:prstGeom prst="rect">
            <a:avLst/>
          </a:prstGeom>
        </p:spPr>
      </p:pic>
      <p:sp>
        <p:nvSpPr>
          <p:cNvPr id="12" name="TextBox 11">
            <a:extLst>
              <a:ext uri="{FF2B5EF4-FFF2-40B4-BE49-F238E27FC236}">
                <a16:creationId xmlns:a16="http://schemas.microsoft.com/office/drawing/2014/main" id="{99F0BC2D-0ED0-1A42-8949-34AE65C3927D}"/>
              </a:ext>
            </a:extLst>
          </p:cNvPr>
          <p:cNvSpPr txBox="1"/>
          <p:nvPr/>
        </p:nvSpPr>
        <p:spPr>
          <a:xfrm>
            <a:off x="6268267" y="5942643"/>
            <a:ext cx="1927172" cy="646331"/>
          </a:xfrm>
          <a:prstGeom prst="rect">
            <a:avLst/>
          </a:prstGeom>
          <a:noFill/>
        </p:spPr>
        <p:txBody>
          <a:bodyPr wrap="square" rtlCol="0">
            <a:spAutoFit/>
          </a:bodyPr>
          <a:lstStyle/>
          <a:p>
            <a:r>
              <a:rPr lang="en-US" sz="1800" dirty="0"/>
              <a:t>Adapted from Mayo et al. 2015</a:t>
            </a:r>
          </a:p>
        </p:txBody>
      </p:sp>
    </p:spTree>
    <p:extLst>
      <p:ext uri="{BB962C8B-B14F-4D97-AF65-F5344CB8AC3E}">
        <p14:creationId xmlns:p14="http://schemas.microsoft.com/office/powerpoint/2010/main" val="259665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D8EA0F8-601A-4C4A-92BD-D517FF4A5776}"/>
              </a:ext>
            </a:extLst>
          </p:cNvPr>
          <p:cNvSpPr>
            <a:spLocks noGrp="1"/>
          </p:cNvSpPr>
          <p:nvPr>
            <p:ph type="title"/>
          </p:nvPr>
        </p:nvSpPr>
        <p:spPr/>
        <p:txBody>
          <a:bodyPr/>
          <a:lstStyle/>
          <a:p>
            <a:r>
              <a:rPr lang="en-US" dirty="0"/>
              <a:t>CM Murchison with Xe gas</a:t>
            </a:r>
          </a:p>
        </p:txBody>
      </p:sp>
      <p:sp>
        <p:nvSpPr>
          <p:cNvPr id="3" name="Content Placeholder 2">
            <a:extLst>
              <a:ext uri="{FF2B5EF4-FFF2-40B4-BE49-F238E27FC236}">
                <a16:creationId xmlns:a16="http://schemas.microsoft.com/office/drawing/2014/main" id="{D88B47CB-AA28-A748-8887-D4DDBDE9180A}"/>
              </a:ext>
            </a:extLst>
          </p:cNvPr>
          <p:cNvSpPr>
            <a:spLocks noGrp="1"/>
          </p:cNvSpPr>
          <p:nvPr>
            <p:ph sz="half" idx="1"/>
          </p:nvPr>
        </p:nvSpPr>
        <p:spPr>
          <a:xfrm>
            <a:off x="457200" y="1524000"/>
            <a:ext cx="4953000" cy="3810000"/>
          </a:xfrm>
        </p:spPr>
        <p:txBody>
          <a:bodyPr/>
          <a:lstStyle/>
          <a:p>
            <a:pPr>
              <a:spcBef>
                <a:spcPts val="800"/>
              </a:spcBef>
            </a:pPr>
            <a:r>
              <a:rPr lang="en-US" sz="2200" dirty="0">
                <a:latin typeface="Arial" panose="020B0604020202020204" pitchFamily="34" charset="0"/>
                <a:cs typeface="Arial" panose="020B0604020202020204" pitchFamily="34" charset="0"/>
              </a:rPr>
              <a:t>CM Murchison</a:t>
            </a:r>
          </a:p>
          <a:p>
            <a:pPr>
              <a:spcBef>
                <a:spcPts val="800"/>
              </a:spcBef>
            </a:pPr>
            <a:r>
              <a:rPr lang="en-US" sz="2200" dirty="0">
                <a:latin typeface="Arial" panose="020B0604020202020204" pitchFamily="34" charset="0"/>
                <a:cs typeface="Arial" panose="020B0604020202020204" pitchFamily="34" charset="0"/>
              </a:rPr>
              <a:t>Sample inside PEEK* chamber </a:t>
            </a:r>
            <a:br>
              <a:rPr lang="en-US" sz="2200"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(3 mm interior)</a:t>
            </a:r>
          </a:p>
          <a:p>
            <a:pPr>
              <a:spcBef>
                <a:spcPts val="800"/>
              </a:spcBef>
            </a:pPr>
            <a:r>
              <a:rPr lang="en-US" sz="2200" dirty="0">
                <a:latin typeface="Arial" panose="020B0604020202020204" pitchFamily="34" charset="0"/>
                <a:cs typeface="Arial" panose="020B0604020202020204" pitchFamily="34" charset="0"/>
              </a:rPr>
              <a:t>Scanning conditions:</a:t>
            </a:r>
          </a:p>
          <a:p>
            <a:pPr lvl="1">
              <a:spcBef>
                <a:spcPts val="800"/>
              </a:spcBef>
            </a:pPr>
            <a:r>
              <a:rPr lang="en-US" sz="2200" dirty="0">
                <a:latin typeface="Arial" panose="020B0604020202020204" pitchFamily="34" charset="0"/>
                <a:cs typeface="Arial" panose="020B0604020202020204" pitchFamily="34" charset="0"/>
              </a:rPr>
              <a:t>Zeiss Versa 620 XRM</a:t>
            </a:r>
          </a:p>
          <a:p>
            <a:pPr lvl="1">
              <a:spcBef>
                <a:spcPts val="800"/>
              </a:spcBef>
            </a:pPr>
            <a:r>
              <a:rPr lang="en-US" sz="2200" dirty="0">
                <a:latin typeface="Arial" panose="020B0604020202020204" pitchFamily="34" charset="0"/>
                <a:cs typeface="Arial" panose="020B0604020202020204" pitchFamily="34" charset="0"/>
              </a:rPr>
              <a:t>90 kV, 12W</a:t>
            </a:r>
          </a:p>
          <a:p>
            <a:pPr lvl="1">
              <a:spcBef>
                <a:spcPts val="800"/>
              </a:spcBef>
            </a:pPr>
            <a:r>
              <a:rPr lang="en-US" sz="2200" dirty="0">
                <a:latin typeface="Arial" panose="020B0604020202020204" pitchFamily="34" charset="0"/>
                <a:cs typeface="Arial" panose="020B0604020202020204" pitchFamily="34" charset="0"/>
              </a:rPr>
              <a:t>0.4x detector, 1601 views, 2 frames per view</a:t>
            </a:r>
          </a:p>
          <a:p>
            <a:pPr lvl="1">
              <a:spcBef>
                <a:spcPts val="800"/>
              </a:spcBef>
            </a:pPr>
            <a:r>
              <a:rPr lang="en-US" sz="2200" dirty="0">
                <a:latin typeface="Arial" panose="020B0604020202020204" pitchFamily="34" charset="0"/>
                <a:cs typeface="Arial" panose="020B0604020202020204" pitchFamily="34" charset="0"/>
              </a:rPr>
              <a:t>3.01 µm voxel</a:t>
            </a:r>
          </a:p>
          <a:p>
            <a:pPr marL="457200" lvl="1" indent="0">
              <a:spcBef>
                <a:spcPts val="800"/>
              </a:spcBef>
              <a:buNone/>
            </a:pPr>
            <a:endParaRPr lang="en-US" sz="22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8261C340-94E3-E34E-8A32-4DF2662F0708}"/>
              </a:ext>
            </a:extLst>
          </p:cNvPr>
          <p:cNvSpPr txBox="1"/>
          <p:nvPr/>
        </p:nvSpPr>
        <p:spPr>
          <a:xfrm>
            <a:off x="5976651" y="6341160"/>
            <a:ext cx="3276600" cy="338554"/>
          </a:xfrm>
          <a:prstGeom prst="rect">
            <a:avLst/>
          </a:prstGeom>
          <a:noFill/>
        </p:spPr>
        <p:txBody>
          <a:bodyPr wrap="square" rtlCol="0">
            <a:spAutoFit/>
          </a:bodyPr>
          <a:lstStyle/>
          <a:p>
            <a:r>
              <a:rPr lang="en-US" sz="1600" dirty="0"/>
              <a:t>XCT data; Hanna &amp; Ketcham 2018</a:t>
            </a:r>
          </a:p>
        </p:txBody>
      </p:sp>
      <p:pic>
        <p:nvPicPr>
          <p:cNvPr id="6" name="Picture 5">
            <a:extLst>
              <a:ext uri="{FF2B5EF4-FFF2-40B4-BE49-F238E27FC236}">
                <a16:creationId xmlns:a16="http://schemas.microsoft.com/office/drawing/2014/main" id="{CA04117F-C818-E344-9287-68711AE3B4CF}"/>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a:stretch/>
        </p:blipFill>
        <p:spPr>
          <a:xfrm>
            <a:off x="5871072" y="1313131"/>
            <a:ext cx="3062689" cy="5028029"/>
          </a:xfrm>
          <a:prstGeom prst="rect">
            <a:avLst/>
          </a:prstGeom>
        </p:spPr>
      </p:pic>
      <p:sp>
        <p:nvSpPr>
          <p:cNvPr id="2" name="TextBox 1">
            <a:extLst>
              <a:ext uri="{FF2B5EF4-FFF2-40B4-BE49-F238E27FC236}">
                <a16:creationId xmlns:a16="http://schemas.microsoft.com/office/drawing/2014/main" id="{4436C1C8-8D62-64B4-7379-39DA6EDA52E6}"/>
              </a:ext>
            </a:extLst>
          </p:cNvPr>
          <p:cNvSpPr txBox="1"/>
          <p:nvPr/>
        </p:nvSpPr>
        <p:spPr>
          <a:xfrm>
            <a:off x="685800" y="5715000"/>
            <a:ext cx="4419600" cy="830997"/>
          </a:xfrm>
          <a:prstGeom prst="rect">
            <a:avLst/>
          </a:prstGeom>
          <a:noFill/>
        </p:spPr>
        <p:txBody>
          <a:bodyPr wrap="square" rtlCol="0">
            <a:spAutoFit/>
          </a:bodyPr>
          <a:lstStyle/>
          <a:p>
            <a:r>
              <a:rPr lang="en-US" dirty="0"/>
              <a:t>*thermoplastic (</a:t>
            </a:r>
            <a:r>
              <a:rPr lang="en-US" dirty="0" err="1"/>
              <a:t>polyetheretherketone</a:t>
            </a:r>
            <a:r>
              <a:rPr lang="en-US" dirty="0"/>
              <a:t>)</a:t>
            </a:r>
          </a:p>
        </p:txBody>
      </p:sp>
    </p:spTree>
    <p:extLst>
      <p:ext uri="{BB962C8B-B14F-4D97-AF65-F5344CB8AC3E}">
        <p14:creationId xmlns:p14="http://schemas.microsoft.com/office/powerpoint/2010/main" val="897744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D8EA0F8-601A-4C4A-92BD-D517FF4A5776}"/>
              </a:ext>
            </a:extLst>
          </p:cNvPr>
          <p:cNvSpPr>
            <a:spLocks noGrp="1"/>
          </p:cNvSpPr>
          <p:nvPr>
            <p:ph type="title"/>
          </p:nvPr>
        </p:nvSpPr>
        <p:spPr/>
        <p:txBody>
          <a:bodyPr/>
          <a:lstStyle/>
          <a:p>
            <a:r>
              <a:rPr lang="en-US" dirty="0"/>
              <a:t>CM Murchison with Xe gas</a:t>
            </a:r>
          </a:p>
        </p:txBody>
      </p:sp>
      <p:sp>
        <p:nvSpPr>
          <p:cNvPr id="3" name="Content Placeholder 2">
            <a:extLst>
              <a:ext uri="{FF2B5EF4-FFF2-40B4-BE49-F238E27FC236}">
                <a16:creationId xmlns:a16="http://schemas.microsoft.com/office/drawing/2014/main" id="{D88B47CB-AA28-A748-8887-D4DDBDE9180A}"/>
              </a:ext>
            </a:extLst>
          </p:cNvPr>
          <p:cNvSpPr>
            <a:spLocks noGrp="1"/>
          </p:cNvSpPr>
          <p:nvPr>
            <p:ph sz="half" idx="1"/>
          </p:nvPr>
        </p:nvSpPr>
        <p:spPr>
          <a:xfrm>
            <a:off x="152401" y="1599284"/>
            <a:ext cx="4953000" cy="5030116"/>
          </a:xfrm>
        </p:spPr>
        <p:txBody>
          <a:bodyPr/>
          <a:lstStyle/>
          <a:p>
            <a:pPr marL="800100" lvl="1" indent="-342900">
              <a:spcBef>
                <a:spcPts val="1400"/>
              </a:spcBef>
              <a:buFont typeface="+mj-lt"/>
              <a:buAutoNum type="arabicPeriod"/>
            </a:pPr>
            <a:r>
              <a:rPr lang="en-US" dirty="0">
                <a:latin typeface="Arial" panose="020B0604020202020204" pitchFamily="34" charset="0"/>
                <a:cs typeface="Arial" panose="020B0604020202020204" pitchFamily="34" charset="0"/>
              </a:rPr>
              <a:t>Pump chamber to low vacuum</a:t>
            </a:r>
          </a:p>
          <a:p>
            <a:pPr marL="800100" lvl="1" indent="-342900">
              <a:spcBef>
                <a:spcPts val="1400"/>
              </a:spcBef>
              <a:buFont typeface="+mj-lt"/>
              <a:buAutoNum type="arabicPeriod"/>
            </a:pPr>
            <a:r>
              <a:rPr lang="en-US" dirty="0">
                <a:latin typeface="Arial" panose="020B0604020202020204" pitchFamily="34" charset="0"/>
                <a:cs typeface="Arial" panose="020B0604020202020204" pitchFamily="34" charset="0"/>
              </a:rPr>
              <a:t>Fill with </a:t>
            </a:r>
            <a:r>
              <a:rPr lang="en-US" dirty="0" err="1">
                <a:latin typeface="Arial" panose="020B0604020202020204" pitchFamily="34" charset="0"/>
                <a:cs typeface="Arial" panose="020B0604020202020204" pitchFamily="34" charset="0"/>
              </a:rPr>
              <a:t>Xe</a:t>
            </a:r>
            <a:r>
              <a:rPr lang="en-US" dirty="0">
                <a:latin typeface="Arial" panose="020B0604020202020204" pitchFamily="34" charset="0"/>
                <a:cs typeface="Arial" panose="020B0604020202020204" pitchFamily="34" charset="0"/>
              </a:rPr>
              <a:t> @400 PSI</a:t>
            </a:r>
          </a:p>
          <a:p>
            <a:pPr marL="800100" lvl="1" indent="-342900">
              <a:spcBef>
                <a:spcPts val="1400"/>
              </a:spcBef>
              <a:buFont typeface="+mj-lt"/>
              <a:buAutoNum type="arabicPeriod"/>
            </a:pPr>
            <a:r>
              <a:rPr lang="en-US" dirty="0" err="1">
                <a:latin typeface="Arial" panose="020B0604020202020204" pitchFamily="34" charset="0"/>
                <a:cs typeface="Arial" panose="020B0604020202020204" pitchFamily="34" charset="0"/>
              </a:rPr>
              <a:t>Xe</a:t>
            </a:r>
            <a:r>
              <a:rPr lang="en-US" dirty="0">
                <a:latin typeface="Arial" panose="020B0604020202020204" pitchFamily="34" charset="0"/>
                <a:cs typeface="Arial" panose="020B0604020202020204" pitchFamily="34" charset="0"/>
              </a:rPr>
              <a:t> Scan (15 hours)</a:t>
            </a:r>
          </a:p>
          <a:p>
            <a:pPr marL="800100" lvl="1" indent="-342900">
              <a:spcBef>
                <a:spcPts val="1400"/>
              </a:spcBef>
              <a:buFont typeface="+mj-lt"/>
              <a:buAutoNum type="arabicPeriod"/>
            </a:pPr>
            <a:r>
              <a:rPr lang="en-US" dirty="0">
                <a:latin typeface="Arial" panose="020B0604020202020204" pitchFamily="34" charset="0"/>
                <a:cs typeface="Arial" panose="020B0604020202020204" pitchFamily="34" charset="0"/>
              </a:rPr>
              <a:t>Release </a:t>
            </a:r>
            <a:r>
              <a:rPr lang="en-US" dirty="0" err="1">
                <a:latin typeface="Arial" panose="020B0604020202020204" pitchFamily="34" charset="0"/>
                <a:cs typeface="Arial" panose="020B0604020202020204" pitchFamily="34" charset="0"/>
              </a:rPr>
              <a:t>Xe</a:t>
            </a:r>
            <a:r>
              <a:rPr lang="en-US" dirty="0">
                <a:latin typeface="Arial" panose="020B0604020202020204" pitchFamily="34" charset="0"/>
                <a:cs typeface="Arial" panose="020B0604020202020204" pitchFamily="34" charset="0"/>
              </a:rPr>
              <a:t> (sit for ~30 minutes)</a:t>
            </a:r>
          </a:p>
          <a:p>
            <a:pPr marL="800100" lvl="1" indent="-342900">
              <a:spcBef>
                <a:spcPts val="1400"/>
              </a:spcBef>
              <a:buFont typeface="+mj-lt"/>
              <a:buAutoNum type="arabicPeriod"/>
            </a:pPr>
            <a:r>
              <a:rPr lang="en-US" dirty="0">
                <a:latin typeface="Arial" panose="020B0604020202020204" pitchFamily="34" charset="0"/>
                <a:cs typeface="Arial" panose="020B0604020202020204" pitchFamily="34" charset="0"/>
              </a:rPr>
              <a:t>Air Scan (10.4 hours)</a:t>
            </a:r>
          </a:p>
          <a:p>
            <a:pPr marL="800100" lvl="1" indent="-342900">
              <a:spcBef>
                <a:spcPts val="1400"/>
              </a:spcBef>
              <a:buFont typeface="+mj-lt"/>
              <a:buAutoNum type="arabicPeriod"/>
            </a:pPr>
            <a:r>
              <a:rPr lang="en-US" dirty="0">
                <a:latin typeface="Arial" panose="020B0604020202020204" pitchFamily="34" charset="0"/>
                <a:cs typeface="Arial" panose="020B0604020202020204" pitchFamily="34" charset="0"/>
              </a:rPr>
              <a:t>Rescale Air Scan</a:t>
            </a:r>
          </a:p>
          <a:p>
            <a:pPr marL="800100" lvl="1" indent="-342900">
              <a:spcBef>
                <a:spcPts val="1400"/>
              </a:spcBef>
              <a:buFont typeface="+mj-lt"/>
              <a:buAutoNum type="arabicPeriod"/>
            </a:pPr>
            <a:r>
              <a:rPr lang="en-US" dirty="0">
                <a:latin typeface="Arial" panose="020B0604020202020204" pitchFamily="34" charset="0"/>
                <a:cs typeface="Arial" panose="020B0604020202020204" pitchFamily="34" charset="0"/>
              </a:rPr>
              <a:t>Xe Scan – Air Scan = Porosity (proxy) Volume</a:t>
            </a:r>
          </a:p>
        </p:txBody>
      </p:sp>
      <p:grpSp>
        <p:nvGrpSpPr>
          <p:cNvPr id="14" name="Group 13">
            <a:extLst>
              <a:ext uri="{FF2B5EF4-FFF2-40B4-BE49-F238E27FC236}">
                <a16:creationId xmlns:a16="http://schemas.microsoft.com/office/drawing/2014/main" id="{4028C6C1-E756-E6A2-2FCC-7490592AA9D4}"/>
              </a:ext>
            </a:extLst>
          </p:cNvPr>
          <p:cNvGrpSpPr/>
          <p:nvPr/>
        </p:nvGrpSpPr>
        <p:grpSpPr>
          <a:xfrm>
            <a:off x="4677065" y="1219200"/>
            <a:ext cx="4466934" cy="5562600"/>
            <a:chOff x="5007429" y="1219200"/>
            <a:chExt cx="4038598" cy="5029200"/>
          </a:xfrm>
        </p:grpSpPr>
        <p:pic>
          <p:nvPicPr>
            <p:cNvPr id="2" name="Picture 1" descr="A picture containing projector, control panel&#10;&#10;Description automatically generated">
              <a:extLst>
                <a:ext uri="{FF2B5EF4-FFF2-40B4-BE49-F238E27FC236}">
                  <a16:creationId xmlns:a16="http://schemas.microsoft.com/office/drawing/2014/main" id="{3DC8D715-6B6F-111D-A6C8-803B040ABEA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4512128" y="1714501"/>
              <a:ext cx="5029200" cy="4038598"/>
            </a:xfrm>
            <a:prstGeom prst="rect">
              <a:avLst/>
            </a:prstGeom>
          </p:spPr>
        </p:pic>
        <p:sp>
          <p:nvSpPr>
            <p:cNvPr id="4" name="TextBox 3">
              <a:extLst>
                <a:ext uri="{FF2B5EF4-FFF2-40B4-BE49-F238E27FC236}">
                  <a16:creationId xmlns:a16="http://schemas.microsoft.com/office/drawing/2014/main" id="{AB1DFED8-3D31-32F4-7868-0C725CEB2E20}"/>
                </a:ext>
              </a:extLst>
            </p:cNvPr>
            <p:cNvSpPr txBox="1"/>
            <p:nvPr/>
          </p:nvSpPr>
          <p:spPr>
            <a:xfrm>
              <a:off x="7453528" y="4287507"/>
              <a:ext cx="1399742" cy="461665"/>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detector</a:t>
              </a:r>
            </a:p>
          </p:txBody>
        </p:sp>
        <p:sp>
          <p:nvSpPr>
            <p:cNvPr id="8" name="TextBox 7">
              <a:extLst>
                <a:ext uri="{FF2B5EF4-FFF2-40B4-BE49-F238E27FC236}">
                  <a16:creationId xmlns:a16="http://schemas.microsoft.com/office/drawing/2014/main" id="{4E785F4E-F066-6EA5-0B3D-E25774DA5242}"/>
                </a:ext>
              </a:extLst>
            </p:cNvPr>
            <p:cNvSpPr txBox="1"/>
            <p:nvPr/>
          </p:nvSpPr>
          <p:spPr>
            <a:xfrm>
              <a:off x="5199793" y="3944047"/>
              <a:ext cx="1228221" cy="461665"/>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Source</a:t>
              </a:r>
            </a:p>
          </p:txBody>
        </p:sp>
        <p:cxnSp>
          <p:nvCxnSpPr>
            <p:cNvPr id="9" name="Straight Arrow Connector 8">
              <a:extLst>
                <a:ext uri="{FF2B5EF4-FFF2-40B4-BE49-F238E27FC236}">
                  <a16:creationId xmlns:a16="http://schemas.microsoft.com/office/drawing/2014/main" id="{6EA36607-7FEE-1D60-79A5-5FD3D1DBA5FE}"/>
                </a:ext>
              </a:extLst>
            </p:cNvPr>
            <p:cNvCxnSpPr>
              <a:cxnSpLocks/>
            </p:cNvCxnSpPr>
            <p:nvPr/>
          </p:nvCxnSpPr>
          <p:spPr bwMode="auto">
            <a:xfrm flipV="1">
              <a:off x="5638800" y="1802874"/>
              <a:ext cx="1922921" cy="592923"/>
            </a:xfrm>
            <a:prstGeom prst="straightConnector1">
              <a:avLst/>
            </a:prstGeom>
            <a:solidFill>
              <a:schemeClr val="accent1"/>
            </a:solidFill>
            <a:ln w="57150" cap="flat" cmpd="sng" algn="ctr">
              <a:solidFill>
                <a:schemeClr val="accent5"/>
              </a:solidFill>
              <a:prstDash val="solid"/>
              <a:round/>
              <a:headEnd type="none" w="sm" len="sm"/>
              <a:tailEnd type="triangle"/>
            </a:ln>
            <a:effectLst/>
          </p:spPr>
        </p:cxnSp>
        <p:cxnSp>
          <p:nvCxnSpPr>
            <p:cNvPr id="13" name="Straight Arrow Connector 12">
              <a:extLst>
                <a:ext uri="{FF2B5EF4-FFF2-40B4-BE49-F238E27FC236}">
                  <a16:creationId xmlns:a16="http://schemas.microsoft.com/office/drawing/2014/main" id="{55E3B650-9A9A-924B-D981-176E8F715DDD}"/>
                </a:ext>
              </a:extLst>
            </p:cNvPr>
            <p:cNvCxnSpPr>
              <a:cxnSpLocks/>
            </p:cNvCxnSpPr>
            <p:nvPr/>
          </p:nvCxnSpPr>
          <p:spPr bwMode="auto">
            <a:xfrm flipH="1">
              <a:off x="6910340" y="3160569"/>
              <a:ext cx="362285" cy="875997"/>
            </a:xfrm>
            <a:prstGeom prst="straightConnector1">
              <a:avLst/>
            </a:prstGeom>
            <a:solidFill>
              <a:schemeClr val="accent1"/>
            </a:solidFill>
            <a:ln w="57150" cap="flat" cmpd="sng" algn="ctr">
              <a:solidFill>
                <a:srgbClr val="FF0000"/>
              </a:solidFill>
              <a:prstDash val="solid"/>
              <a:round/>
              <a:headEnd type="none" w="sm" len="sm"/>
              <a:tailEnd type="triangle"/>
            </a:ln>
            <a:effectLst/>
          </p:spPr>
        </p:cxnSp>
      </p:grpSp>
    </p:spTree>
    <p:extLst>
      <p:ext uri="{BB962C8B-B14F-4D97-AF65-F5344CB8AC3E}">
        <p14:creationId xmlns:p14="http://schemas.microsoft.com/office/powerpoint/2010/main" val="671268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E8478-57DC-03E2-F935-7D6659F7426A}"/>
              </a:ext>
            </a:extLst>
          </p:cNvPr>
          <p:cNvSpPr>
            <a:spLocks noGrp="1"/>
          </p:cNvSpPr>
          <p:nvPr>
            <p:ph type="title"/>
          </p:nvPr>
        </p:nvSpPr>
        <p:spPr/>
        <p:txBody>
          <a:bodyPr/>
          <a:lstStyle/>
          <a:p>
            <a:r>
              <a:rPr lang="en-US" dirty="0"/>
              <a:t>Rescaling Air Scan</a:t>
            </a:r>
          </a:p>
        </p:txBody>
      </p:sp>
      <p:sp>
        <p:nvSpPr>
          <p:cNvPr id="3" name="Content Placeholder 2">
            <a:extLst>
              <a:ext uri="{FF2B5EF4-FFF2-40B4-BE49-F238E27FC236}">
                <a16:creationId xmlns:a16="http://schemas.microsoft.com/office/drawing/2014/main" id="{C03561A0-6C71-0D70-26E7-150631EB8FB8}"/>
              </a:ext>
            </a:extLst>
          </p:cNvPr>
          <p:cNvSpPr>
            <a:spLocks noGrp="1"/>
          </p:cNvSpPr>
          <p:nvPr>
            <p:ph sz="half" idx="1"/>
          </p:nvPr>
        </p:nvSpPr>
        <p:spPr>
          <a:xfrm>
            <a:off x="609600" y="1447800"/>
            <a:ext cx="4114799" cy="4648200"/>
          </a:xfrm>
        </p:spPr>
        <p:txBody>
          <a:bodyPr/>
          <a:lstStyle/>
          <a:p>
            <a:r>
              <a:rPr lang="en-US" sz="2700" dirty="0"/>
              <a:t>Xe filters polychromatic X-ray</a:t>
            </a:r>
          </a:p>
          <a:p>
            <a:r>
              <a:rPr lang="en-US" sz="2700" dirty="0"/>
              <a:t>Different beam hardening corrections</a:t>
            </a:r>
          </a:p>
          <a:p>
            <a:r>
              <a:rPr lang="en-US" sz="2700" dirty="0"/>
              <a:t>35 non-porous minerals and isolated pores &amp; inclusions</a:t>
            </a:r>
          </a:p>
          <a:p>
            <a:r>
              <a:rPr lang="en-US" sz="2700" dirty="0"/>
              <a:t>Linear rescale of air scan to match Xe scan</a:t>
            </a:r>
          </a:p>
        </p:txBody>
      </p:sp>
      <p:pic>
        <p:nvPicPr>
          <p:cNvPr id="5" name="Picture 4">
            <a:extLst>
              <a:ext uri="{FF2B5EF4-FFF2-40B4-BE49-F238E27FC236}">
                <a16:creationId xmlns:a16="http://schemas.microsoft.com/office/drawing/2014/main" id="{28399C81-48A2-1870-7CDC-00949C9F7C6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45725" y="1219200"/>
            <a:ext cx="3674971" cy="5551005"/>
          </a:xfrm>
          <a:prstGeom prst="rect">
            <a:avLst/>
          </a:prstGeom>
        </p:spPr>
      </p:pic>
      <p:sp>
        <p:nvSpPr>
          <p:cNvPr id="6" name="TextBox 5">
            <a:extLst>
              <a:ext uri="{FF2B5EF4-FFF2-40B4-BE49-F238E27FC236}">
                <a16:creationId xmlns:a16="http://schemas.microsoft.com/office/drawing/2014/main" id="{95918871-4F54-6BA6-BB6F-CB4CC5701E76}"/>
              </a:ext>
            </a:extLst>
          </p:cNvPr>
          <p:cNvSpPr txBox="1"/>
          <p:nvPr/>
        </p:nvSpPr>
        <p:spPr>
          <a:xfrm>
            <a:off x="3429000" y="6519446"/>
            <a:ext cx="1752600" cy="338554"/>
          </a:xfrm>
          <a:prstGeom prst="rect">
            <a:avLst/>
          </a:prstGeom>
          <a:noFill/>
        </p:spPr>
        <p:txBody>
          <a:bodyPr wrap="square" rtlCol="0">
            <a:spAutoFit/>
          </a:bodyPr>
          <a:lstStyle/>
          <a:p>
            <a:r>
              <a:rPr lang="en-US" sz="1600" dirty="0"/>
              <a:t>Hanna et al. 2022</a:t>
            </a:r>
          </a:p>
        </p:txBody>
      </p:sp>
    </p:spTree>
    <p:extLst>
      <p:ext uri="{BB962C8B-B14F-4D97-AF65-F5344CB8AC3E}">
        <p14:creationId xmlns:p14="http://schemas.microsoft.com/office/powerpoint/2010/main" val="978553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5CC9E91-E119-2501-5115-A0D6C3320EDD}"/>
              </a:ext>
            </a:extLst>
          </p:cNvPr>
          <p:cNvSpPr>
            <a:spLocks noGrp="1"/>
          </p:cNvSpPr>
          <p:nvPr>
            <p:ph type="title"/>
          </p:nvPr>
        </p:nvSpPr>
        <p:spPr/>
        <p:txBody>
          <a:bodyPr/>
          <a:lstStyle/>
          <a:p>
            <a:r>
              <a:rPr lang="en-US" dirty="0"/>
              <a:t>Subtraction Image ‘Porosity’</a:t>
            </a:r>
          </a:p>
        </p:txBody>
      </p:sp>
      <p:sp>
        <p:nvSpPr>
          <p:cNvPr id="11" name="TextBox 10">
            <a:extLst>
              <a:ext uri="{FF2B5EF4-FFF2-40B4-BE49-F238E27FC236}">
                <a16:creationId xmlns:a16="http://schemas.microsoft.com/office/drawing/2014/main" id="{B27662D7-1584-8680-05A1-09D1AFA97EE9}"/>
              </a:ext>
            </a:extLst>
          </p:cNvPr>
          <p:cNvSpPr txBox="1"/>
          <p:nvPr/>
        </p:nvSpPr>
        <p:spPr>
          <a:xfrm>
            <a:off x="7467600" y="6541217"/>
            <a:ext cx="1752600" cy="338554"/>
          </a:xfrm>
          <a:prstGeom prst="rect">
            <a:avLst/>
          </a:prstGeom>
          <a:noFill/>
        </p:spPr>
        <p:txBody>
          <a:bodyPr wrap="square" rtlCol="0">
            <a:spAutoFit/>
          </a:bodyPr>
          <a:lstStyle/>
          <a:p>
            <a:r>
              <a:rPr lang="en-US" sz="1600" dirty="0"/>
              <a:t>Hanna et al. 2022</a:t>
            </a:r>
          </a:p>
        </p:txBody>
      </p:sp>
      <p:sp>
        <p:nvSpPr>
          <p:cNvPr id="12" name="TextBox 11">
            <a:extLst>
              <a:ext uri="{FF2B5EF4-FFF2-40B4-BE49-F238E27FC236}">
                <a16:creationId xmlns:a16="http://schemas.microsoft.com/office/drawing/2014/main" id="{A80AA17F-5CB1-9ED7-E96D-20AA49DECC04}"/>
              </a:ext>
            </a:extLst>
          </p:cNvPr>
          <p:cNvSpPr txBox="1"/>
          <p:nvPr/>
        </p:nvSpPr>
        <p:spPr>
          <a:xfrm>
            <a:off x="685800" y="1391574"/>
            <a:ext cx="7772400" cy="769441"/>
          </a:xfrm>
          <a:prstGeom prst="rect">
            <a:avLst/>
          </a:prstGeom>
          <a:noFill/>
          <a:ln>
            <a:solidFill>
              <a:schemeClr val="tx1"/>
            </a:solidFill>
          </a:ln>
        </p:spPr>
        <p:txBody>
          <a:bodyPr wrap="square" rtlCol="0">
            <a:spAutoFit/>
          </a:bodyPr>
          <a:lstStyle/>
          <a:p>
            <a:r>
              <a:rPr lang="en-US" sz="2200" dirty="0">
                <a:latin typeface="Arial" panose="020B0604020202020204" pitchFamily="34" charset="0"/>
                <a:cs typeface="Arial" panose="020B0604020202020204" pitchFamily="34" charset="0"/>
              </a:rPr>
              <a:t>White arrows: both low porosity but different compositions (X-ray attenuations)</a:t>
            </a:r>
          </a:p>
        </p:txBody>
      </p:sp>
      <p:sp>
        <p:nvSpPr>
          <p:cNvPr id="2" name="TextBox 1">
            <a:extLst>
              <a:ext uri="{FF2B5EF4-FFF2-40B4-BE49-F238E27FC236}">
                <a16:creationId xmlns:a16="http://schemas.microsoft.com/office/drawing/2014/main" id="{CFC16296-3CC3-4F44-8841-58679F61CCCC}"/>
              </a:ext>
            </a:extLst>
          </p:cNvPr>
          <p:cNvSpPr txBox="1"/>
          <p:nvPr/>
        </p:nvSpPr>
        <p:spPr>
          <a:xfrm>
            <a:off x="1019553" y="2387167"/>
            <a:ext cx="2743200" cy="400110"/>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'Regular’ XCT Scan</a:t>
            </a:r>
          </a:p>
        </p:txBody>
      </p:sp>
      <p:sp>
        <p:nvSpPr>
          <p:cNvPr id="3" name="TextBox 2">
            <a:extLst>
              <a:ext uri="{FF2B5EF4-FFF2-40B4-BE49-F238E27FC236}">
                <a16:creationId xmlns:a16="http://schemas.microsoft.com/office/drawing/2014/main" id="{5131A45F-7266-5326-E88D-8CA264E11728}"/>
              </a:ext>
            </a:extLst>
          </p:cNvPr>
          <p:cNvSpPr txBox="1"/>
          <p:nvPr/>
        </p:nvSpPr>
        <p:spPr>
          <a:xfrm>
            <a:off x="5381249" y="2388173"/>
            <a:ext cx="3714949" cy="400110"/>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Subtracted XCT Data</a:t>
            </a:r>
          </a:p>
        </p:txBody>
      </p:sp>
      <p:pic>
        <p:nvPicPr>
          <p:cNvPr id="5" name="Picture 4">
            <a:extLst>
              <a:ext uri="{FF2B5EF4-FFF2-40B4-BE49-F238E27FC236}">
                <a16:creationId xmlns:a16="http://schemas.microsoft.com/office/drawing/2014/main" id="{B2CD8D50-9A11-D482-9D7A-3E0C9B05BF0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301" y="2790590"/>
            <a:ext cx="8962327" cy="3747314"/>
          </a:xfrm>
          <a:prstGeom prst="rect">
            <a:avLst/>
          </a:prstGeom>
        </p:spPr>
      </p:pic>
    </p:spTree>
    <p:extLst>
      <p:ext uri="{BB962C8B-B14F-4D97-AF65-F5344CB8AC3E}">
        <p14:creationId xmlns:p14="http://schemas.microsoft.com/office/powerpoint/2010/main" val="397674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E0C5-222D-283B-7379-12B6D8802552}"/>
              </a:ext>
            </a:extLst>
          </p:cNvPr>
          <p:cNvSpPr>
            <a:spLocks noGrp="1"/>
          </p:cNvSpPr>
          <p:nvPr>
            <p:ph type="title"/>
          </p:nvPr>
        </p:nvSpPr>
        <p:spPr/>
        <p:txBody>
          <a:bodyPr/>
          <a:lstStyle/>
          <a:p>
            <a:r>
              <a:rPr lang="en-US" dirty="0"/>
              <a:t>Conversion to Porosity Space</a:t>
            </a:r>
          </a:p>
        </p:txBody>
      </p:sp>
      <p:pic>
        <p:nvPicPr>
          <p:cNvPr id="3" name="Picture 2">
            <a:extLst>
              <a:ext uri="{FF2B5EF4-FFF2-40B4-BE49-F238E27FC236}">
                <a16:creationId xmlns:a16="http://schemas.microsoft.com/office/drawing/2014/main" id="{D1D5E225-E4F2-EFEA-ED7C-F339A96460D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05200" y="1361501"/>
            <a:ext cx="5526452" cy="5410200"/>
          </a:xfrm>
          <a:prstGeom prst="rect">
            <a:avLst/>
          </a:prstGeom>
        </p:spPr>
      </p:pic>
      <p:sp>
        <p:nvSpPr>
          <p:cNvPr id="4" name="Content Placeholder 2">
            <a:extLst>
              <a:ext uri="{FF2B5EF4-FFF2-40B4-BE49-F238E27FC236}">
                <a16:creationId xmlns:a16="http://schemas.microsoft.com/office/drawing/2014/main" id="{DFE3D8A2-4E28-31F5-8C37-1D8F0E02F742}"/>
              </a:ext>
            </a:extLst>
          </p:cNvPr>
          <p:cNvSpPr txBox="1">
            <a:spLocks/>
          </p:cNvSpPr>
          <p:nvPr/>
        </p:nvSpPr>
        <p:spPr>
          <a:xfrm>
            <a:off x="381000" y="1447800"/>
            <a:ext cx="3124200" cy="4648200"/>
          </a:xfrm>
          <a:prstGeom prst="rect">
            <a:avLst/>
          </a:prstGeom>
        </p:spPr>
        <p:txBody>
          <a:bodyPr/>
          <a:lstStyle>
            <a:lvl1pPr marL="342900" indent="-342900" algn="l" rtl="0" eaLnBrk="1" fontAlgn="base" hangingPunct="1">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2"/>
              </a:buClr>
              <a:buChar char="–"/>
              <a:defRPr sz="2800">
                <a:solidFill>
                  <a:schemeClr val="tx1"/>
                </a:solidFill>
                <a:latin typeface="+mn-lt"/>
              </a:defRPr>
            </a:lvl2pPr>
            <a:lvl3pPr marL="1143000" indent="-228600" algn="l" rtl="0" eaLnBrk="1" fontAlgn="base" hangingPunct="1">
              <a:spcBef>
                <a:spcPct val="20000"/>
              </a:spcBef>
              <a:spcAft>
                <a:spcPct val="0"/>
              </a:spcAft>
              <a:buClr>
                <a:schemeClr val="tx2"/>
              </a:buClr>
              <a:buChar char="•"/>
              <a:defRPr sz="2400">
                <a:solidFill>
                  <a:schemeClr val="tx1"/>
                </a:solidFill>
                <a:latin typeface="+mn-lt"/>
              </a:defRPr>
            </a:lvl3pPr>
            <a:lvl4pPr marL="1600200" indent="-228600" algn="l" rtl="0" eaLnBrk="1" fontAlgn="base" hangingPunct="1">
              <a:spcBef>
                <a:spcPct val="20000"/>
              </a:spcBef>
              <a:spcAft>
                <a:spcPct val="0"/>
              </a:spcAft>
              <a:buClr>
                <a:schemeClr val="tx2"/>
              </a:buClr>
              <a:buChar char="–"/>
              <a:defRPr sz="2000">
                <a:solidFill>
                  <a:schemeClr val="tx1"/>
                </a:solidFill>
                <a:latin typeface="+mn-lt"/>
              </a:defRPr>
            </a:lvl4pPr>
            <a:lvl5pPr marL="2057400" indent="-228600" algn="l" rtl="0" eaLnBrk="1" fontAlgn="base" hangingPunct="1">
              <a:spcBef>
                <a:spcPct val="20000"/>
              </a:spcBef>
              <a:spcAft>
                <a:spcPct val="0"/>
              </a:spcAft>
              <a:buClr>
                <a:schemeClr val="tx2"/>
              </a:buClr>
              <a:buChar char="•"/>
              <a:defRPr sz="2000">
                <a:solidFill>
                  <a:schemeClr val="tx1"/>
                </a:solidFill>
                <a:latin typeface="+mn-lt"/>
              </a:defRPr>
            </a:lvl5pPr>
            <a:lvl6pPr marL="2514600" indent="-228600" algn="l" rtl="0" eaLnBrk="1" fontAlgn="base" hangingPunct="1">
              <a:spcBef>
                <a:spcPct val="20000"/>
              </a:spcBef>
              <a:spcAft>
                <a:spcPct val="0"/>
              </a:spcAft>
              <a:buClr>
                <a:schemeClr val="tx2"/>
              </a:buClr>
              <a:buChar char="•"/>
              <a:defRPr sz="2000">
                <a:solidFill>
                  <a:schemeClr val="tx1"/>
                </a:solidFill>
                <a:latin typeface="+mn-lt"/>
              </a:defRPr>
            </a:lvl6pPr>
            <a:lvl7pPr marL="2971800" indent="-228600" algn="l" rtl="0" eaLnBrk="1" fontAlgn="base" hangingPunct="1">
              <a:spcBef>
                <a:spcPct val="20000"/>
              </a:spcBef>
              <a:spcAft>
                <a:spcPct val="0"/>
              </a:spcAft>
              <a:buClr>
                <a:schemeClr val="tx2"/>
              </a:buClr>
              <a:buChar char="•"/>
              <a:defRPr sz="2000">
                <a:solidFill>
                  <a:schemeClr val="tx1"/>
                </a:solidFill>
                <a:latin typeface="+mn-lt"/>
              </a:defRPr>
            </a:lvl7pPr>
            <a:lvl8pPr marL="3429000" indent="-228600" algn="l" rtl="0" eaLnBrk="1" fontAlgn="base" hangingPunct="1">
              <a:spcBef>
                <a:spcPct val="20000"/>
              </a:spcBef>
              <a:spcAft>
                <a:spcPct val="0"/>
              </a:spcAft>
              <a:buClr>
                <a:schemeClr val="tx2"/>
              </a:buClr>
              <a:buChar char="•"/>
              <a:defRPr sz="2000">
                <a:solidFill>
                  <a:schemeClr val="tx1"/>
                </a:solidFill>
                <a:latin typeface="+mn-lt"/>
              </a:defRPr>
            </a:lvl8pPr>
            <a:lvl9pPr marL="3886200" indent="-228600" algn="l" rtl="0" eaLnBrk="1" fontAlgn="base" hangingPunct="1">
              <a:spcBef>
                <a:spcPct val="20000"/>
              </a:spcBef>
              <a:spcAft>
                <a:spcPct val="0"/>
              </a:spcAft>
              <a:buClr>
                <a:schemeClr val="tx2"/>
              </a:buClr>
              <a:buChar char="•"/>
              <a:defRPr sz="2000">
                <a:solidFill>
                  <a:schemeClr val="tx1"/>
                </a:solidFill>
                <a:latin typeface="+mn-lt"/>
              </a:defRPr>
            </a:lvl9pPr>
          </a:lstStyle>
          <a:p>
            <a:pPr>
              <a:spcBef>
                <a:spcPts val="1000"/>
              </a:spcBef>
              <a:spcAft>
                <a:spcPts val="1000"/>
              </a:spcAft>
            </a:pPr>
            <a:r>
              <a:rPr lang="en-US" sz="2000" kern="0" dirty="0"/>
              <a:t>Beam hardening still present</a:t>
            </a:r>
          </a:p>
          <a:p>
            <a:pPr>
              <a:spcBef>
                <a:spcPts val="1000"/>
              </a:spcBef>
              <a:spcAft>
                <a:spcPts val="1000"/>
              </a:spcAft>
            </a:pPr>
            <a:r>
              <a:rPr lang="en-US" sz="2000" kern="0" dirty="0"/>
              <a:t>Cropped to interior volume</a:t>
            </a:r>
          </a:p>
          <a:p>
            <a:pPr>
              <a:spcBef>
                <a:spcPts val="1000"/>
              </a:spcBef>
              <a:spcAft>
                <a:spcPts val="1000"/>
              </a:spcAft>
            </a:pPr>
            <a:r>
              <a:rPr lang="en-US" sz="2000" kern="0" dirty="0"/>
              <a:t>No reliable 100% porosity value within sample</a:t>
            </a:r>
          </a:p>
          <a:p>
            <a:pPr>
              <a:spcBef>
                <a:spcPts val="1000"/>
              </a:spcBef>
              <a:spcAft>
                <a:spcPts val="1000"/>
              </a:spcAft>
            </a:pPr>
            <a:r>
              <a:rPr lang="en-US" sz="2000" kern="0" dirty="0"/>
              <a:t>Converted to porosity using bulk porosity (22.1%) from He </a:t>
            </a:r>
            <a:r>
              <a:rPr lang="en-US" sz="2000" kern="0" dirty="0" err="1"/>
              <a:t>pycnometry</a:t>
            </a:r>
            <a:r>
              <a:rPr lang="en-US" sz="2000" kern="0" dirty="0"/>
              <a:t> (Macke et al. 2011)</a:t>
            </a:r>
          </a:p>
        </p:txBody>
      </p:sp>
      <p:sp>
        <p:nvSpPr>
          <p:cNvPr id="6" name="TextBox 5">
            <a:extLst>
              <a:ext uri="{FF2B5EF4-FFF2-40B4-BE49-F238E27FC236}">
                <a16:creationId xmlns:a16="http://schemas.microsoft.com/office/drawing/2014/main" id="{C38392A8-EA85-3756-32BB-12FC836D4EE1}"/>
              </a:ext>
            </a:extLst>
          </p:cNvPr>
          <p:cNvSpPr txBox="1"/>
          <p:nvPr/>
        </p:nvSpPr>
        <p:spPr>
          <a:xfrm>
            <a:off x="1828799" y="6443246"/>
            <a:ext cx="1687975" cy="338554"/>
          </a:xfrm>
          <a:prstGeom prst="rect">
            <a:avLst/>
          </a:prstGeom>
          <a:noFill/>
        </p:spPr>
        <p:txBody>
          <a:bodyPr wrap="square" rtlCol="0">
            <a:spAutoFit/>
          </a:bodyPr>
          <a:lstStyle/>
          <a:p>
            <a:r>
              <a:rPr lang="en-US" sz="1600" dirty="0"/>
              <a:t>Hanna et al. 2022</a:t>
            </a:r>
          </a:p>
        </p:txBody>
      </p:sp>
    </p:spTree>
    <p:extLst>
      <p:ext uri="{BB962C8B-B14F-4D97-AF65-F5344CB8AC3E}">
        <p14:creationId xmlns:p14="http://schemas.microsoft.com/office/powerpoint/2010/main" val="2042036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D9423-FABA-D34B-BE6F-27342BBD4293}"/>
              </a:ext>
            </a:extLst>
          </p:cNvPr>
          <p:cNvSpPr>
            <a:spLocks noGrp="1"/>
          </p:cNvSpPr>
          <p:nvPr>
            <p:ph type="title"/>
          </p:nvPr>
        </p:nvSpPr>
        <p:spPr>
          <a:xfrm>
            <a:off x="457510" y="76200"/>
            <a:ext cx="8457890" cy="1143000"/>
          </a:xfrm>
        </p:spPr>
        <p:txBody>
          <a:bodyPr/>
          <a:lstStyle/>
          <a:p>
            <a:r>
              <a:rPr lang="en-US" dirty="0"/>
              <a:t>Consistent with Previous Studies</a:t>
            </a:r>
          </a:p>
        </p:txBody>
      </p:sp>
      <p:grpSp>
        <p:nvGrpSpPr>
          <p:cNvPr id="3" name="Group 2">
            <a:extLst>
              <a:ext uri="{FF2B5EF4-FFF2-40B4-BE49-F238E27FC236}">
                <a16:creationId xmlns:a16="http://schemas.microsoft.com/office/drawing/2014/main" id="{C4F40AFE-6138-984F-BADF-8E4AB48DCB46}"/>
              </a:ext>
            </a:extLst>
          </p:cNvPr>
          <p:cNvGrpSpPr/>
          <p:nvPr/>
        </p:nvGrpSpPr>
        <p:grpSpPr>
          <a:xfrm>
            <a:off x="5896013" y="4126909"/>
            <a:ext cx="3028471" cy="2684327"/>
            <a:chOff x="190601" y="1250587"/>
            <a:chExt cx="3543199" cy="3140563"/>
          </a:xfrm>
        </p:grpSpPr>
        <p:pic>
          <p:nvPicPr>
            <p:cNvPr id="19" name="Picture 18">
              <a:extLst>
                <a:ext uri="{FF2B5EF4-FFF2-40B4-BE49-F238E27FC236}">
                  <a16:creationId xmlns:a16="http://schemas.microsoft.com/office/drawing/2014/main" id="{B1C085C6-3F01-E149-A385-A15C2A53C83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0601" y="1250587"/>
              <a:ext cx="3543199" cy="3140563"/>
            </a:xfrm>
            <a:prstGeom prst="rect">
              <a:avLst/>
            </a:prstGeom>
          </p:spPr>
        </p:pic>
        <p:sp>
          <p:nvSpPr>
            <p:cNvPr id="5" name="TextBox 4">
              <a:extLst>
                <a:ext uri="{FF2B5EF4-FFF2-40B4-BE49-F238E27FC236}">
                  <a16:creationId xmlns:a16="http://schemas.microsoft.com/office/drawing/2014/main" id="{5CF14C67-9914-894E-9D35-345B59B3E6C7}"/>
                </a:ext>
              </a:extLst>
            </p:cNvPr>
            <p:cNvSpPr txBox="1"/>
            <p:nvPr/>
          </p:nvSpPr>
          <p:spPr>
            <a:xfrm>
              <a:off x="238573" y="1379828"/>
              <a:ext cx="1063112" cy="338554"/>
            </a:xfrm>
            <a:prstGeom prst="rect">
              <a:avLst/>
            </a:prstGeom>
            <a:noFill/>
          </p:spPr>
          <p:txBody>
            <a:bodyPr wrap="none" rtlCol="0">
              <a:spAutoFit/>
            </a:bodyPr>
            <a:lstStyle/>
            <a:p>
              <a:r>
                <a:rPr lang="en-US" sz="1600" b="1" dirty="0">
                  <a:latin typeface="Arial" panose="020B0604020202020204" pitchFamily="34" charset="0"/>
                  <a:cs typeface="Arial" panose="020B0604020202020204" pitchFamily="34" charset="0"/>
                </a:rPr>
                <a:t>CM Paris</a:t>
              </a:r>
            </a:p>
          </p:txBody>
        </p:sp>
      </p:grpSp>
      <p:sp>
        <p:nvSpPr>
          <p:cNvPr id="6" name="TextBox 5">
            <a:extLst>
              <a:ext uri="{FF2B5EF4-FFF2-40B4-BE49-F238E27FC236}">
                <a16:creationId xmlns:a16="http://schemas.microsoft.com/office/drawing/2014/main" id="{56C68F39-0CD4-6F4F-BF1B-0AB1F3B4F02B}"/>
              </a:ext>
            </a:extLst>
          </p:cNvPr>
          <p:cNvSpPr txBox="1"/>
          <p:nvPr/>
        </p:nvSpPr>
        <p:spPr>
          <a:xfrm>
            <a:off x="7583228" y="4109014"/>
            <a:ext cx="1241811" cy="602426"/>
          </a:xfrm>
          <a:prstGeom prst="rect">
            <a:avLst/>
          </a:prstGeom>
          <a:noFill/>
        </p:spPr>
        <p:txBody>
          <a:bodyPr wrap="square" rtlCol="0">
            <a:spAutoFit/>
          </a:bodyPr>
          <a:lstStyle/>
          <a:p>
            <a:pPr algn="r"/>
            <a:r>
              <a:rPr lang="en-US" sz="1600" dirty="0" err="1"/>
              <a:t>Zanetta</a:t>
            </a:r>
            <a:r>
              <a:rPr lang="en-US" sz="1600" dirty="0"/>
              <a:t> et al. 2021</a:t>
            </a:r>
          </a:p>
        </p:txBody>
      </p:sp>
      <p:grpSp>
        <p:nvGrpSpPr>
          <p:cNvPr id="18" name="Group 17">
            <a:extLst>
              <a:ext uri="{FF2B5EF4-FFF2-40B4-BE49-F238E27FC236}">
                <a16:creationId xmlns:a16="http://schemas.microsoft.com/office/drawing/2014/main" id="{3480C9AF-D15F-9D4E-9DA9-83F9E2430ADA}"/>
              </a:ext>
            </a:extLst>
          </p:cNvPr>
          <p:cNvGrpSpPr/>
          <p:nvPr/>
        </p:nvGrpSpPr>
        <p:grpSpPr>
          <a:xfrm>
            <a:off x="5559933" y="1310639"/>
            <a:ext cx="3700633" cy="2786834"/>
            <a:chOff x="5230051" y="2675249"/>
            <a:chExt cx="4156093" cy="3129826"/>
          </a:xfrm>
        </p:grpSpPr>
        <p:sp>
          <p:nvSpPr>
            <p:cNvPr id="12" name="TextBox 11">
              <a:extLst>
                <a:ext uri="{FF2B5EF4-FFF2-40B4-BE49-F238E27FC236}">
                  <a16:creationId xmlns:a16="http://schemas.microsoft.com/office/drawing/2014/main" id="{36672677-7832-CA40-AD20-3C92E123FB92}"/>
                </a:ext>
              </a:extLst>
            </p:cNvPr>
            <p:cNvSpPr txBox="1"/>
            <p:nvPr/>
          </p:nvSpPr>
          <p:spPr>
            <a:xfrm>
              <a:off x="5230051" y="2675249"/>
              <a:ext cx="4156093" cy="36648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P-FIB serial sectioning with BSE/SE</a:t>
              </a:r>
            </a:p>
          </p:txBody>
        </p:sp>
        <p:grpSp>
          <p:nvGrpSpPr>
            <p:cNvPr id="16" name="Group 15">
              <a:extLst>
                <a:ext uri="{FF2B5EF4-FFF2-40B4-BE49-F238E27FC236}">
                  <a16:creationId xmlns:a16="http://schemas.microsoft.com/office/drawing/2014/main" id="{D9B9F80A-F129-E740-AD82-964188DD00CE}"/>
                </a:ext>
              </a:extLst>
            </p:cNvPr>
            <p:cNvGrpSpPr/>
            <p:nvPr/>
          </p:nvGrpSpPr>
          <p:grpSpPr>
            <a:xfrm>
              <a:off x="5230051" y="3009137"/>
              <a:ext cx="3758859" cy="2782976"/>
              <a:chOff x="5230051" y="3009137"/>
              <a:chExt cx="3758859" cy="2782976"/>
            </a:xfrm>
          </p:grpSpPr>
          <p:pic>
            <p:nvPicPr>
              <p:cNvPr id="7" name="Picture 6">
                <a:extLst>
                  <a:ext uri="{FF2B5EF4-FFF2-40B4-BE49-F238E27FC236}">
                    <a16:creationId xmlns:a16="http://schemas.microsoft.com/office/drawing/2014/main" id="{2DFE5E50-02BD-D947-9E38-EE1E529444F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55976" y="3009137"/>
                <a:ext cx="3732934" cy="2782976"/>
              </a:xfrm>
              <a:prstGeom prst="rect">
                <a:avLst/>
              </a:prstGeom>
            </p:spPr>
          </p:pic>
          <p:sp>
            <p:nvSpPr>
              <p:cNvPr id="14" name="TextBox 13">
                <a:extLst>
                  <a:ext uri="{FF2B5EF4-FFF2-40B4-BE49-F238E27FC236}">
                    <a16:creationId xmlns:a16="http://schemas.microsoft.com/office/drawing/2014/main" id="{350D1F8E-00E6-FA41-A4E8-4781B057CC8E}"/>
                  </a:ext>
                </a:extLst>
              </p:cNvPr>
              <p:cNvSpPr txBox="1"/>
              <p:nvPr/>
            </p:nvSpPr>
            <p:spPr>
              <a:xfrm>
                <a:off x="5230051" y="4109147"/>
                <a:ext cx="1409360"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CM EET 96029</a:t>
                </a:r>
              </a:p>
            </p:txBody>
          </p:sp>
        </p:grpSp>
        <p:sp>
          <p:nvSpPr>
            <p:cNvPr id="11" name="TextBox 10">
              <a:extLst>
                <a:ext uri="{FF2B5EF4-FFF2-40B4-BE49-F238E27FC236}">
                  <a16:creationId xmlns:a16="http://schemas.microsoft.com/office/drawing/2014/main" id="{F4ABC3E2-D242-F94F-9900-709868340D7F}"/>
                </a:ext>
              </a:extLst>
            </p:cNvPr>
            <p:cNvSpPr txBox="1"/>
            <p:nvPr/>
          </p:nvSpPr>
          <p:spPr>
            <a:xfrm>
              <a:off x="7308097" y="5401940"/>
              <a:ext cx="1783188" cy="403135"/>
            </a:xfrm>
            <a:prstGeom prst="rect">
              <a:avLst/>
            </a:prstGeom>
            <a:noFill/>
          </p:spPr>
          <p:txBody>
            <a:bodyPr wrap="none" rtlCol="0">
              <a:spAutoFit/>
            </a:bodyPr>
            <a:lstStyle/>
            <a:p>
              <a:r>
                <a:rPr lang="en-US" sz="1600" dirty="0">
                  <a:solidFill>
                    <a:schemeClr val="bg2"/>
                  </a:solidFill>
                </a:rPr>
                <a:t>Daly et al. 2018</a:t>
              </a:r>
            </a:p>
          </p:txBody>
        </p:sp>
      </p:grpSp>
      <p:sp>
        <p:nvSpPr>
          <p:cNvPr id="4" name="TextBox 3">
            <a:extLst>
              <a:ext uri="{FF2B5EF4-FFF2-40B4-BE49-F238E27FC236}">
                <a16:creationId xmlns:a16="http://schemas.microsoft.com/office/drawing/2014/main" id="{C9946D96-7BAC-F312-2CF6-A112BD1BCC9C}"/>
              </a:ext>
            </a:extLst>
          </p:cNvPr>
          <p:cNvSpPr txBox="1"/>
          <p:nvPr/>
        </p:nvSpPr>
        <p:spPr>
          <a:xfrm>
            <a:off x="457510" y="1395468"/>
            <a:ext cx="4748721" cy="1015663"/>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Fine-grained rims (FGRs) suggested to have variable porosity, sometimes higher than matrix</a:t>
            </a:r>
          </a:p>
        </p:txBody>
      </p:sp>
      <p:pic>
        <p:nvPicPr>
          <p:cNvPr id="8" name="Picture 7">
            <a:extLst>
              <a:ext uri="{FF2B5EF4-FFF2-40B4-BE49-F238E27FC236}">
                <a16:creationId xmlns:a16="http://schemas.microsoft.com/office/drawing/2014/main" id="{354932E1-EC42-0EBE-1B5A-43D4D076A9B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3368" y="2433178"/>
            <a:ext cx="4480032" cy="4385792"/>
          </a:xfrm>
          <a:prstGeom prst="rect">
            <a:avLst/>
          </a:prstGeom>
        </p:spPr>
      </p:pic>
      <p:sp>
        <p:nvSpPr>
          <p:cNvPr id="9" name="TextBox 8">
            <a:extLst>
              <a:ext uri="{FF2B5EF4-FFF2-40B4-BE49-F238E27FC236}">
                <a16:creationId xmlns:a16="http://schemas.microsoft.com/office/drawing/2014/main" id="{51982458-FCC3-0DCA-4E5A-DCDD9BADE0A9}"/>
              </a:ext>
            </a:extLst>
          </p:cNvPr>
          <p:cNvSpPr txBox="1"/>
          <p:nvPr/>
        </p:nvSpPr>
        <p:spPr>
          <a:xfrm>
            <a:off x="424380" y="6542637"/>
            <a:ext cx="1687975" cy="338554"/>
          </a:xfrm>
          <a:prstGeom prst="rect">
            <a:avLst/>
          </a:prstGeom>
          <a:noFill/>
        </p:spPr>
        <p:txBody>
          <a:bodyPr wrap="square" rtlCol="0">
            <a:spAutoFit/>
          </a:bodyPr>
          <a:lstStyle/>
          <a:p>
            <a:r>
              <a:rPr lang="en-US" sz="1600" dirty="0">
                <a:solidFill>
                  <a:schemeClr val="bg2"/>
                </a:solidFill>
              </a:rPr>
              <a:t>Hanna et al. 2022</a:t>
            </a:r>
          </a:p>
        </p:txBody>
      </p:sp>
    </p:spTree>
    <p:extLst>
      <p:ext uri="{BB962C8B-B14F-4D97-AF65-F5344CB8AC3E}">
        <p14:creationId xmlns:p14="http://schemas.microsoft.com/office/powerpoint/2010/main" val="45662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4570F-ACE2-B97B-5E73-6FE46CAB313E}"/>
              </a:ext>
            </a:extLst>
          </p:cNvPr>
          <p:cNvSpPr>
            <a:spLocks noGrp="1"/>
          </p:cNvSpPr>
          <p:nvPr>
            <p:ph type="title"/>
          </p:nvPr>
        </p:nvSpPr>
        <p:spPr>
          <a:xfrm>
            <a:off x="1258133" y="346096"/>
            <a:ext cx="7772400" cy="1143000"/>
          </a:xfrm>
        </p:spPr>
        <p:txBody>
          <a:bodyPr/>
          <a:lstStyle/>
          <a:p>
            <a:r>
              <a:rPr lang="en-US" dirty="0"/>
              <a:t>FGRs Compressed From Impact</a:t>
            </a:r>
          </a:p>
        </p:txBody>
      </p:sp>
      <p:sp>
        <p:nvSpPr>
          <p:cNvPr id="22" name="Content Placeholder 21">
            <a:extLst>
              <a:ext uri="{FF2B5EF4-FFF2-40B4-BE49-F238E27FC236}">
                <a16:creationId xmlns:a16="http://schemas.microsoft.com/office/drawing/2014/main" id="{31C3AAB2-08D9-4C05-FD03-1DC611406346}"/>
              </a:ext>
            </a:extLst>
          </p:cNvPr>
          <p:cNvSpPr>
            <a:spLocks noGrp="1"/>
          </p:cNvSpPr>
          <p:nvPr>
            <p:ph idx="1"/>
          </p:nvPr>
        </p:nvSpPr>
        <p:spPr>
          <a:xfrm>
            <a:off x="3858236" y="4264239"/>
            <a:ext cx="2076313" cy="1868239"/>
          </a:xfrm>
        </p:spPr>
        <p:txBody>
          <a:bodyPr>
            <a:noAutofit/>
          </a:bodyPr>
          <a:lstStyle/>
          <a:p>
            <a:pPr marL="0" indent="0">
              <a:buNone/>
            </a:pPr>
            <a:r>
              <a:rPr lang="en-US" sz="1800" b="1" u="sng" dirty="0"/>
              <a:t>Central Question:</a:t>
            </a:r>
          </a:p>
          <a:p>
            <a:r>
              <a:rPr lang="en-US" sz="1800" b="1" dirty="0"/>
              <a:t>How was FGR porosity modified by impact?</a:t>
            </a:r>
          </a:p>
        </p:txBody>
      </p:sp>
      <p:sp>
        <p:nvSpPr>
          <p:cNvPr id="6" name="TextBox 5">
            <a:extLst>
              <a:ext uri="{FF2B5EF4-FFF2-40B4-BE49-F238E27FC236}">
                <a16:creationId xmlns:a16="http://schemas.microsoft.com/office/drawing/2014/main" id="{D80BD4C9-DF02-0899-6B10-14BF8BAE819B}"/>
              </a:ext>
            </a:extLst>
          </p:cNvPr>
          <p:cNvSpPr txBox="1"/>
          <p:nvPr/>
        </p:nvSpPr>
        <p:spPr>
          <a:xfrm>
            <a:off x="3419712" y="3507763"/>
            <a:ext cx="2524215" cy="338554"/>
          </a:xfrm>
          <a:prstGeom prst="rect">
            <a:avLst/>
          </a:prstGeom>
          <a:noFill/>
        </p:spPr>
        <p:txBody>
          <a:bodyPr wrap="square" rtlCol="0">
            <a:spAutoFit/>
          </a:bodyPr>
          <a:lstStyle/>
          <a:p>
            <a:r>
              <a:rPr lang="en-US" sz="1600" dirty="0"/>
              <a:t>Hanna &amp; Ketcham 2018</a:t>
            </a:r>
          </a:p>
        </p:txBody>
      </p:sp>
      <p:pic>
        <p:nvPicPr>
          <p:cNvPr id="15" name="ChondruleFGRPorosity3D">
            <a:hlinkClick r:id="" action="ppaction://media"/>
            <a:extLst>
              <a:ext uri="{FF2B5EF4-FFF2-40B4-BE49-F238E27FC236}">
                <a16:creationId xmlns:a16="http://schemas.microsoft.com/office/drawing/2014/main" id="{81719EA3-5205-4E07-DAAB-166B94B56D8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060222" y="2907576"/>
            <a:ext cx="2970311" cy="2500989"/>
          </a:xfrm>
          <a:prstGeom prst="rect">
            <a:avLst/>
          </a:prstGeom>
        </p:spPr>
      </p:pic>
      <p:sp>
        <p:nvSpPr>
          <p:cNvPr id="16" name="TextBox 15">
            <a:extLst>
              <a:ext uri="{FF2B5EF4-FFF2-40B4-BE49-F238E27FC236}">
                <a16:creationId xmlns:a16="http://schemas.microsoft.com/office/drawing/2014/main" id="{AA2694A2-5544-A323-0BF7-5A6ABD42AF40}"/>
              </a:ext>
            </a:extLst>
          </p:cNvPr>
          <p:cNvSpPr txBox="1"/>
          <p:nvPr/>
        </p:nvSpPr>
        <p:spPr>
          <a:xfrm>
            <a:off x="7331074" y="5479438"/>
            <a:ext cx="1822974" cy="338554"/>
          </a:xfrm>
          <a:prstGeom prst="rect">
            <a:avLst/>
          </a:prstGeom>
          <a:noFill/>
        </p:spPr>
        <p:txBody>
          <a:bodyPr wrap="square" rtlCol="0">
            <a:spAutoFit/>
          </a:bodyPr>
          <a:lstStyle/>
          <a:p>
            <a:r>
              <a:rPr lang="en-US" sz="1600" dirty="0"/>
              <a:t>Hanna et al. 2022</a:t>
            </a:r>
          </a:p>
        </p:txBody>
      </p:sp>
      <p:sp>
        <p:nvSpPr>
          <p:cNvPr id="20" name="TextBox 19">
            <a:extLst>
              <a:ext uri="{FF2B5EF4-FFF2-40B4-BE49-F238E27FC236}">
                <a16:creationId xmlns:a16="http://schemas.microsoft.com/office/drawing/2014/main" id="{B4D21714-C009-B63D-B64C-740B5207BE0C}"/>
              </a:ext>
            </a:extLst>
          </p:cNvPr>
          <p:cNvSpPr txBox="1"/>
          <p:nvPr/>
        </p:nvSpPr>
        <p:spPr>
          <a:xfrm>
            <a:off x="6364657" y="1759485"/>
            <a:ext cx="2552281" cy="1077218"/>
          </a:xfrm>
          <a:prstGeom prst="rect">
            <a:avLst/>
          </a:prstGeom>
          <a:noFill/>
        </p:spPr>
        <p:txBody>
          <a:bodyPr wrap="square" rtlCol="0">
            <a:spAutoFit/>
          </a:bodyPr>
          <a:lstStyle/>
          <a:p>
            <a:r>
              <a:rPr lang="en-US" sz="1600" dirty="0"/>
              <a:t>3D porosity via XCT and Xe gas. Blue chondrule surface with areas of porosity &gt;35% rendered </a:t>
            </a:r>
          </a:p>
        </p:txBody>
      </p:sp>
      <p:grpSp>
        <p:nvGrpSpPr>
          <p:cNvPr id="4" name="Group 3">
            <a:extLst>
              <a:ext uri="{FF2B5EF4-FFF2-40B4-BE49-F238E27FC236}">
                <a16:creationId xmlns:a16="http://schemas.microsoft.com/office/drawing/2014/main" id="{E9B58A72-4FD7-E3AF-7F10-168F9A31E50F}"/>
              </a:ext>
            </a:extLst>
          </p:cNvPr>
          <p:cNvGrpSpPr/>
          <p:nvPr/>
        </p:nvGrpSpPr>
        <p:grpSpPr>
          <a:xfrm>
            <a:off x="17811" y="1400571"/>
            <a:ext cx="5916738" cy="2021289"/>
            <a:chOff x="227062" y="1484336"/>
            <a:chExt cx="5782962" cy="1975588"/>
          </a:xfrm>
        </p:grpSpPr>
        <p:pic>
          <p:nvPicPr>
            <p:cNvPr id="7" name="Picture 6">
              <a:extLst>
                <a:ext uri="{FF2B5EF4-FFF2-40B4-BE49-F238E27FC236}">
                  <a16:creationId xmlns:a16="http://schemas.microsoft.com/office/drawing/2014/main" id="{483C87C0-EF12-1708-6B84-EF00D6CD6566}"/>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227062" y="1484336"/>
              <a:ext cx="5782962" cy="1975588"/>
            </a:xfrm>
            <a:prstGeom prst="rect">
              <a:avLst/>
            </a:prstGeom>
          </p:spPr>
        </p:pic>
        <p:sp>
          <p:nvSpPr>
            <p:cNvPr id="23" name="TextBox 22">
              <a:extLst>
                <a:ext uri="{FF2B5EF4-FFF2-40B4-BE49-F238E27FC236}">
                  <a16:creationId xmlns:a16="http://schemas.microsoft.com/office/drawing/2014/main" id="{EE158AAE-0820-7173-F926-ED3E0C0E2D2F}"/>
                </a:ext>
              </a:extLst>
            </p:cNvPr>
            <p:cNvSpPr txBox="1"/>
            <p:nvPr/>
          </p:nvSpPr>
          <p:spPr>
            <a:xfrm>
              <a:off x="2495780" y="1603174"/>
              <a:ext cx="1427343" cy="230832"/>
            </a:xfrm>
            <a:prstGeom prst="rect">
              <a:avLst/>
            </a:prstGeom>
            <a:noFill/>
          </p:spPr>
          <p:txBody>
            <a:bodyPr wrap="square" rtlCol="0">
              <a:spAutoFit/>
            </a:bodyPr>
            <a:lstStyle/>
            <a:p>
              <a:r>
                <a:rPr lang="en-US" sz="900" dirty="0">
                  <a:solidFill>
                    <a:schemeClr val="bg1"/>
                  </a:solidFill>
                  <a:latin typeface="Arial" panose="020B0604020202020204" pitchFamily="34" charset="0"/>
                  <a:cs typeface="Arial" panose="020B0604020202020204" pitchFamily="34" charset="0"/>
                </a:rPr>
                <a:t>Short Axes</a:t>
              </a:r>
            </a:p>
          </p:txBody>
        </p:sp>
        <p:sp>
          <p:nvSpPr>
            <p:cNvPr id="25" name="TextBox 24">
              <a:extLst>
                <a:ext uri="{FF2B5EF4-FFF2-40B4-BE49-F238E27FC236}">
                  <a16:creationId xmlns:a16="http://schemas.microsoft.com/office/drawing/2014/main" id="{C8B2782B-E662-D086-9643-90AC91E74361}"/>
                </a:ext>
              </a:extLst>
            </p:cNvPr>
            <p:cNvSpPr txBox="1"/>
            <p:nvPr/>
          </p:nvSpPr>
          <p:spPr>
            <a:xfrm>
              <a:off x="685800" y="1586037"/>
              <a:ext cx="1427343" cy="230832"/>
            </a:xfrm>
            <a:prstGeom prst="rect">
              <a:avLst/>
            </a:prstGeom>
            <a:noFill/>
          </p:spPr>
          <p:txBody>
            <a:bodyPr wrap="square" rtlCol="0">
              <a:spAutoFit/>
            </a:bodyPr>
            <a:lstStyle/>
            <a:p>
              <a:r>
                <a:rPr lang="en-US" sz="900" dirty="0">
                  <a:solidFill>
                    <a:schemeClr val="bg1"/>
                  </a:solidFill>
                  <a:latin typeface="Arial" panose="020B0604020202020204" pitchFamily="34" charset="0"/>
                  <a:cs typeface="Arial" panose="020B0604020202020204" pitchFamily="34" charset="0"/>
                </a:rPr>
                <a:t>Long Axes</a:t>
              </a:r>
            </a:p>
          </p:txBody>
        </p:sp>
      </p:grpSp>
      <p:grpSp>
        <p:nvGrpSpPr>
          <p:cNvPr id="3" name="Group 2">
            <a:extLst>
              <a:ext uri="{FF2B5EF4-FFF2-40B4-BE49-F238E27FC236}">
                <a16:creationId xmlns:a16="http://schemas.microsoft.com/office/drawing/2014/main" id="{76ABF46B-9C1F-8D9D-FFFC-1EE628DBFF22}"/>
              </a:ext>
            </a:extLst>
          </p:cNvPr>
          <p:cNvGrpSpPr/>
          <p:nvPr/>
        </p:nvGrpSpPr>
        <p:grpSpPr>
          <a:xfrm>
            <a:off x="341316" y="3759464"/>
            <a:ext cx="3212411" cy="2633657"/>
            <a:chOff x="364502" y="3727892"/>
            <a:chExt cx="2574115" cy="2110358"/>
          </a:xfrm>
        </p:grpSpPr>
        <p:grpSp>
          <p:nvGrpSpPr>
            <p:cNvPr id="14" name="Group 13">
              <a:extLst>
                <a:ext uri="{FF2B5EF4-FFF2-40B4-BE49-F238E27FC236}">
                  <a16:creationId xmlns:a16="http://schemas.microsoft.com/office/drawing/2014/main" id="{0DA305BA-B9B4-F564-B6BE-7FD950DC39FC}"/>
                </a:ext>
              </a:extLst>
            </p:cNvPr>
            <p:cNvGrpSpPr/>
            <p:nvPr/>
          </p:nvGrpSpPr>
          <p:grpSpPr>
            <a:xfrm>
              <a:off x="364502" y="3727892"/>
              <a:ext cx="2574115" cy="2110358"/>
              <a:chOff x="6345886" y="2469759"/>
              <a:chExt cx="2797127" cy="2293191"/>
            </a:xfrm>
          </p:grpSpPr>
          <p:sp>
            <p:nvSpPr>
              <p:cNvPr id="12" name="Rectangle 11">
                <a:extLst>
                  <a:ext uri="{FF2B5EF4-FFF2-40B4-BE49-F238E27FC236}">
                    <a16:creationId xmlns:a16="http://schemas.microsoft.com/office/drawing/2014/main" id="{0B735E3E-CD10-263A-F612-04162EE05831}"/>
                  </a:ext>
                </a:extLst>
              </p:cNvPr>
              <p:cNvSpPr/>
              <p:nvPr/>
            </p:nvSpPr>
            <p:spPr>
              <a:xfrm>
                <a:off x="6345886" y="2469759"/>
                <a:ext cx="2651810" cy="229319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C279EAB-3111-1DEE-2433-28DF107E43EF}"/>
                  </a:ext>
                </a:extLst>
              </p:cNvPr>
              <p:cNvPicPr/>
              <p:nvPr/>
            </p:nvPicPr>
            <p:blipFill rotWithShape="1">
              <a:blip r:embed="rId7" cstate="screen">
                <a:extLst>
                  <a:ext uri="{28A0092B-C50C-407E-A947-70E740481C1C}">
                    <a14:useLocalDpi xmlns:a14="http://schemas.microsoft.com/office/drawing/2010/main"/>
                  </a:ext>
                </a:extLst>
              </a:blip>
              <a:srcRect t="1468"/>
              <a:stretch/>
            </p:blipFill>
            <p:spPr bwMode="auto">
              <a:xfrm>
                <a:off x="6345886" y="2469759"/>
                <a:ext cx="2351050" cy="2293190"/>
              </a:xfrm>
              <a:prstGeom prst="rect">
                <a:avLst/>
              </a:prstGeom>
              <a:noFill/>
              <a:ln>
                <a:noFill/>
              </a:ln>
            </p:spPr>
          </p:pic>
          <p:cxnSp>
            <p:nvCxnSpPr>
              <p:cNvPr id="10" name="Straight Connector 9">
                <a:extLst>
                  <a:ext uri="{FF2B5EF4-FFF2-40B4-BE49-F238E27FC236}">
                    <a16:creationId xmlns:a16="http://schemas.microsoft.com/office/drawing/2014/main" id="{C6DA8998-F20D-EF79-2E81-B94A9779D4E1}"/>
                  </a:ext>
                </a:extLst>
              </p:cNvPr>
              <p:cNvCxnSpPr>
                <a:cxnSpLocks/>
              </p:cNvCxnSpPr>
              <p:nvPr/>
            </p:nvCxnSpPr>
            <p:spPr>
              <a:xfrm>
                <a:off x="6425770" y="4454719"/>
                <a:ext cx="2472140" cy="17081"/>
              </a:xfrm>
              <a:prstGeom prst="line">
                <a:avLst/>
              </a:prstGeom>
              <a:ln>
                <a:solidFill>
                  <a:schemeClr val="bg1"/>
                </a:solidFill>
                <a:prstDash val="dash"/>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78F5E43E-19C9-30A9-979D-29F5AED615E2}"/>
                  </a:ext>
                </a:extLst>
              </p:cNvPr>
              <p:cNvSpPr txBox="1"/>
              <p:nvPr/>
            </p:nvSpPr>
            <p:spPr>
              <a:xfrm>
                <a:off x="8245712" y="4288925"/>
                <a:ext cx="897301" cy="468217"/>
              </a:xfrm>
              <a:prstGeom prst="rect">
                <a:avLst/>
              </a:prstGeom>
              <a:noFill/>
            </p:spPr>
            <p:txBody>
              <a:bodyPr wrap="square" rtlCol="0">
                <a:spAutoFit/>
              </a:bodyPr>
              <a:lstStyle/>
              <a:p>
                <a:r>
                  <a:rPr lang="en-US" sz="1100" dirty="0">
                    <a:solidFill>
                      <a:srgbClr val="000000"/>
                    </a:solidFill>
                    <a:latin typeface="Arial" panose="020B0604020202020204" pitchFamily="34" charset="0"/>
                    <a:cs typeface="Arial" panose="020B0604020202020204" pitchFamily="34" charset="0"/>
                  </a:rPr>
                  <a:t>Foliation </a:t>
                </a:r>
              </a:p>
              <a:p>
                <a:r>
                  <a:rPr lang="en-US" sz="1100" dirty="0">
                    <a:solidFill>
                      <a:srgbClr val="000000"/>
                    </a:solidFill>
                    <a:latin typeface="Arial" panose="020B0604020202020204" pitchFamily="34" charset="0"/>
                    <a:cs typeface="Arial" panose="020B0604020202020204" pitchFamily="34" charset="0"/>
                  </a:rPr>
                  <a:t>plane</a:t>
                </a:r>
              </a:p>
            </p:txBody>
          </p:sp>
        </p:grpSp>
        <p:cxnSp>
          <p:nvCxnSpPr>
            <p:cNvPr id="27" name="Straight Arrow Connector 26">
              <a:extLst>
                <a:ext uri="{FF2B5EF4-FFF2-40B4-BE49-F238E27FC236}">
                  <a16:creationId xmlns:a16="http://schemas.microsoft.com/office/drawing/2014/main" id="{56086D69-8137-81A4-B197-04D9023C62C1}"/>
                </a:ext>
              </a:extLst>
            </p:cNvPr>
            <p:cNvCxnSpPr>
              <a:cxnSpLocks/>
            </p:cNvCxnSpPr>
            <p:nvPr/>
          </p:nvCxnSpPr>
          <p:spPr>
            <a:xfrm>
              <a:off x="1397876" y="4470071"/>
              <a:ext cx="0" cy="44417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B5757EC9-294D-9DA0-3507-AA1984088C1F}"/>
                </a:ext>
              </a:extLst>
            </p:cNvPr>
            <p:cNvSpPr txBox="1"/>
            <p:nvPr/>
          </p:nvSpPr>
          <p:spPr>
            <a:xfrm>
              <a:off x="1397876" y="4613317"/>
              <a:ext cx="1288766" cy="206359"/>
            </a:xfrm>
            <a:prstGeom prst="rect">
              <a:avLst/>
            </a:prstGeom>
            <a:noFill/>
          </p:spPr>
          <p:txBody>
            <a:bodyPr wrap="square" rtlCol="0">
              <a:spAutoFit/>
            </a:bodyPr>
            <a:lstStyle/>
            <a:p>
              <a:r>
                <a:rPr lang="en-US" sz="1050" dirty="0">
                  <a:solidFill>
                    <a:schemeClr val="bg1"/>
                  </a:solidFill>
                  <a:latin typeface="Arial" panose="020B0604020202020204" pitchFamily="34" charset="0"/>
                  <a:cs typeface="Arial" panose="020B0604020202020204" pitchFamily="34" charset="0"/>
                </a:rPr>
                <a:t>Vertical Compression</a:t>
              </a:r>
            </a:p>
          </p:txBody>
        </p:sp>
      </p:grpSp>
    </p:spTree>
    <p:extLst>
      <p:ext uri="{BB962C8B-B14F-4D97-AF65-F5344CB8AC3E}">
        <p14:creationId xmlns:p14="http://schemas.microsoft.com/office/powerpoint/2010/main" val="3654619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57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B133C-83BC-76D7-6598-6D1E88B52315}"/>
              </a:ext>
            </a:extLst>
          </p:cNvPr>
          <p:cNvSpPr>
            <a:spLocks noGrp="1"/>
          </p:cNvSpPr>
          <p:nvPr>
            <p:ph type="title"/>
          </p:nvPr>
        </p:nvSpPr>
        <p:spPr>
          <a:xfrm>
            <a:off x="1137138" y="-11723"/>
            <a:ext cx="7772400" cy="1143000"/>
          </a:xfrm>
        </p:spPr>
        <p:txBody>
          <a:bodyPr/>
          <a:lstStyle/>
          <a:p>
            <a:r>
              <a:rPr lang="en-US" dirty="0"/>
              <a:t>Higher Resolution Scan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AFC21C0-96B4-EC71-B074-4A56B976FBAB}"/>
                  </a:ext>
                </a:extLst>
              </p:cNvPr>
              <p:cNvSpPr>
                <a:spLocks noGrp="1"/>
              </p:cNvSpPr>
              <p:nvPr>
                <p:ph idx="1"/>
              </p:nvPr>
            </p:nvSpPr>
            <p:spPr>
              <a:xfrm>
                <a:off x="5257800" y="1753718"/>
                <a:ext cx="3657600" cy="4799481"/>
              </a:xfrm>
            </p:spPr>
            <p:txBody>
              <a:bodyPr>
                <a:noAutofit/>
              </a:bodyPr>
              <a:lstStyle/>
              <a:p>
                <a:pPr>
                  <a:spcBef>
                    <a:spcPts val="1200"/>
                  </a:spcBef>
                </a:pPr>
                <a:r>
                  <a:rPr lang="en-US" sz="2200" dirty="0"/>
                  <a:t>Redesigned fixture</a:t>
                </a:r>
              </a:p>
              <a:p>
                <a:pPr>
                  <a:spcBef>
                    <a:spcPts val="1200"/>
                  </a:spcBef>
                </a:pPr>
                <a:r>
                  <a:rPr lang="en-US" sz="2200" dirty="0"/>
                  <a:t>Increased pressure and longer scan times</a:t>
                </a:r>
              </a:p>
              <a:p>
                <a:pPr>
                  <a:spcBef>
                    <a:spcPts val="1200"/>
                  </a:spcBef>
                </a:pPr>
                <a:r>
                  <a:rPr lang="en-US" sz="2200" dirty="0"/>
                  <a:t>Zeiss Versa 620: 100kV, 14W, 1.9 µm/voxel</a:t>
                </a:r>
              </a:p>
              <a:p>
                <a:pPr>
                  <a:spcBef>
                    <a:spcPts val="1200"/>
                  </a:spcBef>
                </a:pPr>
                <a:r>
                  <a:rPr lang="en-US" sz="2200" dirty="0"/>
                  <a:t>Scanned in Xe @450 PSI (54 </a:t>
                </a:r>
                <a:r>
                  <a:rPr lang="en-US" sz="2200" dirty="0" err="1"/>
                  <a:t>hrs</a:t>
                </a:r>
                <a:r>
                  <a:rPr lang="en-US" sz="2200" dirty="0"/>
                  <a:t>) and  vacuum (30 </a:t>
                </a:r>
                <a:r>
                  <a:rPr lang="en-US" sz="2200" dirty="0" err="1"/>
                  <a:t>hrs</a:t>
                </a:r>
                <a:r>
                  <a:rPr lang="en-US" sz="2200" dirty="0"/>
                  <a:t>)</a:t>
                </a:r>
              </a:p>
              <a:p>
                <a:pPr>
                  <a:spcBef>
                    <a:spcPts val="1200"/>
                  </a:spcBef>
                </a:pPr>
                <a:r>
                  <a:rPr lang="en-US" sz="2200" dirty="0"/>
                  <a:t>Chip bulk porosity =  32.01</a:t>
                </a:r>
                <a14:m>
                  <m:oMath xmlns:m="http://schemas.openxmlformats.org/officeDocument/2006/math">
                    <m:r>
                      <a:rPr lang="en-US" sz="2200" dirty="0">
                        <a:latin typeface="Cambria Math" panose="02040503050406030204" pitchFamily="18" charset="0"/>
                        <a:ea typeface="Cambria Math" panose="02040503050406030204" pitchFamily="18" charset="0"/>
                      </a:rPr>
                      <m:t> </m:t>
                    </m:r>
                    <m:r>
                      <a:rPr lang="en-US" sz="2200" i="1" dirty="0">
                        <a:latin typeface="Cambria Math" panose="02040503050406030204" pitchFamily="18" charset="0"/>
                        <a:ea typeface="Cambria Math" panose="02040503050406030204" pitchFamily="18" charset="0"/>
                      </a:rPr>
                      <m:t>±</m:t>
                    </m:r>
                  </m:oMath>
                </a14:m>
                <a:r>
                  <a:rPr lang="en-US" sz="2200" dirty="0"/>
                  <a:t>4.22 (He pycnometry)</a:t>
                </a:r>
              </a:p>
              <a:p>
                <a:pPr>
                  <a:spcBef>
                    <a:spcPts val="1200"/>
                  </a:spcBef>
                </a:pPr>
                <a:endParaRPr lang="en-US" sz="2200" dirty="0"/>
              </a:p>
            </p:txBody>
          </p:sp>
        </mc:Choice>
        <mc:Fallback xmlns="">
          <p:sp>
            <p:nvSpPr>
              <p:cNvPr id="3" name="Content Placeholder 2">
                <a:extLst>
                  <a:ext uri="{FF2B5EF4-FFF2-40B4-BE49-F238E27FC236}">
                    <a16:creationId xmlns:a16="http://schemas.microsoft.com/office/drawing/2014/main" id="{8AFC21C0-96B4-EC71-B074-4A56B976FBAB}"/>
                  </a:ext>
                </a:extLst>
              </p:cNvPr>
              <p:cNvSpPr>
                <a:spLocks noGrp="1" noRot="1" noChangeAspect="1" noMove="1" noResize="1" noEditPoints="1" noAdjustHandles="1" noChangeArrowheads="1" noChangeShapeType="1" noTextEdit="1"/>
              </p:cNvSpPr>
              <p:nvPr>
                <p:ph idx="1"/>
              </p:nvPr>
            </p:nvSpPr>
            <p:spPr>
              <a:xfrm>
                <a:off x="5257800" y="1753718"/>
                <a:ext cx="3657600" cy="4799481"/>
              </a:xfrm>
              <a:blipFill>
                <a:blip r:embed="rId3"/>
                <a:stretch>
                  <a:fillRect l="-2076" t="-1058" r="-1730"/>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B57193E6-477B-F69E-83F7-E323751B4FA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3400" y="1254369"/>
            <a:ext cx="4471702" cy="5562600"/>
          </a:xfrm>
          <a:prstGeom prst="rect">
            <a:avLst/>
          </a:prstGeom>
        </p:spPr>
      </p:pic>
      <p:sp>
        <p:nvSpPr>
          <p:cNvPr id="6" name="TextBox 5">
            <a:extLst>
              <a:ext uri="{FF2B5EF4-FFF2-40B4-BE49-F238E27FC236}">
                <a16:creationId xmlns:a16="http://schemas.microsoft.com/office/drawing/2014/main" id="{4B29AFB7-1F86-EB02-75A2-74F698126D5F}"/>
              </a:ext>
            </a:extLst>
          </p:cNvPr>
          <p:cNvSpPr txBox="1"/>
          <p:nvPr/>
        </p:nvSpPr>
        <p:spPr>
          <a:xfrm>
            <a:off x="5023338" y="6383922"/>
            <a:ext cx="1822974" cy="338554"/>
          </a:xfrm>
          <a:prstGeom prst="rect">
            <a:avLst/>
          </a:prstGeom>
          <a:noFill/>
        </p:spPr>
        <p:txBody>
          <a:bodyPr wrap="square" rtlCol="0">
            <a:spAutoFit/>
          </a:bodyPr>
          <a:lstStyle/>
          <a:p>
            <a:r>
              <a:rPr lang="en-US" sz="1600" dirty="0"/>
              <a:t>Hanna et al. in prep</a:t>
            </a:r>
          </a:p>
        </p:txBody>
      </p:sp>
    </p:spTree>
    <p:extLst>
      <p:ext uri="{BB962C8B-B14F-4D97-AF65-F5344CB8AC3E}">
        <p14:creationId xmlns:p14="http://schemas.microsoft.com/office/powerpoint/2010/main" val="1742153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B133C-83BC-76D7-6598-6D1E88B52315}"/>
              </a:ext>
            </a:extLst>
          </p:cNvPr>
          <p:cNvSpPr>
            <a:spLocks noGrp="1"/>
          </p:cNvSpPr>
          <p:nvPr>
            <p:ph type="title"/>
          </p:nvPr>
        </p:nvSpPr>
        <p:spPr>
          <a:xfrm>
            <a:off x="1179369" y="344462"/>
            <a:ext cx="7772400" cy="1143000"/>
          </a:xfrm>
        </p:spPr>
        <p:txBody>
          <a:bodyPr/>
          <a:lstStyle/>
          <a:p>
            <a:r>
              <a:rPr lang="en-US" dirty="0"/>
              <a:t>Sectioning and Compositional Analysis</a:t>
            </a:r>
          </a:p>
        </p:txBody>
      </p:sp>
      <p:sp>
        <p:nvSpPr>
          <p:cNvPr id="3" name="Content Placeholder 2">
            <a:extLst>
              <a:ext uri="{FF2B5EF4-FFF2-40B4-BE49-F238E27FC236}">
                <a16:creationId xmlns:a16="http://schemas.microsoft.com/office/drawing/2014/main" id="{8AFC21C0-96B4-EC71-B074-4A56B976FBAB}"/>
              </a:ext>
            </a:extLst>
          </p:cNvPr>
          <p:cNvSpPr>
            <a:spLocks noGrp="1"/>
          </p:cNvSpPr>
          <p:nvPr>
            <p:ph idx="1"/>
          </p:nvPr>
        </p:nvSpPr>
        <p:spPr>
          <a:xfrm>
            <a:off x="462626" y="1236824"/>
            <a:ext cx="4038600" cy="1109239"/>
          </a:xfrm>
        </p:spPr>
        <p:txBody>
          <a:bodyPr>
            <a:noAutofit/>
          </a:bodyPr>
          <a:lstStyle/>
          <a:p>
            <a:pPr marL="0" indent="0">
              <a:buNone/>
            </a:pPr>
            <a:r>
              <a:rPr lang="en-US" sz="2400" dirty="0"/>
              <a:t>Section cut parallel to foliation plane – final cut 6° off foliation plane</a:t>
            </a:r>
          </a:p>
        </p:txBody>
      </p:sp>
      <p:grpSp>
        <p:nvGrpSpPr>
          <p:cNvPr id="17" name="Group 16">
            <a:extLst>
              <a:ext uri="{FF2B5EF4-FFF2-40B4-BE49-F238E27FC236}">
                <a16:creationId xmlns:a16="http://schemas.microsoft.com/office/drawing/2014/main" id="{ADD77D28-F84A-2853-4A0B-0C9188510AAD}"/>
              </a:ext>
            </a:extLst>
          </p:cNvPr>
          <p:cNvGrpSpPr/>
          <p:nvPr/>
        </p:nvGrpSpPr>
        <p:grpSpPr>
          <a:xfrm>
            <a:off x="5196578" y="1946104"/>
            <a:ext cx="3947424" cy="4102635"/>
            <a:chOff x="6230390" y="972802"/>
            <a:chExt cx="2924001" cy="3038972"/>
          </a:xfrm>
        </p:grpSpPr>
        <p:grpSp>
          <p:nvGrpSpPr>
            <p:cNvPr id="14" name="Group 13">
              <a:extLst>
                <a:ext uri="{FF2B5EF4-FFF2-40B4-BE49-F238E27FC236}">
                  <a16:creationId xmlns:a16="http://schemas.microsoft.com/office/drawing/2014/main" id="{BE14054C-5B9E-CEF4-E9D6-8F2905D71791}"/>
                </a:ext>
              </a:extLst>
            </p:cNvPr>
            <p:cNvGrpSpPr/>
            <p:nvPr/>
          </p:nvGrpSpPr>
          <p:grpSpPr>
            <a:xfrm>
              <a:off x="6230390" y="972802"/>
              <a:ext cx="2834640" cy="2461430"/>
              <a:chOff x="6172200" y="956177"/>
              <a:chExt cx="2834640" cy="2461430"/>
            </a:xfrm>
          </p:grpSpPr>
          <p:pic>
            <p:nvPicPr>
              <p:cNvPr id="11" name="Picture 10" descr="A black rock with white spots&#10;&#10;Description automatically generated">
                <a:extLst>
                  <a:ext uri="{FF2B5EF4-FFF2-40B4-BE49-F238E27FC236}">
                    <a16:creationId xmlns:a16="http://schemas.microsoft.com/office/drawing/2014/main" id="{EC2C04D9-59C0-AE7B-6295-5CCEBDDF45F5}"/>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9000"/>
                        </a14:imgEffect>
                      </a14:imgLayer>
                    </a14:imgProps>
                  </a:ext>
                  <a:ext uri="{28A0092B-C50C-407E-A947-70E740481C1C}">
                    <a14:useLocalDpi xmlns:a14="http://schemas.microsoft.com/office/drawing/2010/main"/>
                  </a:ext>
                </a:extLst>
              </a:blip>
              <a:srcRect/>
              <a:stretch/>
            </p:blipFill>
            <p:spPr>
              <a:xfrm>
                <a:off x="6172200" y="956177"/>
                <a:ext cx="2834640" cy="2461430"/>
              </a:xfrm>
              <a:prstGeom prst="rect">
                <a:avLst/>
              </a:prstGeom>
            </p:spPr>
          </p:pic>
          <p:sp>
            <p:nvSpPr>
              <p:cNvPr id="12" name="TextBox 11">
                <a:extLst>
                  <a:ext uri="{FF2B5EF4-FFF2-40B4-BE49-F238E27FC236}">
                    <a16:creationId xmlns:a16="http://schemas.microsoft.com/office/drawing/2014/main" id="{5DD58962-F252-3A3A-7712-CF63507D5778}"/>
                  </a:ext>
                </a:extLst>
              </p:cNvPr>
              <p:cNvSpPr txBox="1"/>
              <p:nvPr/>
            </p:nvSpPr>
            <p:spPr>
              <a:xfrm>
                <a:off x="6261562" y="986563"/>
                <a:ext cx="2655916" cy="391064"/>
              </a:xfrm>
              <a:prstGeom prst="rect">
                <a:avLst/>
              </a:prstGeom>
              <a:noFill/>
            </p:spPr>
            <p:txBody>
              <a:bodyPr wrap="square" rtlCol="0">
                <a:spAutoFit/>
              </a:bodyPr>
              <a:lstStyle/>
              <a:p>
                <a:r>
                  <a:rPr lang="en-US" sz="1200" dirty="0">
                    <a:solidFill>
                      <a:schemeClr val="bg1"/>
                    </a:solidFill>
                  </a:rPr>
                  <a:t>Volume rendering of XCT data showing desired thin section cut</a:t>
                </a:r>
              </a:p>
            </p:txBody>
          </p:sp>
        </p:grpSp>
        <p:sp>
          <p:nvSpPr>
            <p:cNvPr id="15" name="TextBox 14">
              <a:extLst>
                <a:ext uri="{FF2B5EF4-FFF2-40B4-BE49-F238E27FC236}">
                  <a16:creationId xmlns:a16="http://schemas.microsoft.com/office/drawing/2014/main" id="{0794BED6-760D-9CCD-1292-A8F9410083A9}"/>
                </a:ext>
              </a:extLst>
            </p:cNvPr>
            <p:cNvSpPr txBox="1"/>
            <p:nvPr/>
          </p:nvSpPr>
          <p:spPr>
            <a:xfrm>
              <a:off x="7267685" y="3464618"/>
              <a:ext cx="1886706" cy="547156"/>
            </a:xfrm>
            <a:prstGeom prst="rect">
              <a:avLst/>
            </a:prstGeom>
            <a:noFill/>
          </p:spPr>
          <p:txBody>
            <a:bodyPr wrap="square" rtlCol="0">
              <a:spAutoFit/>
            </a:bodyPr>
            <a:lstStyle/>
            <a:p>
              <a:r>
                <a:rPr lang="en-US" sz="1400" dirty="0"/>
                <a:t>*Special thanks to </a:t>
              </a:r>
              <a:r>
                <a:rPr lang="en-US" sz="1400" b="1" dirty="0"/>
                <a:t>Tim Gooding </a:t>
              </a:r>
              <a:r>
                <a:rPr lang="en-US" sz="1400" dirty="0"/>
                <a:t>at the Smithsonian for an accurate section cut!</a:t>
              </a:r>
            </a:p>
          </p:txBody>
        </p:sp>
      </p:grpSp>
      <p:grpSp>
        <p:nvGrpSpPr>
          <p:cNvPr id="39" name="Group 38">
            <a:extLst>
              <a:ext uri="{FF2B5EF4-FFF2-40B4-BE49-F238E27FC236}">
                <a16:creationId xmlns:a16="http://schemas.microsoft.com/office/drawing/2014/main" id="{E2D6C8AC-F5D6-B805-1AB3-F61D33A30F0E}"/>
              </a:ext>
            </a:extLst>
          </p:cNvPr>
          <p:cNvGrpSpPr/>
          <p:nvPr/>
        </p:nvGrpSpPr>
        <p:grpSpPr>
          <a:xfrm>
            <a:off x="2057400" y="2538243"/>
            <a:ext cx="2791502" cy="1524769"/>
            <a:chOff x="4360823" y="3125878"/>
            <a:chExt cx="3183568" cy="1507269"/>
          </a:xfrm>
        </p:grpSpPr>
        <p:pic>
          <p:nvPicPr>
            <p:cNvPr id="41" name="Picture 40">
              <a:extLst>
                <a:ext uri="{FF2B5EF4-FFF2-40B4-BE49-F238E27FC236}">
                  <a16:creationId xmlns:a16="http://schemas.microsoft.com/office/drawing/2014/main" id="{B1AE7A0B-7C1A-E77F-370C-9419A6551CD6}"/>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bright="24000"/>
                      </a14:imgEffect>
                    </a14:imgLayer>
                  </a14:imgProps>
                </a:ext>
                <a:ext uri="{28A0092B-C50C-407E-A947-70E740481C1C}">
                  <a14:useLocalDpi xmlns:a14="http://schemas.microsoft.com/office/drawing/2010/main"/>
                </a:ext>
              </a:extLst>
            </a:blip>
            <a:srcRect/>
            <a:stretch/>
          </p:blipFill>
          <p:spPr>
            <a:xfrm>
              <a:off x="4416574" y="3125878"/>
              <a:ext cx="3127817" cy="1507269"/>
            </a:xfrm>
            <a:prstGeom prst="rect">
              <a:avLst/>
            </a:prstGeom>
          </p:spPr>
        </p:pic>
        <p:sp>
          <p:nvSpPr>
            <p:cNvPr id="42" name="Rectangle 41">
              <a:extLst>
                <a:ext uri="{FF2B5EF4-FFF2-40B4-BE49-F238E27FC236}">
                  <a16:creationId xmlns:a16="http://schemas.microsoft.com/office/drawing/2014/main" id="{35003AA4-501F-6A92-4207-6FB908908BF5}"/>
                </a:ext>
              </a:extLst>
            </p:cNvPr>
            <p:cNvSpPr/>
            <p:nvPr/>
          </p:nvSpPr>
          <p:spPr>
            <a:xfrm>
              <a:off x="4519612" y="3253780"/>
              <a:ext cx="763748" cy="962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EE445A0A-D2D8-7E0E-9E06-3683758FAD6B}"/>
                </a:ext>
              </a:extLst>
            </p:cNvPr>
            <p:cNvSpPr txBox="1"/>
            <p:nvPr/>
          </p:nvSpPr>
          <p:spPr>
            <a:xfrm>
              <a:off x="4360823" y="3301903"/>
              <a:ext cx="992782" cy="406515"/>
            </a:xfrm>
            <a:prstGeom prst="rect">
              <a:avLst/>
            </a:prstGeom>
            <a:noFill/>
          </p:spPr>
          <p:txBody>
            <a:bodyPr wrap="square" rtlCol="0">
              <a:spAutoFit/>
            </a:bodyPr>
            <a:lstStyle/>
            <a:p>
              <a:r>
                <a:rPr lang="en-US" sz="1100" b="1" dirty="0">
                  <a:solidFill>
                    <a:schemeClr val="bg1"/>
                  </a:solidFill>
                  <a:latin typeface="Arial" panose="020B0604020202020204" pitchFamily="34" charset="0"/>
                  <a:cs typeface="Arial" panose="020B0604020202020204" pitchFamily="34" charset="0"/>
                </a:rPr>
                <a:t>2 mm</a:t>
              </a:r>
            </a:p>
          </p:txBody>
        </p:sp>
      </p:grpSp>
      <p:pic>
        <p:nvPicPr>
          <p:cNvPr id="45" name="Picture 44" descr="A diagram of a circular object&#10;&#10;Description automatically generated">
            <a:extLst>
              <a:ext uri="{FF2B5EF4-FFF2-40B4-BE49-F238E27FC236}">
                <a16:creationId xmlns:a16="http://schemas.microsoft.com/office/drawing/2014/main" id="{007BCA5C-D78C-D63D-B488-B2AE8A530A0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63270" y="4255193"/>
            <a:ext cx="5422334" cy="2008271"/>
          </a:xfrm>
          <a:prstGeom prst="rect">
            <a:avLst/>
          </a:prstGeom>
        </p:spPr>
      </p:pic>
    </p:spTree>
    <p:extLst>
      <p:ext uri="{BB962C8B-B14F-4D97-AF65-F5344CB8AC3E}">
        <p14:creationId xmlns:p14="http://schemas.microsoft.com/office/powerpoint/2010/main" val="885654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EB1E5-AE53-F493-26A3-FEF3E754ACF6}"/>
              </a:ext>
            </a:extLst>
          </p:cNvPr>
          <p:cNvSpPr>
            <a:spLocks noGrp="1"/>
          </p:cNvSpPr>
          <p:nvPr>
            <p:ph type="title"/>
          </p:nvPr>
        </p:nvSpPr>
        <p:spPr/>
        <p:txBody>
          <a:bodyPr/>
          <a:lstStyle/>
          <a:p>
            <a:r>
              <a:rPr lang="en-US" dirty="0"/>
              <a:t>Porosity Data Derivation</a:t>
            </a:r>
          </a:p>
        </p:txBody>
      </p:sp>
      <p:pic>
        <p:nvPicPr>
          <p:cNvPr id="6" name="Picture 5">
            <a:extLst>
              <a:ext uri="{FF2B5EF4-FFF2-40B4-BE49-F238E27FC236}">
                <a16:creationId xmlns:a16="http://schemas.microsoft.com/office/drawing/2014/main" id="{3E3770B7-07AA-AD25-ADAB-D98992FB573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8236" y="2543145"/>
            <a:ext cx="2479736" cy="2602636"/>
          </a:xfrm>
          <a:prstGeom prst="rect">
            <a:avLst/>
          </a:prstGeom>
          <a:ln>
            <a:solidFill>
              <a:schemeClr val="tx1"/>
            </a:solidFill>
          </a:ln>
        </p:spPr>
      </p:pic>
      <p:pic>
        <p:nvPicPr>
          <p:cNvPr id="7" name="Picture 6">
            <a:extLst>
              <a:ext uri="{FF2B5EF4-FFF2-40B4-BE49-F238E27FC236}">
                <a16:creationId xmlns:a16="http://schemas.microsoft.com/office/drawing/2014/main" id="{C060BF54-4B81-DCBE-A158-E9560AE41B5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190083" y="2543145"/>
            <a:ext cx="2618592" cy="2602636"/>
          </a:xfrm>
          <a:prstGeom prst="rect">
            <a:avLst/>
          </a:prstGeom>
          <a:ln>
            <a:solidFill>
              <a:schemeClr val="tx1"/>
            </a:solidFill>
          </a:ln>
        </p:spPr>
      </p:pic>
      <p:pic>
        <p:nvPicPr>
          <p:cNvPr id="8" name="Picture 7">
            <a:extLst>
              <a:ext uri="{FF2B5EF4-FFF2-40B4-BE49-F238E27FC236}">
                <a16:creationId xmlns:a16="http://schemas.microsoft.com/office/drawing/2014/main" id="{243988C0-DCE9-E4C3-10B6-1B5086D9946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36362" y="2494583"/>
            <a:ext cx="2569402" cy="2651198"/>
          </a:xfrm>
          <a:prstGeom prst="rect">
            <a:avLst/>
          </a:prstGeom>
          <a:ln>
            <a:solidFill>
              <a:schemeClr val="tx1"/>
            </a:solidFill>
          </a:ln>
        </p:spPr>
      </p:pic>
      <p:sp>
        <p:nvSpPr>
          <p:cNvPr id="9" name="TextBox 8">
            <a:extLst>
              <a:ext uri="{FF2B5EF4-FFF2-40B4-BE49-F238E27FC236}">
                <a16:creationId xmlns:a16="http://schemas.microsoft.com/office/drawing/2014/main" id="{53854645-EA2F-DB46-3EB6-89FEB71A8B20}"/>
              </a:ext>
            </a:extLst>
          </p:cNvPr>
          <p:cNvSpPr txBox="1"/>
          <p:nvPr/>
        </p:nvSpPr>
        <p:spPr>
          <a:xfrm>
            <a:off x="399741" y="2125252"/>
            <a:ext cx="2278630" cy="461665"/>
          </a:xfrm>
          <a:prstGeom prst="rect">
            <a:avLst/>
          </a:prstGeom>
          <a:noFill/>
        </p:spPr>
        <p:txBody>
          <a:bodyPr wrap="square" rtlCol="0">
            <a:spAutoFit/>
          </a:bodyPr>
          <a:lstStyle/>
          <a:p>
            <a:r>
              <a:rPr lang="en-US" dirty="0"/>
              <a:t>Xenon volume</a:t>
            </a:r>
          </a:p>
        </p:txBody>
      </p:sp>
      <p:sp>
        <p:nvSpPr>
          <p:cNvPr id="10" name="TextBox 9">
            <a:extLst>
              <a:ext uri="{FF2B5EF4-FFF2-40B4-BE49-F238E27FC236}">
                <a16:creationId xmlns:a16="http://schemas.microsoft.com/office/drawing/2014/main" id="{2A17B161-D047-FB4C-F3EC-E1A6EEF3A4C5}"/>
              </a:ext>
            </a:extLst>
          </p:cNvPr>
          <p:cNvSpPr txBox="1"/>
          <p:nvPr/>
        </p:nvSpPr>
        <p:spPr>
          <a:xfrm>
            <a:off x="3432685" y="2116388"/>
            <a:ext cx="2278630" cy="461665"/>
          </a:xfrm>
          <a:prstGeom prst="rect">
            <a:avLst/>
          </a:prstGeom>
          <a:noFill/>
        </p:spPr>
        <p:txBody>
          <a:bodyPr wrap="square" rtlCol="0">
            <a:spAutoFit/>
          </a:bodyPr>
          <a:lstStyle/>
          <a:p>
            <a:r>
              <a:rPr lang="en-US" dirty="0"/>
              <a:t>Vacuum volume</a:t>
            </a:r>
          </a:p>
        </p:txBody>
      </p:sp>
      <p:sp>
        <p:nvSpPr>
          <p:cNvPr id="11" name="TextBox 10">
            <a:extLst>
              <a:ext uri="{FF2B5EF4-FFF2-40B4-BE49-F238E27FC236}">
                <a16:creationId xmlns:a16="http://schemas.microsoft.com/office/drawing/2014/main" id="{8F27ED41-D7EE-B901-59E2-8951E9028794}"/>
              </a:ext>
            </a:extLst>
          </p:cNvPr>
          <p:cNvSpPr txBox="1"/>
          <p:nvPr/>
        </p:nvSpPr>
        <p:spPr>
          <a:xfrm>
            <a:off x="6718868" y="2081834"/>
            <a:ext cx="2659843" cy="461665"/>
          </a:xfrm>
          <a:prstGeom prst="rect">
            <a:avLst/>
          </a:prstGeom>
          <a:noFill/>
        </p:spPr>
        <p:txBody>
          <a:bodyPr wrap="square" rtlCol="0">
            <a:spAutoFit/>
          </a:bodyPr>
          <a:lstStyle/>
          <a:p>
            <a:r>
              <a:rPr lang="en-US" dirty="0"/>
              <a:t>Porosity volume</a:t>
            </a:r>
          </a:p>
        </p:txBody>
      </p:sp>
      <p:sp>
        <p:nvSpPr>
          <p:cNvPr id="12" name="TextBox 11">
            <a:extLst>
              <a:ext uri="{FF2B5EF4-FFF2-40B4-BE49-F238E27FC236}">
                <a16:creationId xmlns:a16="http://schemas.microsoft.com/office/drawing/2014/main" id="{B82A21BF-EB7F-584C-0DE4-C420965261A2}"/>
              </a:ext>
            </a:extLst>
          </p:cNvPr>
          <p:cNvSpPr txBox="1"/>
          <p:nvPr/>
        </p:nvSpPr>
        <p:spPr>
          <a:xfrm>
            <a:off x="5829302" y="3406790"/>
            <a:ext cx="467667" cy="769441"/>
          </a:xfrm>
          <a:prstGeom prst="rect">
            <a:avLst/>
          </a:prstGeom>
          <a:noFill/>
        </p:spPr>
        <p:txBody>
          <a:bodyPr wrap="square" rtlCol="0">
            <a:spAutoFit/>
          </a:bodyPr>
          <a:lstStyle/>
          <a:p>
            <a:r>
              <a:rPr lang="en-US" sz="4400" dirty="0"/>
              <a:t>=</a:t>
            </a:r>
          </a:p>
        </p:txBody>
      </p:sp>
      <p:sp>
        <p:nvSpPr>
          <p:cNvPr id="13" name="TextBox 12">
            <a:extLst>
              <a:ext uri="{FF2B5EF4-FFF2-40B4-BE49-F238E27FC236}">
                <a16:creationId xmlns:a16="http://schemas.microsoft.com/office/drawing/2014/main" id="{82CAF622-C5CF-6CFF-B40A-550271D2BF94}"/>
              </a:ext>
            </a:extLst>
          </p:cNvPr>
          <p:cNvSpPr txBox="1"/>
          <p:nvPr/>
        </p:nvSpPr>
        <p:spPr>
          <a:xfrm>
            <a:off x="2717715" y="3406789"/>
            <a:ext cx="467667" cy="769441"/>
          </a:xfrm>
          <a:prstGeom prst="rect">
            <a:avLst/>
          </a:prstGeom>
          <a:noFill/>
        </p:spPr>
        <p:txBody>
          <a:bodyPr wrap="square" rtlCol="0">
            <a:spAutoFit/>
          </a:bodyPr>
          <a:lstStyle/>
          <a:p>
            <a:r>
              <a:rPr lang="en-US" sz="4400" dirty="0"/>
              <a:t>-</a:t>
            </a:r>
          </a:p>
        </p:txBody>
      </p:sp>
      <p:sp>
        <p:nvSpPr>
          <p:cNvPr id="14" name="TextBox 13">
            <a:extLst>
              <a:ext uri="{FF2B5EF4-FFF2-40B4-BE49-F238E27FC236}">
                <a16:creationId xmlns:a16="http://schemas.microsoft.com/office/drawing/2014/main" id="{22152884-EAFC-84AE-1F38-BE80F3ED4336}"/>
              </a:ext>
            </a:extLst>
          </p:cNvPr>
          <p:cNvSpPr txBox="1"/>
          <p:nvPr/>
        </p:nvSpPr>
        <p:spPr>
          <a:xfrm>
            <a:off x="3169457" y="5145781"/>
            <a:ext cx="2659844" cy="830997"/>
          </a:xfrm>
          <a:prstGeom prst="rect">
            <a:avLst/>
          </a:prstGeom>
          <a:noFill/>
        </p:spPr>
        <p:txBody>
          <a:bodyPr wrap="square" rtlCol="0">
            <a:spAutoFit/>
          </a:bodyPr>
          <a:lstStyle/>
          <a:p>
            <a:r>
              <a:rPr lang="en-US" sz="1600" dirty="0"/>
              <a:t>(data rescaled and precisely aligned to xenon volume before subtraction)</a:t>
            </a:r>
          </a:p>
        </p:txBody>
      </p:sp>
      <p:sp>
        <p:nvSpPr>
          <p:cNvPr id="15" name="TextBox 14">
            <a:extLst>
              <a:ext uri="{FF2B5EF4-FFF2-40B4-BE49-F238E27FC236}">
                <a16:creationId xmlns:a16="http://schemas.microsoft.com/office/drawing/2014/main" id="{9A171685-154F-BC18-9F75-99CB91429189}"/>
              </a:ext>
            </a:extLst>
          </p:cNvPr>
          <p:cNvSpPr txBox="1"/>
          <p:nvPr/>
        </p:nvSpPr>
        <p:spPr>
          <a:xfrm>
            <a:off x="6573057" y="5156437"/>
            <a:ext cx="2659844" cy="830997"/>
          </a:xfrm>
          <a:prstGeom prst="rect">
            <a:avLst/>
          </a:prstGeom>
          <a:noFill/>
        </p:spPr>
        <p:txBody>
          <a:bodyPr wrap="square" rtlCol="0">
            <a:spAutoFit/>
          </a:bodyPr>
          <a:lstStyle/>
          <a:p>
            <a:r>
              <a:rPr lang="en-US" sz="1600" dirty="0"/>
              <a:t>(converted to porosity values using bulk porosity from He pycnometry)</a:t>
            </a:r>
          </a:p>
        </p:txBody>
      </p:sp>
      <p:sp>
        <p:nvSpPr>
          <p:cNvPr id="16" name="TextBox 15">
            <a:extLst>
              <a:ext uri="{FF2B5EF4-FFF2-40B4-BE49-F238E27FC236}">
                <a16:creationId xmlns:a16="http://schemas.microsoft.com/office/drawing/2014/main" id="{78CC7D6C-E28E-7CDB-C5F6-300733CAB334}"/>
              </a:ext>
            </a:extLst>
          </p:cNvPr>
          <p:cNvSpPr txBox="1"/>
          <p:nvPr/>
        </p:nvSpPr>
        <p:spPr>
          <a:xfrm>
            <a:off x="6697866" y="1313870"/>
            <a:ext cx="2307898" cy="646331"/>
          </a:xfrm>
          <a:prstGeom prst="rect">
            <a:avLst/>
          </a:prstGeom>
          <a:noFill/>
        </p:spPr>
        <p:txBody>
          <a:bodyPr wrap="square" rtlCol="0">
            <a:spAutoFit/>
          </a:bodyPr>
          <a:lstStyle/>
          <a:p>
            <a:r>
              <a:rPr lang="en-US" sz="1800" dirty="0"/>
              <a:t>See Hanna et al. 2022 for method details</a:t>
            </a:r>
          </a:p>
        </p:txBody>
      </p:sp>
    </p:spTree>
    <p:extLst>
      <p:ext uri="{BB962C8B-B14F-4D97-AF65-F5344CB8AC3E}">
        <p14:creationId xmlns:p14="http://schemas.microsoft.com/office/powerpoint/2010/main" val="1694107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262E4-8960-846E-FD10-15777E375482}"/>
              </a:ext>
            </a:extLst>
          </p:cNvPr>
          <p:cNvSpPr>
            <a:spLocks noGrp="1"/>
          </p:cNvSpPr>
          <p:nvPr>
            <p:ph type="title"/>
          </p:nvPr>
        </p:nvSpPr>
        <p:spPr>
          <a:xfrm>
            <a:off x="1219200" y="393895"/>
            <a:ext cx="7772400" cy="1143000"/>
          </a:xfrm>
        </p:spPr>
        <p:txBody>
          <a:bodyPr/>
          <a:lstStyle/>
          <a:p>
            <a:r>
              <a:rPr lang="en-US" dirty="0"/>
              <a:t>Porosity Measurement of FGRs</a:t>
            </a:r>
          </a:p>
        </p:txBody>
      </p:sp>
      <p:grpSp>
        <p:nvGrpSpPr>
          <p:cNvPr id="5" name="Group 4">
            <a:extLst>
              <a:ext uri="{FF2B5EF4-FFF2-40B4-BE49-F238E27FC236}">
                <a16:creationId xmlns:a16="http://schemas.microsoft.com/office/drawing/2014/main" id="{58DAC313-E3CA-0608-7EC5-2B2C76297FEF}"/>
              </a:ext>
            </a:extLst>
          </p:cNvPr>
          <p:cNvGrpSpPr/>
          <p:nvPr/>
        </p:nvGrpSpPr>
        <p:grpSpPr>
          <a:xfrm>
            <a:off x="5867401" y="1818563"/>
            <a:ext cx="3276599" cy="4567833"/>
            <a:chOff x="4069886" y="1903955"/>
            <a:chExt cx="2695158" cy="3757258"/>
          </a:xfrm>
        </p:grpSpPr>
        <p:pic>
          <p:nvPicPr>
            <p:cNvPr id="3" name="Picture 2" descr="A collage of images of different types of cells&#10;&#10;Description automatically generated">
              <a:extLst>
                <a:ext uri="{FF2B5EF4-FFF2-40B4-BE49-F238E27FC236}">
                  <a16:creationId xmlns:a16="http://schemas.microsoft.com/office/drawing/2014/main" id="{B997AB49-500C-A88E-4011-550B38F59688}"/>
                </a:ext>
              </a:extLst>
            </p:cNvPr>
            <p:cNvPicPr>
              <a:picLocks noChangeAspect="1"/>
            </p:cNvPicPr>
            <p:nvPr/>
          </p:nvPicPr>
          <p:blipFill>
            <a:blip r:embed="rId3" cstate="screen">
              <a:extLst>
                <a:ext uri="{28A0092B-C50C-407E-A947-70E740481C1C}">
                  <a14:useLocalDpi xmlns:a14="http://schemas.microsoft.com/office/drawing/2010/main"/>
                </a:ext>
              </a:extLst>
            </a:blip>
            <a:srcRect r="-2"/>
            <a:stretch>
              <a:fillRect/>
            </a:stretch>
          </p:blipFill>
          <p:spPr>
            <a:xfrm>
              <a:off x="4069886" y="1903955"/>
              <a:ext cx="2594480" cy="3757257"/>
            </a:xfrm>
            <a:prstGeom prst="rect">
              <a:avLst/>
            </a:prstGeom>
          </p:spPr>
        </p:pic>
        <p:sp>
          <p:nvSpPr>
            <p:cNvPr id="4" name="TextBox 3">
              <a:extLst>
                <a:ext uri="{FF2B5EF4-FFF2-40B4-BE49-F238E27FC236}">
                  <a16:creationId xmlns:a16="http://schemas.microsoft.com/office/drawing/2014/main" id="{5B3589C6-A04A-5CCF-CF5F-42279A7E8AA9}"/>
                </a:ext>
              </a:extLst>
            </p:cNvPr>
            <p:cNvSpPr txBox="1"/>
            <p:nvPr/>
          </p:nvSpPr>
          <p:spPr>
            <a:xfrm>
              <a:off x="5303521" y="5014882"/>
              <a:ext cx="1461523" cy="646331"/>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Avg. porosity in each direction recorded.</a:t>
              </a:r>
            </a:p>
          </p:txBody>
        </p:sp>
      </p:grpSp>
      <p:pic>
        <p:nvPicPr>
          <p:cNvPr id="6" name="Picture 5">
            <a:extLst>
              <a:ext uri="{FF2B5EF4-FFF2-40B4-BE49-F238E27FC236}">
                <a16:creationId xmlns:a16="http://schemas.microsoft.com/office/drawing/2014/main" id="{6770F372-A522-B420-907D-3F9ABE00DAE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2400" y="1391868"/>
            <a:ext cx="5540592" cy="5123146"/>
          </a:xfrm>
          <a:prstGeom prst="rect">
            <a:avLst/>
          </a:prstGeom>
        </p:spPr>
      </p:pic>
      <p:sp>
        <p:nvSpPr>
          <p:cNvPr id="7" name="TextBox 6">
            <a:extLst>
              <a:ext uri="{FF2B5EF4-FFF2-40B4-BE49-F238E27FC236}">
                <a16:creationId xmlns:a16="http://schemas.microsoft.com/office/drawing/2014/main" id="{C8A1A594-6AD6-BCCF-A25E-96E53E516F00}"/>
              </a:ext>
            </a:extLst>
          </p:cNvPr>
          <p:cNvSpPr txBox="1"/>
          <p:nvPr/>
        </p:nvSpPr>
        <p:spPr>
          <a:xfrm>
            <a:off x="4267200" y="6515014"/>
            <a:ext cx="1822974" cy="338554"/>
          </a:xfrm>
          <a:prstGeom prst="rect">
            <a:avLst/>
          </a:prstGeom>
          <a:noFill/>
        </p:spPr>
        <p:txBody>
          <a:bodyPr wrap="square" rtlCol="0">
            <a:spAutoFit/>
          </a:bodyPr>
          <a:lstStyle/>
          <a:p>
            <a:r>
              <a:rPr lang="en-US" sz="1600" dirty="0"/>
              <a:t>Hanna et al. in prep</a:t>
            </a:r>
          </a:p>
        </p:txBody>
      </p:sp>
    </p:spTree>
    <p:extLst>
      <p:ext uri="{BB962C8B-B14F-4D97-AF65-F5344CB8AC3E}">
        <p14:creationId xmlns:p14="http://schemas.microsoft.com/office/powerpoint/2010/main" val="3610038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20BCD-1CB5-8B23-C203-05A031AC123D}"/>
              </a:ext>
            </a:extLst>
          </p:cNvPr>
          <p:cNvSpPr>
            <a:spLocks noGrp="1"/>
          </p:cNvSpPr>
          <p:nvPr>
            <p:ph type="title"/>
          </p:nvPr>
        </p:nvSpPr>
        <p:spPr/>
        <p:txBody>
          <a:bodyPr/>
          <a:lstStyle/>
          <a:p>
            <a:r>
              <a:rPr lang="en-US" dirty="0"/>
              <a:t>Compressed Porosity in FGRs</a:t>
            </a:r>
          </a:p>
        </p:txBody>
      </p:sp>
      <p:sp>
        <p:nvSpPr>
          <p:cNvPr id="14" name="TextBox 13">
            <a:extLst>
              <a:ext uri="{FF2B5EF4-FFF2-40B4-BE49-F238E27FC236}">
                <a16:creationId xmlns:a16="http://schemas.microsoft.com/office/drawing/2014/main" id="{2BF6B41D-79A3-2191-E8E9-6E5B79F77077}"/>
              </a:ext>
            </a:extLst>
          </p:cNvPr>
          <p:cNvSpPr txBox="1"/>
          <p:nvPr/>
        </p:nvSpPr>
        <p:spPr>
          <a:xfrm>
            <a:off x="4495800" y="1758342"/>
            <a:ext cx="4267200" cy="2308324"/>
          </a:xfrm>
          <a:prstGeom prst="rect">
            <a:avLst/>
          </a:prstGeom>
          <a:noFill/>
        </p:spPr>
        <p:txBody>
          <a:bodyPr wrap="square" rtlCol="0">
            <a:spAutoFit/>
          </a:bodyPr>
          <a:lstStyle/>
          <a:p>
            <a:r>
              <a:rPr lang="en-US" dirty="0"/>
              <a:t>FGRs are thicker and more porous in foliation plane. </a:t>
            </a:r>
          </a:p>
          <a:p>
            <a:endParaRPr lang="en-US" dirty="0"/>
          </a:p>
          <a:p>
            <a:r>
              <a:rPr lang="en-US" dirty="0"/>
              <a:t>Reduced porosity in FGRs due to impact compaction and impact direction indicated.</a:t>
            </a:r>
          </a:p>
        </p:txBody>
      </p:sp>
      <p:pic>
        <p:nvPicPr>
          <p:cNvPr id="3" name="Picture 2">
            <a:extLst>
              <a:ext uri="{FF2B5EF4-FFF2-40B4-BE49-F238E27FC236}">
                <a16:creationId xmlns:a16="http://schemas.microsoft.com/office/drawing/2014/main" id="{6F92C3A3-3499-5E10-36FC-72D4212124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07033" y="4440819"/>
            <a:ext cx="4508367" cy="2308324"/>
          </a:xfrm>
          <a:prstGeom prst="rect">
            <a:avLst/>
          </a:prstGeom>
        </p:spPr>
      </p:pic>
      <p:pic>
        <p:nvPicPr>
          <p:cNvPr id="4" name="Picture 3">
            <a:extLst>
              <a:ext uri="{FF2B5EF4-FFF2-40B4-BE49-F238E27FC236}">
                <a16:creationId xmlns:a16="http://schemas.microsoft.com/office/drawing/2014/main" id="{0BEE144E-B0C1-F991-7460-C1C035A7848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1000" y="1384190"/>
            <a:ext cx="3581400" cy="5364951"/>
          </a:xfrm>
          <a:prstGeom prst="rect">
            <a:avLst/>
          </a:prstGeom>
        </p:spPr>
      </p:pic>
      <p:cxnSp>
        <p:nvCxnSpPr>
          <p:cNvPr id="6" name="Straight Arrow Connector 5">
            <a:extLst>
              <a:ext uri="{FF2B5EF4-FFF2-40B4-BE49-F238E27FC236}">
                <a16:creationId xmlns:a16="http://schemas.microsoft.com/office/drawing/2014/main" id="{B918AD38-E880-604E-803F-839A5F414692}"/>
              </a:ext>
            </a:extLst>
          </p:cNvPr>
          <p:cNvCxnSpPr>
            <a:cxnSpLocks/>
          </p:cNvCxnSpPr>
          <p:nvPr/>
        </p:nvCxnSpPr>
        <p:spPr bwMode="auto">
          <a:xfrm flipH="1">
            <a:off x="6210300" y="4605808"/>
            <a:ext cx="838200" cy="609600"/>
          </a:xfrm>
          <a:prstGeom prst="straightConnector1">
            <a:avLst/>
          </a:prstGeom>
          <a:ln w="76200">
            <a:headEnd type="none" w="sm" len="sm"/>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95631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CC731-E3BB-2E56-4B60-DB8BAC3E5A71}"/>
              </a:ext>
            </a:extLst>
          </p:cNvPr>
          <p:cNvSpPr>
            <a:spLocks noGrp="1"/>
          </p:cNvSpPr>
          <p:nvPr>
            <p:ph type="title"/>
          </p:nvPr>
        </p:nvSpPr>
        <p:spPr>
          <a:xfrm>
            <a:off x="5948516" y="304800"/>
            <a:ext cx="2971800" cy="1143000"/>
          </a:xfrm>
        </p:spPr>
        <p:txBody>
          <a:bodyPr/>
          <a:lstStyle/>
          <a:p>
            <a:r>
              <a:rPr lang="en-US" dirty="0"/>
              <a:t>Strain Shadows</a:t>
            </a:r>
          </a:p>
        </p:txBody>
      </p:sp>
      <p:pic>
        <p:nvPicPr>
          <p:cNvPr id="3" name="Picture 2">
            <a:extLst>
              <a:ext uri="{FF2B5EF4-FFF2-40B4-BE49-F238E27FC236}">
                <a16:creationId xmlns:a16="http://schemas.microsoft.com/office/drawing/2014/main" id="{1981C15E-C337-6E92-A751-476E298507E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70388" y="89411"/>
            <a:ext cx="5406066" cy="3367088"/>
          </a:xfrm>
          <a:prstGeom prst="rect">
            <a:avLst/>
          </a:prstGeom>
        </p:spPr>
      </p:pic>
      <p:pic>
        <p:nvPicPr>
          <p:cNvPr id="4" name="Picture 3">
            <a:extLst>
              <a:ext uri="{FF2B5EF4-FFF2-40B4-BE49-F238E27FC236}">
                <a16:creationId xmlns:a16="http://schemas.microsoft.com/office/drawing/2014/main" id="{828F0AF8-B285-6455-AADE-3949C571BA2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75304" y="3490912"/>
            <a:ext cx="3268084" cy="3367088"/>
          </a:xfrm>
          <a:prstGeom prst="rect">
            <a:avLst/>
          </a:prstGeom>
        </p:spPr>
      </p:pic>
      <p:sp>
        <p:nvSpPr>
          <p:cNvPr id="5" name="TextBox 4">
            <a:extLst>
              <a:ext uri="{FF2B5EF4-FFF2-40B4-BE49-F238E27FC236}">
                <a16:creationId xmlns:a16="http://schemas.microsoft.com/office/drawing/2014/main" id="{7285E1F1-9EF3-4B84-F333-9ACB682A0407}"/>
              </a:ext>
            </a:extLst>
          </p:cNvPr>
          <p:cNvSpPr txBox="1"/>
          <p:nvPr/>
        </p:nvSpPr>
        <p:spPr>
          <a:xfrm>
            <a:off x="5767321" y="1622878"/>
            <a:ext cx="3409336" cy="2246769"/>
          </a:xfrm>
          <a:prstGeom prst="rect">
            <a:avLst/>
          </a:prstGeom>
          <a:noFill/>
        </p:spPr>
        <p:txBody>
          <a:bodyPr wrap="square" rtlCol="0">
            <a:spAutoFit/>
          </a:bodyPr>
          <a:lstStyle/>
          <a:p>
            <a:r>
              <a:rPr lang="en-US" sz="2000" dirty="0"/>
              <a:t>Higher porosity on lee (protected) side of chondrules.</a:t>
            </a:r>
          </a:p>
          <a:p>
            <a:endParaRPr lang="en-US" sz="2000" dirty="0"/>
          </a:p>
          <a:p>
            <a:r>
              <a:rPr lang="en-US" sz="2000" dirty="0"/>
              <a:t>Predicted in modeling of chondrule/matrix compaction (Bland et al., 2014; Davison et al., 2016). </a:t>
            </a:r>
          </a:p>
        </p:txBody>
      </p:sp>
      <p:pic>
        <p:nvPicPr>
          <p:cNvPr id="6" name="Picture 5">
            <a:extLst>
              <a:ext uri="{FF2B5EF4-FFF2-40B4-BE49-F238E27FC236}">
                <a16:creationId xmlns:a16="http://schemas.microsoft.com/office/drawing/2014/main" id="{BD9FE2FB-B589-6B76-34AF-339A91FF0B4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36059" y="4022953"/>
            <a:ext cx="3166689" cy="2825326"/>
          </a:xfrm>
          <a:prstGeom prst="rect">
            <a:avLst/>
          </a:prstGeom>
        </p:spPr>
      </p:pic>
      <p:sp>
        <p:nvSpPr>
          <p:cNvPr id="7" name="TextBox 6">
            <a:extLst>
              <a:ext uri="{FF2B5EF4-FFF2-40B4-BE49-F238E27FC236}">
                <a16:creationId xmlns:a16="http://schemas.microsoft.com/office/drawing/2014/main" id="{8C692973-AEE4-6F4F-AEA0-16A9901E9D87}"/>
              </a:ext>
            </a:extLst>
          </p:cNvPr>
          <p:cNvSpPr txBox="1"/>
          <p:nvPr/>
        </p:nvSpPr>
        <p:spPr>
          <a:xfrm>
            <a:off x="4419600" y="6162043"/>
            <a:ext cx="1822974" cy="584775"/>
          </a:xfrm>
          <a:prstGeom prst="rect">
            <a:avLst/>
          </a:prstGeom>
          <a:noFill/>
        </p:spPr>
        <p:txBody>
          <a:bodyPr wrap="square" rtlCol="0">
            <a:spAutoFit/>
          </a:bodyPr>
          <a:lstStyle/>
          <a:p>
            <a:r>
              <a:rPr lang="en-US" sz="1600" dirty="0"/>
              <a:t>Davison et al. (2016)</a:t>
            </a:r>
          </a:p>
        </p:txBody>
      </p:sp>
    </p:spTree>
    <p:extLst>
      <p:ext uri="{BB962C8B-B14F-4D97-AF65-F5344CB8AC3E}">
        <p14:creationId xmlns:p14="http://schemas.microsoft.com/office/powerpoint/2010/main" val="40486338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01B91E-14B6-E618-D042-861AF623FDD9}"/>
              </a:ext>
            </a:extLst>
          </p:cNvPr>
          <p:cNvSpPr txBox="1"/>
          <p:nvPr/>
        </p:nvSpPr>
        <p:spPr>
          <a:xfrm>
            <a:off x="106680" y="1726283"/>
            <a:ext cx="1645920" cy="2308324"/>
          </a:xfrm>
          <a:prstGeom prst="rect">
            <a:avLst/>
          </a:prstGeom>
          <a:noFill/>
        </p:spPr>
        <p:txBody>
          <a:bodyPr wrap="square" rtlCol="0">
            <a:spAutoFit/>
          </a:bodyPr>
          <a:lstStyle/>
          <a:p>
            <a:pPr algn="r"/>
            <a:r>
              <a:rPr lang="en-US" dirty="0"/>
              <a:t>EDS-derived chemical map</a:t>
            </a:r>
          </a:p>
          <a:p>
            <a:pPr algn="r"/>
            <a:endParaRPr lang="en-US" dirty="0"/>
          </a:p>
          <a:p>
            <a:pPr algn="r"/>
            <a:endParaRPr lang="en-US" dirty="0"/>
          </a:p>
        </p:txBody>
      </p:sp>
      <p:sp>
        <p:nvSpPr>
          <p:cNvPr id="29" name="TextBox 28">
            <a:extLst>
              <a:ext uri="{FF2B5EF4-FFF2-40B4-BE49-F238E27FC236}">
                <a16:creationId xmlns:a16="http://schemas.microsoft.com/office/drawing/2014/main" id="{D6710791-0054-19A7-B75E-CAE084253552}"/>
              </a:ext>
            </a:extLst>
          </p:cNvPr>
          <p:cNvSpPr txBox="1"/>
          <p:nvPr/>
        </p:nvSpPr>
        <p:spPr>
          <a:xfrm>
            <a:off x="152400" y="119191"/>
            <a:ext cx="8229600" cy="830997"/>
          </a:xfrm>
          <a:prstGeom prst="rect">
            <a:avLst/>
          </a:prstGeom>
          <a:noFill/>
        </p:spPr>
        <p:txBody>
          <a:bodyPr wrap="square" rtlCol="0">
            <a:spAutoFit/>
          </a:bodyPr>
          <a:lstStyle/>
          <a:p>
            <a:r>
              <a:rPr lang="en-US" dirty="0"/>
              <a:t>Foliation plane</a:t>
            </a:r>
          </a:p>
          <a:p>
            <a:r>
              <a:rPr lang="en-US" dirty="0"/>
              <a:t>Compression direction  perpendicular (out of screen)</a:t>
            </a:r>
          </a:p>
        </p:txBody>
      </p:sp>
      <p:pic>
        <p:nvPicPr>
          <p:cNvPr id="2" name="Picture 1">
            <a:extLst>
              <a:ext uri="{FF2B5EF4-FFF2-40B4-BE49-F238E27FC236}">
                <a16:creationId xmlns:a16="http://schemas.microsoft.com/office/drawing/2014/main" id="{E12B9CBF-FE49-3B5F-2D9B-D5C3D8DC829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2600" y="917531"/>
            <a:ext cx="6941480" cy="5872736"/>
          </a:xfrm>
          <a:prstGeom prst="rect">
            <a:avLst/>
          </a:prstGeom>
        </p:spPr>
      </p:pic>
      <p:sp>
        <p:nvSpPr>
          <p:cNvPr id="4" name="TextBox 3">
            <a:extLst>
              <a:ext uri="{FF2B5EF4-FFF2-40B4-BE49-F238E27FC236}">
                <a16:creationId xmlns:a16="http://schemas.microsoft.com/office/drawing/2014/main" id="{E95AD898-66F3-7385-C499-06EBFED41A66}"/>
              </a:ext>
            </a:extLst>
          </p:cNvPr>
          <p:cNvSpPr txBox="1"/>
          <p:nvPr/>
        </p:nvSpPr>
        <p:spPr>
          <a:xfrm>
            <a:off x="74023" y="4572000"/>
            <a:ext cx="1645920" cy="1938992"/>
          </a:xfrm>
          <a:prstGeom prst="rect">
            <a:avLst/>
          </a:prstGeom>
          <a:noFill/>
        </p:spPr>
        <p:txBody>
          <a:bodyPr wrap="square" rtlCol="0">
            <a:spAutoFit/>
          </a:bodyPr>
          <a:lstStyle/>
          <a:p>
            <a:pPr algn="r"/>
            <a:r>
              <a:rPr lang="en-US" dirty="0"/>
              <a:t>XCT-derived porosity</a:t>
            </a:r>
          </a:p>
          <a:p>
            <a:pPr algn="r"/>
            <a:endParaRPr lang="en-US" dirty="0"/>
          </a:p>
          <a:p>
            <a:pPr algn="r"/>
            <a:endParaRPr lang="en-US" dirty="0"/>
          </a:p>
        </p:txBody>
      </p:sp>
    </p:spTree>
    <p:extLst>
      <p:ext uri="{BB962C8B-B14F-4D97-AF65-F5344CB8AC3E}">
        <p14:creationId xmlns:p14="http://schemas.microsoft.com/office/powerpoint/2010/main" val="1791761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5DCE3-E6BC-F881-3A47-A3D7D38CEE16}"/>
              </a:ext>
            </a:extLst>
          </p:cNvPr>
          <p:cNvSpPr>
            <a:spLocks noGrp="1"/>
          </p:cNvSpPr>
          <p:nvPr>
            <p:ph type="title"/>
          </p:nvPr>
        </p:nvSpPr>
        <p:spPr>
          <a:xfrm>
            <a:off x="4191000" y="381000"/>
            <a:ext cx="4953000" cy="1143000"/>
          </a:xfrm>
        </p:spPr>
        <p:txBody>
          <a:bodyPr/>
          <a:lstStyle/>
          <a:p>
            <a:r>
              <a:rPr lang="en-US" dirty="0"/>
              <a:t>Porosity and Aqueous Alteration</a:t>
            </a:r>
          </a:p>
        </p:txBody>
      </p:sp>
      <p:pic>
        <p:nvPicPr>
          <p:cNvPr id="3" name="Picture 2">
            <a:extLst>
              <a:ext uri="{FF2B5EF4-FFF2-40B4-BE49-F238E27FC236}">
                <a16:creationId xmlns:a16="http://schemas.microsoft.com/office/drawing/2014/main" id="{AED0C1E1-F019-0A36-8E7C-7FA17BAFD04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815" y="50165"/>
            <a:ext cx="4147185" cy="6757670"/>
          </a:xfrm>
          <a:prstGeom prst="rect">
            <a:avLst/>
          </a:prstGeom>
        </p:spPr>
      </p:pic>
      <p:sp>
        <p:nvSpPr>
          <p:cNvPr id="5" name="TextBox 4">
            <a:extLst>
              <a:ext uri="{FF2B5EF4-FFF2-40B4-BE49-F238E27FC236}">
                <a16:creationId xmlns:a16="http://schemas.microsoft.com/office/drawing/2014/main" id="{E594A525-0536-4D24-28DE-017A460A33F7}"/>
              </a:ext>
            </a:extLst>
          </p:cNvPr>
          <p:cNvSpPr txBox="1"/>
          <p:nvPr/>
        </p:nvSpPr>
        <p:spPr>
          <a:xfrm>
            <a:off x="4539343" y="2057400"/>
            <a:ext cx="4147184" cy="3554819"/>
          </a:xfrm>
          <a:prstGeom prst="rect">
            <a:avLst/>
          </a:prstGeom>
          <a:noFill/>
        </p:spPr>
        <p:txBody>
          <a:bodyPr wrap="square" rtlCol="0">
            <a:spAutoFit/>
          </a:bodyPr>
          <a:lstStyle/>
          <a:p>
            <a:pPr marL="342900" indent="-342900">
              <a:spcBef>
                <a:spcPts val="1800"/>
              </a:spcBef>
              <a:buFontTx/>
              <a:buChar char="-"/>
            </a:pPr>
            <a:r>
              <a:rPr lang="en-US" sz="2000" dirty="0"/>
              <a:t>Mg/Fe Ratio of matrix increases with alteration (e.g., Rubin et al., 2007, Howard et al. 2011)</a:t>
            </a:r>
          </a:p>
          <a:p>
            <a:pPr marL="342900" indent="-342900">
              <a:spcBef>
                <a:spcPts val="1800"/>
              </a:spcBef>
              <a:buFontTx/>
              <a:buChar char="-"/>
            </a:pPr>
            <a:r>
              <a:rPr lang="en-US" sz="2000" dirty="0"/>
              <a:t>Carbonate and sulfide can form during aqueous alteration (Suttle et al., 2021; Lee et al., 2014)</a:t>
            </a:r>
          </a:p>
          <a:p>
            <a:pPr marL="342900" indent="-342900">
              <a:spcBef>
                <a:spcPts val="1800"/>
              </a:spcBef>
              <a:buFontTx/>
              <a:buChar char="-"/>
            </a:pPr>
            <a:r>
              <a:rPr lang="en-US" sz="2000" dirty="0"/>
              <a:t>Testing for correlation between porosity and alteration</a:t>
            </a:r>
          </a:p>
          <a:p>
            <a:pPr marL="342900" indent="-342900">
              <a:spcBef>
                <a:spcPts val="1800"/>
              </a:spcBef>
              <a:buFontTx/>
              <a:buChar char="-"/>
            </a:pPr>
            <a:r>
              <a:rPr lang="en-US" sz="2000" dirty="0"/>
              <a:t>Gridded data from 6 µm to 720 µm</a:t>
            </a:r>
          </a:p>
        </p:txBody>
      </p:sp>
    </p:spTree>
    <p:extLst>
      <p:ext uri="{BB962C8B-B14F-4D97-AF65-F5344CB8AC3E}">
        <p14:creationId xmlns:p14="http://schemas.microsoft.com/office/powerpoint/2010/main" val="817259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AB3E2-1DF5-767D-8A85-7794115BBDA9}"/>
              </a:ext>
            </a:extLst>
          </p:cNvPr>
          <p:cNvSpPr>
            <a:spLocks noGrp="1"/>
          </p:cNvSpPr>
          <p:nvPr>
            <p:ph type="title"/>
          </p:nvPr>
        </p:nvSpPr>
        <p:spPr>
          <a:xfrm>
            <a:off x="2895600" y="350237"/>
            <a:ext cx="6008914" cy="1143000"/>
          </a:xfrm>
        </p:spPr>
        <p:txBody>
          <a:bodyPr/>
          <a:lstStyle/>
          <a:p>
            <a:r>
              <a:rPr lang="en-US" dirty="0"/>
              <a:t>Mg/Fe and S Correlated to Porosity</a:t>
            </a:r>
          </a:p>
        </p:txBody>
      </p:sp>
      <p:pic>
        <p:nvPicPr>
          <p:cNvPr id="3" name="Picture 2" descr="A graph of a graph showing the strength of a weak substance&#10;&#10;AI-generated content may be incorrect.">
            <a:extLst>
              <a:ext uri="{FF2B5EF4-FFF2-40B4-BE49-F238E27FC236}">
                <a16:creationId xmlns:a16="http://schemas.microsoft.com/office/drawing/2014/main" id="{CCDD037C-93EC-FD4C-7DFD-0DB4833F218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0372" y="1752600"/>
            <a:ext cx="5020625" cy="4267200"/>
          </a:xfrm>
          <a:prstGeom prst="rect">
            <a:avLst/>
          </a:prstGeom>
        </p:spPr>
      </p:pic>
      <p:sp>
        <p:nvSpPr>
          <p:cNvPr id="4" name="TextBox 3">
            <a:extLst>
              <a:ext uri="{FF2B5EF4-FFF2-40B4-BE49-F238E27FC236}">
                <a16:creationId xmlns:a16="http://schemas.microsoft.com/office/drawing/2014/main" id="{945E543F-3922-FE96-7AC0-9D7304E0C338}"/>
              </a:ext>
            </a:extLst>
          </p:cNvPr>
          <p:cNvSpPr txBox="1"/>
          <p:nvPr/>
        </p:nvSpPr>
        <p:spPr>
          <a:xfrm>
            <a:off x="5270997" y="1801014"/>
            <a:ext cx="3622631" cy="4478149"/>
          </a:xfrm>
          <a:prstGeom prst="rect">
            <a:avLst/>
          </a:prstGeom>
          <a:noFill/>
        </p:spPr>
        <p:txBody>
          <a:bodyPr wrap="square" rtlCol="0">
            <a:spAutoFit/>
          </a:bodyPr>
          <a:lstStyle/>
          <a:p>
            <a:pPr marL="342900" indent="-342900">
              <a:spcBef>
                <a:spcPts val="1800"/>
              </a:spcBef>
              <a:buFontTx/>
              <a:buChar char="-"/>
            </a:pPr>
            <a:r>
              <a:rPr lang="en-US" sz="2000" dirty="0"/>
              <a:t>Ca is not correlated to porosity – formed prior to impact?</a:t>
            </a:r>
          </a:p>
          <a:p>
            <a:pPr marL="342900" indent="-342900">
              <a:spcBef>
                <a:spcPts val="1800"/>
              </a:spcBef>
              <a:buFontTx/>
              <a:buChar char="-"/>
            </a:pPr>
            <a:r>
              <a:rPr lang="en-US" sz="2000" dirty="0"/>
              <a:t>Post-impact porosity gradients controlled alteration of fine-grained material</a:t>
            </a:r>
          </a:p>
          <a:p>
            <a:pPr marL="800100" lvl="1" indent="-342900">
              <a:spcBef>
                <a:spcPts val="1800"/>
              </a:spcBef>
              <a:buFontTx/>
              <a:buChar char="-"/>
            </a:pPr>
            <a:r>
              <a:rPr lang="en-US" sz="2000" dirty="0"/>
              <a:t>Mg/Fe increased in phyllosilicate as more Mg silicates are altered</a:t>
            </a:r>
          </a:p>
          <a:p>
            <a:pPr marL="800100" lvl="1" indent="-342900">
              <a:spcBef>
                <a:spcPts val="1800"/>
              </a:spcBef>
              <a:buFontTx/>
              <a:buChar char="-"/>
            </a:pPr>
            <a:r>
              <a:rPr lang="en-US" sz="2000" dirty="0"/>
              <a:t>S liberated from tochilinite to reprecipitate as large sulfides</a:t>
            </a:r>
          </a:p>
        </p:txBody>
      </p:sp>
    </p:spTree>
    <p:extLst>
      <p:ext uri="{BB962C8B-B14F-4D97-AF65-F5344CB8AC3E}">
        <p14:creationId xmlns:p14="http://schemas.microsoft.com/office/powerpoint/2010/main" val="2830595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Straight Arrow Connector 32">
            <a:extLst>
              <a:ext uri="{FF2B5EF4-FFF2-40B4-BE49-F238E27FC236}">
                <a16:creationId xmlns:a16="http://schemas.microsoft.com/office/drawing/2014/main" id="{44A7BFB9-6AF7-7256-C4DC-393A9BDE1BB5}"/>
              </a:ext>
            </a:extLst>
          </p:cNvPr>
          <p:cNvCxnSpPr>
            <a:cxnSpLocks/>
          </p:cNvCxnSpPr>
          <p:nvPr/>
        </p:nvCxnSpPr>
        <p:spPr>
          <a:xfrm>
            <a:off x="7118018" y="5003890"/>
            <a:ext cx="466849" cy="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84C8D3D-7368-951D-8D72-E61EF7289DB4}"/>
              </a:ext>
            </a:extLst>
          </p:cNvPr>
          <p:cNvSpPr>
            <a:spLocks noGrp="1"/>
          </p:cNvSpPr>
          <p:nvPr>
            <p:ph type="title"/>
          </p:nvPr>
        </p:nvSpPr>
        <p:spPr/>
        <p:txBody>
          <a:bodyPr/>
          <a:lstStyle/>
          <a:p>
            <a:r>
              <a:rPr lang="en-US" dirty="0"/>
              <a:t>Conclusions and Future Work</a:t>
            </a:r>
          </a:p>
        </p:txBody>
      </p:sp>
      <p:sp>
        <p:nvSpPr>
          <p:cNvPr id="3" name="Content Placeholder 2">
            <a:extLst>
              <a:ext uri="{FF2B5EF4-FFF2-40B4-BE49-F238E27FC236}">
                <a16:creationId xmlns:a16="http://schemas.microsoft.com/office/drawing/2014/main" id="{9184AC9B-B1DB-8FB1-1CA4-344DD0B8AEA3}"/>
              </a:ext>
            </a:extLst>
          </p:cNvPr>
          <p:cNvSpPr>
            <a:spLocks noGrp="1"/>
          </p:cNvSpPr>
          <p:nvPr>
            <p:ph idx="1"/>
          </p:nvPr>
        </p:nvSpPr>
        <p:spPr>
          <a:xfrm>
            <a:off x="448736" y="1514871"/>
            <a:ext cx="3847035" cy="3828257"/>
          </a:xfrm>
        </p:spPr>
        <p:txBody>
          <a:bodyPr>
            <a:noAutofit/>
          </a:bodyPr>
          <a:lstStyle/>
          <a:p>
            <a:pPr>
              <a:spcBef>
                <a:spcPts val="1200"/>
              </a:spcBef>
            </a:pPr>
            <a:r>
              <a:rPr lang="en-US" sz="1800" dirty="0"/>
              <a:t>Microporosity has been modified by impact</a:t>
            </a:r>
          </a:p>
          <a:p>
            <a:pPr>
              <a:spcBef>
                <a:spcPts val="1200"/>
              </a:spcBef>
            </a:pPr>
            <a:r>
              <a:rPr lang="en-US" sz="1800" dirty="0"/>
              <a:t>Impact direction can be inferred from porosity of FGRs</a:t>
            </a:r>
          </a:p>
          <a:p>
            <a:pPr>
              <a:spcBef>
                <a:spcPts val="1200"/>
              </a:spcBef>
            </a:pPr>
            <a:r>
              <a:rPr lang="en-US" sz="1800" dirty="0"/>
              <a:t>Post-impact aqueous alteration was controlled by microporosity gradients</a:t>
            </a:r>
          </a:p>
          <a:p>
            <a:pPr>
              <a:spcBef>
                <a:spcPts val="1200"/>
              </a:spcBef>
            </a:pPr>
            <a:r>
              <a:rPr lang="en-US" sz="1800" dirty="0"/>
              <a:t>Next – Bennu!</a:t>
            </a:r>
          </a:p>
        </p:txBody>
      </p:sp>
      <p:sp>
        <p:nvSpPr>
          <p:cNvPr id="40" name="TextBox 39">
            <a:extLst>
              <a:ext uri="{FF2B5EF4-FFF2-40B4-BE49-F238E27FC236}">
                <a16:creationId xmlns:a16="http://schemas.microsoft.com/office/drawing/2014/main" id="{41CAD337-DC70-0263-D54D-CB8D74FF2B08}"/>
              </a:ext>
            </a:extLst>
          </p:cNvPr>
          <p:cNvSpPr txBox="1"/>
          <p:nvPr/>
        </p:nvSpPr>
        <p:spPr>
          <a:xfrm>
            <a:off x="4517571" y="6069199"/>
            <a:ext cx="4626429" cy="646331"/>
          </a:xfrm>
          <a:prstGeom prst="rect">
            <a:avLst/>
          </a:prstGeom>
          <a:noFill/>
        </p:spPr>
        <p:txBody>
          <a:bodyPr wrap="square" rtlCol="0">
            <a:spAutoFit/>
          </a:bodyPr>
          <a:lstStyle/>
          <a:p>
            <a:r>
              <a:rPr lang="en-US" sz="1200" dirty="0"/>
              <a:t>Funding Acknowledgement: LARS award #80NSSC21K0610 (PI Hanna). UTCT is a NASA PSEF facility award #80NSSC23K0199 (PI Hanna). Thanks to the Smithsonian for the loan of USNM 5487.</a:t>
            </a:r>
          </a:p>
        </p:txBody>
      </p:sp>
      <p:pic>
        <p:nvPicPr>
          <p:cNvPr id="4" name="Picture 3">
            <a:extLst>
              <a:ext uri="{FF2B5EF4-FFF2-40B4-BE49-F238E27FC236}">
                <a16:creationId xmlns:a16="http://schemas.microsoft.com/office/drawing/2014/main" id="{045B19C6-C72C-B5BE-A389-65982098CF3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599740" y="1421000"/>
            <a:ext cx="4315660" cy="4446399"/>
          </a:xfrm>
          <a:prstGeom prst="rect">
            <a:avLst/>
          </a:prstGeom>
        </p:spPr>
      </p:pic>
      <p:pic>
        <p:nvPicPr>
          <p:cNvPr id="5" name="Picture 4">
            <a:extLst>
              <a:ext uri="{FF2B5EF4-FFF2-40B4-BE49-F238E27FC236}">
                <a16:creationId xmlns:a16="http://schemas.microsoft.com/office/drawing/2014/main" id="{33DCAFB3-D7EB-237A-1066-DC1BD31949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8369" y="4478511"/>
            <a:ext cx="4018288" cy="2057399"/>
          </a:xfrm>
          <a:prstGeom prst="rect">
            <a:avLst/>
          </a:prstGeom>
        </p:spPr>
      </p:pic>
    </p:spTree>
    <p:extLst>
      <p:ext uri="{BB962C8B-B14F-4D97-AF65-F5344CB8AC3E}">
        <p14:creationId xmlns:p14="http://schemas.microsoft.com/office/powerpoint/2010/main" val="3946001448"/>
      </p:ext>
    </p:extLst>
  </p:cSld>
  <p:clrMapOvr>
    <a:masterClrMapping/>
  </p:clrMapOvr>
</p:sld>
</file>

<file path=ppt/theme/theme1.xml><?xml version="1.0" encoding="utf-8"?>
<a:theme xmlns:a="http://schemas.openxmlformats.org/drawingml/2006/main" name="CT">
  <a:themeElements>
    <a:clrScheme name="Custom 5">
      <a:dk1>
        <a:srgbClr val="000000"/>
      </a:dk1>
      <a:lt1>
        <a:srgbClr val="FFFFFF"/>
      </a:lt1>
      <a:dk2>
        <a:srgbClr val="373545"/>
      </a:dk2>
      <a:lt2>
        <a:srgbClr val="D6BC6D"/>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T 1">
        <a:dk1>
          <a:srgbClr val="5F5F5F"/>
        </a:dk1>
        <a:lt1>
          <a:srgbClr val="FFFFCC"/>
        </a:lt1>
        <a:dk2>
          <a:srgbClr val="000000"/>
        </a:dk2>
        <a:lt2>
          <a:srgbClr val="FFCC66"/>
        </a:lt2>
        <a:accent1>
          <a:srgbClr val="FF9933"/>
        </a:accent1>
        <a:accent2>
          <a:srgbClr val="CC0066"/>
        </a:accent2>
        <a:accent3>
          <a:srgbClr val="AAAAAA"/>
        </a:accent3>
        <a:accent4>
          <a:srgbClr val="DADAAE"/>
        </a:accent4>
        <a:accent5>
          <a:srgbClr val="FFCAAD"/>
        </a:accent5>
        <a:accent6>
          <a:srgbClr val="B9005C"/>
        </a:accent6>
        <a:hlink>
          <a:srgbClr val="CC00CC"/>
        </a:hlink>
        <a:folHlink>
          <a:srgbClr val="990099"/>
        </a:folHlink>
      </a:clrScheme>
      <a:clrMap bg1="dk2" tx1="lt1" bg2="dk1" tx2="lt2" accent1="accent1" accent2="accent2" accent3="accent3" accent4="accent4" accent5="accent5" accent6="accent6" hlink="hlink" folHlink="folHlink"/>
    </a:extraClrScheme>
    <a:extraClrScheme>
      <a:clrScheme name="CT 2">
        <a:dk1>
          <a:srgbClr val="000000"/>
        </a:dk1>
        <a:lt1>
          <a:srgbClr val="FFFFFF"/>
        </a:lt1>
        <a:dk2>
          <a:srgbClr val="FF9900"/>
        </a:dk2>
        <a:lt2>
          <a:srgbClr val="5F5F5F"/>
        </a:lt2>
        <a:accent1>
          <a:srgbClr val="FF9933"/>
        </a:accent1>
        <a:accent2>
          <a:srgbClr val="CC0066"/>
        </a:accent2>
        <a:accent3>
          <a:srgbClr val="FFFFFF"/>
        </a:accent3>
        <a:accent4>
          <a:srgbClr val="000000"/>
        </a:accent4>
        <a:accent5>
          <a:srgbClr val="FFCAAD"/>
        </a:accent5>
        <a:accent6>
          <a:srgbClr val="B9005C"/>
        </a:accent6>
        <a:hlink>
          <a:srgbClr val="CC00CC"/>
        </a:hlink>
        <a:folHlink>
          <a:srgbClr val="990099"/>
        </a:folHlink>
      </a:clrScheme>
      <a:clrMap bg1="lt1" tx1="dk1" bg2="lt2" tx2="dk2" accent1="accent1" accent2="accent2" accent3="accent3" accent4="accent4" accent5="accent5" accent6="accent6" hlink="hlink" folHlink="folHlink"/>
    </a:extraClrScheme>
    <a:extraClrScheme>
      <a:clrScheme name="CT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lanetaryXCT" id="{418BB400-281D-5D41-BBA0-299467F7A8C3}" vid="{38DE0E0F-6AFB-5040-8657-75F1C5DA9C6E}"/>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25821</TotalTime>
  <Words>3226</Words>
  <Application>Microsoft Macintosh PowerPoint</Application>
  <PresentationFormat>On-screen Show (4:3)</PresentationFormat>
  <Paragraphs>215</Paragraphs>
  <Slides>21</Slides>
  <Notes>18</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Cambria Math</vt:lpstr>
      <vt:lpstr>Times New Roman</vt:lpstr>
      <vt:lpstr>CT</vt:lpstr>
      <vt:lpstr>3D Submicron Porosity in CM Murchison with Xe and XCT</vt:lpstr>
      <vt:lpstr>Porosity and XCT</vt:lpstr>
      <vt:lpstr>CM Chondrites: Submicron Porosity</vt:lpstr>
      <vt:lpstr>XCT With Noble (Xe, Kr) Gas</vt:lpstr>
      <vt:lpstr>CM Murchison with Xe gas</vt:lpstr>
      <vt:lpstr>CM Murchison with Xe gas</vt:lpstr>
      <vt:lpstr>Rescaling Air Scan</vt:lpstr>
      <vt:lpstr>Subtraction Image ‘Porosity’</vt:lpstr>
      <vt:lpstr>Conversion to Porosity Space</vt:lpstr>
      <vt:lpstr>Consistent with Previous Studies</vt:lpstr>
      <vt:lpstr>FGRs Compressed From Impact</vt:lpstr>
      <vt:lpstr>Higher Resolution Scan</vt:lpstr>
      <vt:lpstr>Sectioning and Compositional Analysis</vt:lpstr>
      <vt:lpstr>Porosity Data Derivation</vt:lpstr>
      <vt:lpstr>Porosity Measurement of FGRs</vt:lpstr>
      <vt:lpstr>Compressed Porosity in FGRs</vt:lpstr>
      <vt:lpstr>Strain Shadows</vt:lpstr>
      <vt:lpstr>PowerPoint Presentation</vt:lpstr>
      <vt:lpstr>Porosity and Aqueous Alteration</vt:lpstr>
      <vt:lpstr>Mg/Fe and S Correlated to Porosity</vt:lpstr>
      <vt:lpstr>Conclusions and Future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3D Submicron Porosity in Meteorites: A Noble (gas) Pursuit or a Fool’s Errand?</dc:title>
  <dc:creator>Hanna, Romy D</dc:creator>
  <cp:lastModifiedBy>Hanna, Romy D</cp:lastModifiedBy>
  <cp:revision>141</cp:revision>
  <cp:lastPrinted>1999-02-15T21:23:40Z</cp:lastPrinted>
  <dcterms:created xsi:type="dcterms:W3CDTF">2023-05-08T20:43:11Z</dcterms:created>
  <dcterms:modified xsi:type="dcterms:W3CDTF">2026-09-22T18:18:48Z</dcterms:modified>
</cp:coreProperties>
</file>