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0" r:id="rId2"/>
    <p:sldId id="382" r:id="rId3"/>
    <p:sldId id="383" r:id="rId4"/>
    <p:sldId id="345" r:id="rId5"/>
    <p:sldId id="396" r:id="rId6"/>
    <p:sldId id="411" r:id="rId7"/>
    <p:sldId id="392" r:id="rId8"/>
    <p:sldId id="393" r:id="rId9"/>
    <p:sldId id="397" r:id="rId10"/>
    <p:sldId id="400" r:id="rId11"/>
    <p:sldId id="359" r:id="rId12"/>
    <p:sldId id="403" r:id="rId13"/>
    <p:sldId id="412" r:id="rId14"/>
    <p:sldId id="432" r:id="rId15"/>
    <p:sldId id="433" r:id="rId16"/>
    <p:sldId id="290" r:id="rId17"/>
    <p:sldId id="301" r:id="rId18"/>
    <p:sldId id="434" r:id="rId19"/>
    <p:sldId id="302" r:id="rId20"/>
    <p:sldId id="305" r:id="rId21"/>
    <p:sldId id="306" r:id="rId22"/>
    <p:sldId id="413" r:id="rId23"/>
    <p:sldId id="435" r:id="rId24"/>
    <p:sldId id="436" r:id="rId25"/>
    <p:sldId id="43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5BFF7E-78D5-47B1-B7DD-D06D458F02D1}" v="29" dt="2025-09-11T20:19:23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71523"/>
  </p:normalViewPr>
  <p:slideViewPr>
    <p:cSldViewPr snapToGrid="0">
      <p:cViewPr varScale="1">
        <p:scale>
          <a:sx n="72" d="100"/>
          <a:sy n="72" d="100"/>
        </p:scale>
        <p:origin x="18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6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3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4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7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7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43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2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3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78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27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3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18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2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9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DE72759-CF3E-4541-8C5E-9E505C32CA7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8ADB431-9AF7-4790-AD8E-FCF27B6B6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687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s photos: The best images of the red planet | CNN">
            <a:extLst>
              <a:ext uri="{FF2B5EF4-FFF2-40B4-BE49-F238E27FC236}">
                <a16:creationId xmlns:a16="http://schemas.microsoft.com/office/drawing/2014/main" id="{FDF2676B-2BDB-0CF9-9320-AA38B5099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48012" y="381000"/>
            <a:ext cx="5895975" cy="5895975"/>
          </a:xfrm>
          <a:prstGeom prst="ellipse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E45C61-6369-4CF9-A071-20702A421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979" y="1434130"/>
            <a:ext cx="10684042" cy="2764028"/>
          </a:xfrm>
        </p:spPr>
        <p:txBody>
          <a:bodyPr anchor="ctr">
            <a:noAutofit/>
          </a:bodyPr>
          <a:lstStyle/>
          <a:p>
            <a:r>
              <a:rPr lang="en-US" dirty="0"/>
              <a:t>Magmatic thermal histories and emplacement mechanisms of Martian shergottite meteorites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8463B-7210-4FD1-8434-700D42073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4919240"/>
            <a:ext cx="8258176" cy="135773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Scott Eckley – September 22</a:t>
            </a:r>
            <a:r>
              <a:rPr lang="en-US" sz="2000" baseline="30000" dirty="0"/>
              <a:t>nd</a:t>
            </a:r>
            <a:r>
              <a:rPr lang="en-US" sz="2000" dirty="0"/>
              <a:t>, 2025</a:t>
            </a:r>
          </a:p>
          <a:p>
            <a:r>
              <a:rPr lang="en-US" sz="2000" dirty="0"/>
              <a:t>LPI – UTCT Workshop: Tomography of Planetary Materials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41E8B-3F6C-5771-10A9-4D6A18B743C3}"/>
              </a:ext>
            </a:extLst>
          </p:cNvPr>
          <p:cNvSpPr txBox="1"/>
          <p:nvPr/>
        </p:nvSpPr>
        <p:spPr>
          <a:xfrm>
            <a:off x="10225548" y="6604711"/>
            <a:ext cx="1966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Image: JPL/Caltech</a:t>
            </a:r>
          </a:p>
        </p:txBody>
      </p:sp>
    </p:spTree>
    <p:extLst>
      <p:ext uri="{BB962C8B-B14F-4D97-AF65-F5344CB8AC3E}">
        <p14:creationId xmlns:p14="http://schemas.microsoft.com/office/powerpoint/2010/main" val="367111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2BCE9-90F3-49C6-94EC-D90BA2F19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05" y="2245488"/>
            <a:ext cx="7091321" cy="3545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Objectives using XCT</a:t>
            </a:r>
            <a:endParaRPr lang="en-US" sz="2800" dirty="0"/>
          </a:p>
          <a:p>
            <a:pPr lvl="1"/>
            <a:r>
              <a:rPr lang="en-US" sz="2800" dirty="0"/>
              <a:t>Solidification of Martian magmas</a:t>
            </a:r>
          </a:p>
          <a:p>
            <a:pPr lvl="1"/>
            <a:r>
              <a:rPr lang="en-US" sz="2800" dirty="0"/>
              <a:t>Magmatism in Martian lower crust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E77CFA72-9FC8-4ADF-95A3-00DAF51326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4927" y="776076"/>
            <a:ext cx="3196389" cy="524207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FCA277-90A5-4198-B07E-EB80A94074F5}"/>
              </a:ext>
            </a:extLst>
          </p:cNvPr>
          <p:cNvSpPr/>
          <p:nvPr/>
        </p:nvSpPr>
        <p:spPr>
          <a:xfrm>
            <a:off x="8805863" y="1022684"/>
            <a:ext cx="3062287" cy="3065222"/>
          </a:xfrm>
          <a:prstGeom prst="roundRect">
            <a:avLst>
              <a:gd name="adj" fmla="val 11028"/>
            </a:avLst>
          </a:pr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C9DBD6A-93B9-40BF-ADB5-0E6D9A74BA8F}"/>
              </a:ext>
            </a:extLst>
          </p:cNvPr>
          <p:cNvCxnSpPr>
            <a:cxnSpLocks/>
          </p:cNvCxnSpPr>
          <p:nvPr/>
        </p:nvCxnSpPr>
        <p:spPr>
          <a:xfrm flipV="1">
            <a:off x="7465671" y="1597212"/>
            <a:ext cx="2867450" cy="19400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FF60833-DE77-4D26-937D-240E0999874C}"/>
              </a:ext>
            </a:extLst>
          </p:cNvPr>
          <p:cNvCxnSpPr>
            <a:cxnSpLocks/>
          </p:cNvCxnSpPr>
          <p:nvPr/>
        </p:nvCxnSpPr>
        <p:spPr>
          <a:xfrm flipV="1">
            <a:off x="7465671" y="3537284"/>
            <a:ext cx="2867450" cy="6643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27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nner Planets - MyAptitude.in">
            <a:extLst>
              <a:ext uri="{FF2B5EF4-FFF2-40B4-BE49-F238E27FC236}">
                <a16:creationId xmlns:a16="http://schemas.microsoft.com/office/drawing/2014/main" id="{69290066-95EF-4439-9699-E5D502E34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28701" y="2930621"/>
            <a:ext cx="3409596" cy="39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F27A0E2-4083-4A2F-8983-8DCB7AE5E4CC}"/>
              </a:ext>
            </a:extLst>
          </p:cNvPr>
          <p:cNvGrpSpPr/>
          <p:nvPr/>
        </p:nvGrpSpPr>
        <p:grpSpPr>
          <a:xfrm rot="368257">
            <a:off x="10949938" y="534421"/>
            <a:ext cx="807722" cy="1766410"/>
            <a:chOff x="8639814" y="797512"/>
            <a:chExt cx="1636541" cy="3578958"/>
          </a:xfrm>
        </p:grpSpPr>
        <p:sp>
          <p:nvSpPr>
            <p:cNvPr id="20" name="Explosion: 14 Points 19">
              <a:extLst>
                <a:ext uri="{FF2B5EF4-FFF2-40B4-BE49-F238E27FC236}">
                  <a16:creationId xmlns:a16="http://schemas.microsoft.com/office/drawing/2014/main" id="{E58F7D12-EEDA-4E4B-8429-F00B8D5AFBEF}"/>
                </a:ext>
              </a:extLst>
            </p:cNvPr>
            <p:cNvSpPr/>
            <p:nvPr/>
          </p:nvSpPr>
          <p:spPr>
            <a:xfrm rot="17996293">
              <a:off x="8088565" y="2188680"/>
              <a:ext cx="3578958" cy="796622"/>
            </a:xfrm>
            <a:prstGeom prst="irregularSeal2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3C09F80-6E1D-45CE-9709-C20B8E22E84C}"/>
                </a:ext>
              </a:extLst>
            </p:cNvPr>
            <p:cNvGrpSpPr/>
            <p:nvPr/>
          </p:nvGrpSpPr>
          <p:grpSpPr>
            <a:xfrm>
              <a:off x="8639814" y="1764316"/>
              <a:ext cx="1315567" cy="2572157"/>
              <a:chOff x="8639814" y="1764316"/>
              <a:chExt cx="1315567" cy="2572157"/>
            </a:xfrm>
          </p:grpSpPr>
          <p:sp>
            <p:nvSpPr>
              <p:cNvPr id="17" name="Explosion: 14 Points 16">
                <a:extLst>
                  <a:ext uri="{FF2B5EF4-FFF2-40B4-BE49-F238E27FC236}">
                    <a16:creationId xmlns:a16="http://schemas.microsoft.com/office/drawing/2014/main" id="{7D0E35CE-BF12-414B-8773-629792A0D920}"/>
                  </a:ext>
                </a:extLst>
              </p:cNvPr>
              <p:cNvSpPr/>
              <p:nvPr/>
            </p:nvSpPr>
            <p:spPr>
              <a:xfrm rot="17996293">
                <a:off x="8428049" y="2735513"/>
                <a:ext cx="2498530" cy="556135"/>
              </a:xfrm>
              <a:prstGeom prst="irregularSeal2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A195CD2-8E57-494A-8A74-7DC3604DFFCC}"/>
                  </a:ext>
                </a:extLst>
              </p:cNvPr>
              <p:cNvSpPr/>
              <p:nvPr/>
            </p:nvSpPr>
            <p:spPr>
              <a:xfrm>
                <a:off x="8639814" y="3061854"/>
                <a:ext cx="1274619" cy="1274619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F6FD64-353C-4578-86CE-F183C3E0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Martian Meteorites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272B-C9E9-46FA-9C8C-D8C21C9A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78415" cy="1230396"/>
          </a:xfrm>
        </p:spPr>
        <p:txBody>
          <a:bodyPr/>
          <a:lstStyle/>
          <a:p>
            <a:r>
              <a:rPr lang="en-US" dirty="0"/>
              <a:t>Ejected from Mars by impacts</a:t>
            </a:r>
          </a:p>
        </p:txBody>
      </p:sp>
      <p:pic>
        <p:nvPicPr>
          <p:cNvPr id="24" name="Picture 6" descr="Inner Planets - MyAptitude.in">
            <a:extLst>
              <a:ext uri="{FF2B5EF4-FFF2-40B4-BE49-F238E27FC236}">
                <a16:creationId xmlns:a16="http://schemas.microsoft.com/office/drawing/2014/main" id="{01512F97-73D4-4A33-BCF6-63402EE74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1413" y="2930623"/>
            <a:ext cx="3671730" cy="392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3C09F96-A57D-490B-9AB6-C945E74D1454}"/>
              </a:ext>
            </a:extLst>
          </p:cNvPr>
          <p:cNvGrpSpPr/>
          <p:nvPr/>
        </p:nvGrpSpPr>
        <p:grpSpPr>
          <a:xfrm>
            <a:off x="8015720" y="4506308"/>
            <a:ext cx="1062833" cy="1082248"/>
            <a:chOff x="8038649" y="4534289"/>
            <a:chExt cx="855681" cy="871312"/>
          </a:xfrm>
        </p:grpSpPr>
        <p:sp>
          <p:nvSpPr>
            <p:cNvPr id="22" name="Cloud 21">
              <a:extLst>
                <a:ext uri="{FF2B5EF4-FFF2-40B4-BE49-F238E27FC236}">
                  <a16:creationId xmlns:a16="http://schemas.microsoft.com/office/drawing/2014/main" id="{B8C3CF6C-DD8C-4A38-A22E-A3CAE02A6C96}"/>
                </a:ext>
              </a:extLst>
            </p:cNvPr>
            <p:cNvSpPr/>
            <p:nvPr/>
          </p:nvSpPr>
          <p:spPr>
            <a:xfrm>
              <a:off x="8038649" y="4639282"/>
              <a:ext cx="421785" cy="366948"/>
            </a:xfrm>
            <a:prstGeom prst="cloud">
              <a:avLst/>
            </a:prstGeom>
            <a:solidFill>
              <a:srgbClr val="DB85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9" name="Cloud 28">
              <a:extLst>
                <a:ext uri="{FF2B5EF4-FFF2-40B4-BE49-F238E27FC236}">
                  <a16:creationId xmlns:a16="http://schemas.microsoft.com/office/drawing/2014/main" id="{088172BE-FAFC-4FE5-A6D1-656A724D3ECE}"/>
                </a:ext>
              </a:extLst>
            </p:cNvPr>
            <p:cNvSpPr/>
            <p:nvPr/>
          </p:nvSpPr>
          <p:spPr>
            <a:xfrm>
              <a:off x="8659318" y="4534289"/>
              <a:ext cx="235012" cy="617179"/>
            </a:xfrm>
            <a:prstGeom prst="cloud">
              <a:avLst/>
            </a:prstGeom>
            <a:solidFill>
              <a:srgbClr val="DB85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0" name="Cloud 29">
              <a:extLst>
                <a:ext uri="{FF2B5EF4-FFF2-40B4-BE49-F238E27FC236}">
                  <a16:creationId xmlns:a16="http://schemas.microsoft.com/office/drawing/2014/main" id="{05486A14-BE00-4B42-9223-257DF70E5C51}"/>
                </a:ext>
              </a:extLst>
            </p:cNvPr>
            <p:cNvSpPr/>
            <p:nvPr/>
          </p:nvSpPr>
          <p:spPr>
            <a:xfrm>
              <a:off x="8187035" y="5133863"/>
              <a:ext cx="472283" cy="271738"/>
            </a:xfrm>
            <a:prstGeom prst="cloud">
              <a:avLst/>
            </a:prstGeom>
            <a:solidFill>
              <a:srgbClr val="DB85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25" name="Explosion: 8 Points 24">
            <a:extLst>
              <a:ext uri="{FF2B5EF4-FFF2-40B4-BE49-F238E27FC236}">
                <a16:creationId xmlns:a16="http://schemas.microsoft.com/office/drawing/2014/main" id="{C7B9CB87-3C34-4964-AB78-423A65469375}"/>
              </a:ext>
            </a:extLst>
          </p:cNvPr>
          <p:cNvSpPr/>
          <p:nvPr/>
        </p:nvSpPr>
        <p:spPr>
          <a:xfrm rot="18550309">
            <a:off x="8910283" y="3705053"/>
            <a:ext cx="495295" cy="188596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01D6DB8-EB27-4CDC-B86B-D0F0A708FB4B}"/>
              </a:ext>
            </a:extLst>
          </p:cNvPr>
          <p:cNvSpPr/>
          <p:nvPr/>
        </p:nvSpPr>
        <p:spPr>
          <a:xfrm>
            <a:off x="-593560" y="107081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6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15495 0.373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47" y="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-0.11666 -0.14352 C -0.14101 -0.17593 -0.17747 -0.19329 -0.21575 -0.19329 C -0.25924 -0.19329 -0.29401 -0.17593 -0.31836 -0.14352 L -0.43489 3.7037E-7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5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text&#10;&#10;Description automatically generated">
            <a:extLst>
              <a:ext uri="{FF2B5EF4-FFF2-40B4-BE49-F238E27FC236}">
                <a16:creationId xmlns:a16="http://schemas.microsoft.com/office/drawing/2014/main" id="{0891EEFA-98D4-6DF2-AED3-7AAE6083F6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63" t="590" r="6963" b="7284"/>
          <a:stretch/>
        </p:blipFill>
        <p:spPr>
          <a:xfrm>
            <a:off x="2857668" y="2175843"/>
            <a:ext cx="6476663" cy="4335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6C6C52-D32E-4146-9C31-FAC35AB37719}"/>
              </a:ext>
            </a:extLst>
          </p:cNvPr>
          <p:cNvSpPr txBox="1"/>
          <p:nvPr/>
        </p:nvSpPr>
        <p:spPr>
          <a:xfrm>
            <a:off x="9794478" y="6303317"/>
            <a:ext cx="239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Images modified from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3D Geography </a:t>
            </a: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and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 NASA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15D6BDE-EE87-F92B-4679-B3C0228875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491" y="1936306"/>
            <a:ext cx="7353017" cy="49216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AE0305-9892-8B45-3525-8033D2D33989}"/>
              </a:ext>
            </a:extLst>
          </p:cNvPr>
          <p:cNvSpPr txBox="1">
            <a:spLocks/>
          </p:cNvSpPr>
          <p:nvPr/>
        </p:nvSpPr>
        <p:spPr>
          <a:xfrm>
            <a:off x="1141413" y="32385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Magma on Mars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6C2507-0084-245B-5CA2-C49681AF85AC}"/>
              </a:ext>
            </a:extLst>
          </p:cNvPr>
          <p:cNvSpPr/>
          <p:nvPr/>
        </p:nvSpPr>
        <p:spPr>
          <a:xfrm>
            <a:off x="-593560" y="78506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353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text&#10;&#10;Description automatically generated">
            <a:extLst>
              <a:ext uri="{FF2B5EF4-FFF2-40B4-BE49-F238E27FC236}">
                <a16:creationId xmlns:a16="http://schemas.microsoft.com/office/drawing/2014/main" id="{99F88631-2B5B-422B-9273-A5C981C529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7903" y="1936304"/>
            <a:ext cx="7353017" cy="49216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6C6C52-D32E-4146-9C31-FAC35AB37719}"/>
              </a:ext>
            </a:extLst>
          </p:cNvPr>
          <p:cNvSpPr txBox="1"/>
          <p:nvPr/>
        </p:nvSpPr>
        <p:spPr>
          <a:xfrm>
            <a:off x="9794478" y="6303317"/>
            <a:ext cx="2397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Images modified from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3D Geography </a:t>
            </a:r>
            <a:r>
              <a:rPr kumimoji="0" lang="en-US" sz="1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and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 NASA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E0305-9892-8B45-3525-8033D2D33989}"/>
              </a:ext>
            </a:extLst>
          </p:cNvPr>
          <p:cNvSpPr txBox="1">
            <a:spLocks/>
          </p:cNvSpPr>
          <p:nvPr/>
        </p:nvSpPr>
        <p:spPr>
          <a:xfrm>
            <a:off x="1141413" y="32385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Igneous Rocks on Mars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6C2507-0084-245B-5CA2-C49681AF85AC}"/>
              </a:ext>
            </a:extLst>
          </p:cNvPr>
          <p:cNvSpPr/>
          <p:nvPr/>
        </p:nvSpPr>
        <p:spPr>
          <a:xfrm>
            <a:off x="-593560" y="78506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404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384C-C27A-13C8-AE21-80DAE1FA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Window – NWA 13134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019E-C979-7D48-95AD-24D4BF5B0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overall texture</a:t>
            </a:r>
          </a:p>
          <a:p>
            <a:r>
              <a:rPr lang="en-US" dirty="0"/>
              <a:t>Highlight pyroxene crystal</a:t>
            </a:r>
          </a:p>
          <a:p>
            <a:r>
              <a:rPr lang="en-US" dirty="0"/>
              <a:t>Draw 3D rod</a:t>
            </a:r>
          </a:p>
          <a:p>
            <a:r>
              <a:rPr lang="en-US" dirty="0"/>
              <a:t>Show 3D whole rock volume with segmented pyroxene rods</a:t>
            </a:r>
          </a:p>
        </p:txBody>
      </p:sp>
    </p:spTree>
    <p:extLst>
      <p:ext uri="{BB962C8B-B14F-4D97-AF65-F5344CB8AC3E}">
        <p14:creationId xmlns:p14="http://schemas.microsoft.com/office/powerpoint/2010/main" val="288666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4AAD42F-F7AC-4C82-85DF-8A6F0695FFD4}"/>
              </a:ext>
            </a:extLst>
          </p:cNvPr>
          <p:cNvSpPr/>
          <p:nvPr/>
        </p:nvSpPr>
        <p:spPr>
          <a:xfrm>
            <a:off x="0" y="2595501"/>
            <a:ext cx="12192000" cy="38052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168D1-5745-4097-8A5C-7CD1189986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067940"/>
            <a:ext cx="12183877" cy="23409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E893E5-F1EE-400D-965C-578F19CD6C63}"/>
              </a:ext>
            </a:extLst>
          </p:cNvPr>
          <p:cNvSpPr txBox="1"/>
          <p:nvPr/>
        </p:nvSpPr>
        <p:spPr>
          <a:xfrm>
            <a:off x="0" y="5451087"/>
            <a:ext cx="4162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117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Avg. length = 5.8 mm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length = 13.0 mm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157D1-3076-43DC-8D5A-28B56302A47C}"/>
              </a:ext>
            </a:extLst>
          </p:cNvPr>
          <p:cNvSpPr txBox="1"/>
          <p:nvPr/>
        </p:nvSpPr>
        <p:spPr>
          <a:xfrm>
            <a:off x="4267782" y="5451087"/>
            <a:ext cx="362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110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Avg. length = 6.4 mm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length = 13.1 mm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CCE626-F1A2-403F-B40A-8FA42767ED0B}"/>
              </a:ext>
            </a:extLst>
          </p:cNvPr>
          <p:cNvSpPr txBox="1"/>
          <p:nvPr/>
        </p:nvSpPr>
        <p:spPr>
          <a:xfrm>
            <a:off x="7995632" y="5451087"/>
            <a:ext cx="4188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= 121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Avg. length = 2.3 mm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length = 6.7 mm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591220-B46B-4DE2-B698-BA8DC457A3A8}"/>
              </a:ext>
            </a:extLst>
          </p:cNvPr>
          <p:cNvCxnSpPr>
            <a:cxnSpLocks/>
          </p:cNvCxnSpPr>
          <p:nvPr/>
        </p:nvCxnSpPr>
        <p:spPr>
          <a:xfrm>
            <a:off x="4205083" y="2595501"/>
            <a:ext cx="0" cy="380529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FDAEFB9-BD0F-4F99-AE0D-B9A870A8B14E}"/>
              </a:ext>
            </a:extLst>
          </p:cNvPr>
          <p:cNvCxnSpPr>
            <a:cxnSpLocks/>
          </p:cNvCxnSpPr>
          <p:nvPr/>
        </p:nvCxnSpPr>
        <p:spPr>
          <a:xfrm>
            <a:off x="7931029" y="2591144"/>
            <a:ext cx="0" cy="380529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367C53D-F195-44C5-8462-116DD811B8A0}"/>
              </a:ext>
            </a:extLst>
          </p:cNvPr>
          <p:cNvSpPr txBox="1"/>
          <p:nvPr/>
        </p:nvSpPr>
        <p:spPr>
          <a:xfrm>
            <a:off x="21194" y="2610686"/>
            <a:ext cx="416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6963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6F2814-5556-41D5-9706-0E85D946592D}"/>
              </a:ext>
            </a:extLst>
          </p:cNvPr>
          <p:cNvSpPr txBox="1"/>
          <p:nvPr/>
        </p:nvSpPr>
        <p:spPr>
          <a:xfrm>
            <a:off x="4226275" y="2610686"/>
            <a:ext cx="370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13134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11494C-7FC9-4C66-AE08-4950F20DD991}"/>
              </a:ext>
            </a:extLst>
          </p:cNvPr>
          <p:cNvSpPr txBox="1"/>
          <p:nvPr/>
        </p:nvSpPr>
        <p:spPr>
          <a:xfrm>
            <a:off x="7952218" y="2610686"/>
            <a:ext cx="423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Zagami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1D8683-45D9-62EC-25D3-327C3E963551}"/>
              </a:ext>
            </a:extLst>
          </p:cNvPr>
          <p:cNvSpPr txBox="1">
            <a:spLocks/>
          </p:cNvSpPr>
          <p:nvPr/>
        </p:nvSpPr>
        <p:spPr>
          <a:xfrm>
            <a:off x="1141413" y="32385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Pyroxene foliation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3FC2F66-4DF5-DCE1-1B9F-AB841C39E72D}"/>
              </a:ext>
            </a:extLst>
          </p:cNvPr>
          <p:cNvSpPr/>
          <p:nvPr/>
        </p:nvSpPr>
        <p:spPr>
          <a:xfrm>
            <a:off x="-593560" y="78506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D01EB7-AA05-106D-25DA-5E4AE0430DA5}"/>
              </a:ext>
            </a:extLst>
          </p:cNvPr>
          <p:cNvSpPr txBox="1"/>
          <p:nvPr/>
        </p:nvSpPr>
        <p:spPr>
          <a:xfrm>
            <a:off x="5183429" y="6507079"/>
            <a:ext cx="1790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white"/>
                </a:solidFill>
                <a:latin typeface="Lucida Bright" panose="02040602050505020304" pitchFamily="18" charset="0"/>
              </a:rPr>
              <a:t>*scale bars = 1 cm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Bright" panose="020406020505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654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2F1830-A8E4-4D31-9E21-F202C0BA3739}"/>
              </a:ext>
            </a:extLst>
          </p:cNvPr>
          <p:cNvSpPr/>
          <p:nvPr/>
        </p:nvSpPr>
        <p:spPr>
          <a:xfrm>
            <a:off x="0" y="2595501"/>
            <a:ext cx="12192000" cy="38052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31174B20-9B1C-5AFD-03CC-B977D0CC8B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9" t="11188" r="513" b="10726"/>
          <a:stretch/>
        </p:blipFill>
        <p:spPr>
          <a:xfrm>
            <a:off x="52330" y="3072350"/>
            <a:ext cx="12077241" cy="33284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263551-2019-4020-A071-B4C3356A2104}"/>
              </a:ext>
            </a:extLst>
          </p:cNvPr>
          <p:cNvSpPr txBox="1"/>
          <p:nvPr/>
        </p:nvSpPr>
        <p:spPr>
          <a:xfrm>
            <a:off x="21194" y="2610686"/>
            <a:ext cx="416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6963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656A-E077-4CD5-A8B0-F86FF159ADEE}"/>
              </a:ext>
            </a:extLst>
          </p:cNvPr>
          <p:cNvSpPr txBox="1"/>
          <p:nvPr/>
        </p:nvSpPr>
        <p:spPr>
          <a:xfrm>
            <a:off x="4226275" y="2610686"/>
            <a:ext cx="370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13134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A246A7-ADD5-4E74-8034-C8AB62841D9A}"/>
              </a:ext>
            </a:extLst>
          </p:cNvPr>
          <p:cNvSpPr txBox="1"/>
          <p:nvPr/>
        </p:nvSpPr>
        <p:spPr>
          <a:xfrm>
            <a:off x="7952218" y="2610686"/>
            <a:ext cx="423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Zagami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86CB41-532A-4B48-7C41-A5E8247DA813}"/>
              </a:ext>
            </a:extLst>
          </p:cNvPr>
          <p:cNvSpPr txBox="1">
            <a:spLocks/>
          </p:cNvSpPr>
          <p:nvPr/>
        </p:nvSpPr>
        <p:spPr>
          <a:xfrm>
            <a:off x="1141413" y="32385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Pyroxene foliation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9FED83-6F30-25EA-755E-1C972B1DA426}"/>
              </a:ext>
            </a:extLst>
          </p:cNvPr>
          <p:cNvSpPr/>
          <p:nvPr/>
        </p:nvSpPr>
        <p:spPr>
          <a:xfrm>
            <a:off x="-593560" y="78506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46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2F1830-A8E4-4D31-9E21-F202C0BA3739}"/>
              </a:ext>
            </a:extLst>
          </p:cNvPr>
          <p:cNvSpPr/>
          <p:nvPr/>
        </p:nvSpPr>
        <p:spPr>
          <a:xfrm>
            <a:off x="0" y="2595501"/>
            <a:ext cx="12192000" cy="38052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63551-2019-4020-A071-B4C3356A2104}"/>
              </a:ext>
            </a:extLst>
          </p:cNvPr>
          <p:cNvSpPr txBox="1"/>
          <p:nvPr/>
        </p:nvSpPr>
        <p:spPr>
          <a:xfrm>
            <a:off x="21194" y="2610686"/>
            <a:ext cx="416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6963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656A-E077-4CD5-A8B0-F86FF159ADEE}"/>
              </a:ext>
            </a:extLst>
          </p:cNvPr>
          <p:cNvSpPr txBox="1"/>
          <p:nvPr/>
        </p:nvSpPr>
        <p:spPr>
          <a:xfrm>
            <a:off x="4226275" y="2610686"/>
            <a:ext cx="370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NWA 13134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86CB41-532A-4B48-7C41-A5E8247DA813}"/>
              </a:ext>
            </a:extLst>
          </p:cNvPr>
          <p:cNvSpPr txBox="1">
            <a:spLocks/>
          </p:cNvSpPr>
          <p:nvPr/>
        </p:nvSpPr>
        <p:spPr>
          <a:xfrm>
            <a:off x="1141413" y="32385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Gabbroic Emplacement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9FED83-6F30-25EA-755E-1C972B1DA426}"/>
              </a:ext>
            </a:extLst>
          </p:cNvPr>
          <p:cNvSpPr/>
          <p:nvPr/>
        </p:nvSpPr>
        <p:spPr>
          <a:xfrm>
            <a:off x="-593560" y="785061"/>
            <a:ext cx="8678781" cy="962526"/>
          </a:xfrm>
          <a:prstGeom prst="roundRect">
            <a:avLst>
              <a:gd name="adj" fmla="val 50000"/>
            </a:avLst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9CFEB2-C579-CED6-8099-32083F72DF69}"/>
              </a:ext>
            </a:extLst>
          </p:cNvPr>
          <p:cNvSpPr txBox="1"/>
          <p:nvPr/>
        </p:nvSpPr>
        <p:spPr>
          <a:xfrm>
            <a:off x="1846941" y="3236203"/>
            <a:ext cx="4673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 Settling and Compaction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1761DD-5144-7370-6104-EED242034F2A}"/>
              </a:ext>
            </a:extLst>
          </p:cNvPr>
          <p:cNvGrpSpPr/>
          <p:nvPr/>
        </p:nvGrpSpPr>
        <p:grpSpPr>
          <a:xfrm>
            <a:off x="3995631" y="3956065"/>
            <a:ext cx="376518" cy="2141498"/>
            <a:chOff x="3995631" y="4134471"/>
            <a:chExt cx="376518" cy="2141498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18FD610D-CA31-F4ED-3B1F-BC2E96769ED5}"/>
                </a:ext>
              </a:extLst>
            </p:cNvPr>
            <p:cNvSpPr/>
            <p:nvPr/>
          </p:nvSpPr>
          <p:spPr>
            <a:xfrm>
              <a:off x="3995631" y="4134471"/>
              <a:ext cx="376518" cy="7867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Arrow: Down 3">
              <a:extLst>
                <a:ext uri="{FF2B5EF4-FFF2-40B4-BE49-F238E27FC236}">
                  <a16:creationId xmlns:a16="http://schemas.microsoft.com/office/drawing/2014/main" id="{895538AB-9296-AE6F-30F2-70F8BAF0D975}"/>
                </a:ext>
              </a:extLst>
            </p:cNvPr>
            <p:cNvSpPr/>
            <p:nvPr/>
          </p:nvSpPr>
          <p:spPr>
            <a:xfrm rot="10800000">
              <a:off x="3995631" y="5489208"/>
              <a:ext cx="376518" cy="78676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picture containing screenshot, text&#10;&#10;Description automatically generated">
            <a:extLst>
              <a:ext uri="{FF2B5EF4-FFF2-40B4-BE49-F238E27FC236}">
                <a16:creationId xmlns:a16="http://schemas.microsoft.com/office/drawing/2014/main" id="{21C97A9A-F7A2-288F-0F4D-302F94CC07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7245" y="2760010"/>
            <a:ext cx="5193561" cy="347627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636E91A-20AE-D421-81DC-13C926B555D8}"/>
              </a:ext>
            </a:extLst>
          </p:cNvPr>
          <p:cNvSpPr/>
          <p:nvPr/>
        </p:nvSpPr>
        <p:spPr>
          <a:xfrm rot="20805568">
            <a:off x="10941176" y="4914675"/>
            <a:ext cx="1171287" cy="826791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85A0A9-AB7C-C65C-21C8-A04B6A38CB02}"/>
              </a:ext>
            </a:extLst>
          </p:cNvPr>
          <p:cNvSpPr/>
          <p:nvPr/>
        </p:nvSpPr>
        <p:spPr>
          <a:xfrm>
            <a:off x="9080897" y="5014893"/>
            <a:ext cx="1171287" cy="826791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FB6772C-2CBE-EACC-1A86-F68F61FB460A}"/>
              </a:ext>
            </a:extLst>
          </p:cNvPr>
          <p:cNvSpPr/>
          <p:nvPr/>
        </p:nvSpPr>
        <p:spPr>
          <a:xfrm rot="549320">
            <a:off x="7443428" y="5494801"/>
            <a:ext cx="948477" cy="49333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615BFB-5E33-8DB9-5998-5173DA3AD031}"/>
              </a:ext>
            </a:extLst>
          </p:cNvPr>
          <p:cNvSpPr/>
          <p:nvPr/>
        </p:nvSpPr>
        <p:spPr>
          <a:xfrm>
            <a:off x="7009556" y="4773405"/>
            <a:ext cx="365839" cy="219967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EB170C-7273-C019-62FD-1601F03795AA}"/>
              </a:ext>
            </a:extLst>
          </p:cNvPr>
          <p:cNvSpPr/>
          <p:nvPr/>
        </p:nvSpPr>
        <p:spPr>
          <a:xfrm>
            <a:off x="7009556" y="4066306"/>
            <a:ext cx="1216050" cy="352295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F1FD7A-6323-E0CB-19C4-5E8465781D73}"/>
              </a:ext>
            </a:extLst>
          </p:cNvPr>
          <p:cNvSpPr/>
          <p:nvPr/>
        </p:nvSpPr>
        <p:spPr>
          <a:xfrm>
            <a:off x="7894827" y="3692314"/>
            <a:ext cx="798059" cy="352295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BFB275-3119-CC72-59CF-692DA2491825}"/>
              </a:ext>
            </a:extLst>
          </p:cNvPr>
          <p:cNvSpPr/>
          <p:nvPr/>
        </p:nvSpPr>
        <p:spPr>
          <a:xfrm>
            <a:off x="8284640" y="3450081"/>
            <a:ext cx="594412" cy="224023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D253EF-A16F-CCA1-CEA4-2A14F897879A}"/>
              </a:ext>
            </a:extLst>
          </p:cNvPr>
          <p:cNvSpPr/>
          <p:nvPr/>
        </p:nvSpPr>
        <p:spPr>
          <a:xfrm>
            <a:off x="8633924" y="3216856"/>
            <a:ext cx="545199" cy="219967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C0721D-E84B-660A-3BD0-21EDC96352D5}"/>
              </a:ext>
            </a:extLst>
          </p:cNvPr>
          <p:cNvSpPr/>
          <p:nvPr/>
        </p:nvSpPr>
        <p:spPr>
          <a:xfrm>
            <a:off x="10081442" y="3549374"/>
            <a:ext cx="700807" cy="224023"/>
          </a:xfrm>
          <a:prstGeom prst="rect">
            <a:avLst/>
          </a:prstGeom>
          <a:solidFill>
            <a:srgbClr val="404040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844EC4-E044-A0A8-5DB5-BCC8E62C6807}"/>
              </a:ext>
            </a:extLst>
          </p:cNvPr>
          <p:cNvCxnSpPr/>
          <p:nvPr/>
        </p:nvCxnSpPr>
        <p:spPr>
          <a:xfrm>
            <a:off x="3155576" y="5021123"/>
            <a:ext cx="203498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279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E77CFA72-9FC8-4ADF-95A3-00DAF51326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4927" y="776076"/>
            <a:ext cx="3196389" cy="524207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FCA277-90A5-4198-B07E-EB80A94074F5}"/>
              </a:ext>
            </a:extLst>
          </p:cNvPr>
          <p:cNvSpPr/>
          <p:nvPr/>
        </p:nvSpPr>
        <p:spPr>
          <a:xfrm>
            <a:off x="8805863" y="1022684"/>
            <a:ext cx="3062287" cy="3065222"/>
          </a:xfrm>
          <a:prstGeom prst="roundRect">
            <a:avLst>
              <a:gd name="adj" fmla="val 11028"/>
            </a:avLst>
          </a:pr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9C97B3-D48A-29A0-EBBE-E7A077D03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05" y="2245488"/>
            <a:ext cx="7091321" cy="35457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Objectives using XCT</a:t>
            </a:r>
            <a:endParaRPr lang="en-US" sz="2800" dirty="0"/>
          </a:p>
          <a:p>
            <a:pPr lvl="1"/>
            <a:r>
              <a:rPr lang="en-US" sz="2800" dirty="0"/>
              <a:t>Magmatism in Martian lower crust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52BA85-257D-19E8-FA10-D35234DDDFB5}"/>
              </a:ext>
            </a:extLst>
          </p:cNvPr>
          <p:cNvCxnSpPr>
            <a:cxnSpLocks/>
          </p:cNvCxnSpPr>
          <p:nvPr/>
        </p:nvCxnSpPr>
        <p:spPr>
          <a:xfrm flipV="1">
            <a:off x="7546694" y="3537284"/>
            <a:ext cx="2786427" cy="3286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58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A8AD9543-F85E-4918-A87E-20A4F057EA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2697" y="763745"/>
            <a:ext cx="3196389" cy="5242078"/>
          </a:xfrm>
          <a:prstGeom prst="rect">
            <a:avLst/>
          </a:prstGeom>
        </p:spPr>
      </p:pic>
      <p:pic>
        <p:nvPicPr>
          <p:cNvPr id="19" name="Picture 18" descr="Map&#10;&#10;Description automatically generated">
            <a:extLst>
              <a:ext uri="{FF2B5EF4-FFF2-40B4-BE49-F238E27FC236}">
                <a16:creationId xmlns:a16="http://schemas.microsoft.com/office/drawing/2014/main" id="{E4CB18D7-C838-4982-AF71-73B1D5220A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2601" y="3761408"/>
            <a:ext cx="2514410" cy="19775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FA46F8E-2B15-44F1-A09B-09C4A0A307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705" y="3727460"/>
            <a:ext cx="1933389" cy="2011506"/>
          </a:xfrm>
          <a:prstGeom prst="rect">
            <a:avLst/>
          </a:prstGeom>
        </p:spPr>
      </p:pic>
      <p:pic>
        <p:nvPicPr>
          <p:cNvPr id="23" name="Picture 22" descr="A picture containing pallasite, outdoor object&#10;&#10;Description automatically generated">
            <a:extLst>
              <a:ext uri="{FF2B5EF4-FFF2-40B4-BE49-F238E27FC236}">
                <a16:creationId xmlns:a16="http://schemas.microsoft.com/office/drawing/2014/main" id="{E4B8AD44-311C-417C-A2B4-4EC3850714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5691" y="3757932"/>
            <a:ext cx="1722113" cy="2011681"/>
          </a:xfrm>
          <a:prstGeom prst="rect">
            <a:avLst/>
          </a:prstGeom>
        </p:spPr>
      </p:pic>
      <p:pic>
        <p:nvPicPr>
          <p:cNvPr id="24" name="Picture 23" descr="A picture containing food, dessert&#10;&#10;Description automatically generated">
            <a:extLst>
              <a:ext uri="{FF2B5EF4-FFF2-40B4-BE49-F238E27FC236}">
                <a16:creationId xmlns:a16="http://schemas.microsoft.com/office/drawing/2014/main" id="{77A6BB50-B949-4BE7-BE2A-ACD9C38AF0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6275" y="3757932"/>
            <a:ext cx="1970431" cy="19810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E9F4F6-B624-4652-BF40-AEA53DC6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Magmatism in lower crust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2FF58-1A26-498B-9026-442B60B69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66592"/>
            <a:ext cx="7664450" cy="1362408"/>
          </a:xfrm>
        </p:spPr>
        <p:txBody>
          <a:bodyPr>
            <a:normAutofit/>
          </a:bodyPr>
          <a:lstStyle/>
          <a:p>
            <a:r>
              <a:rPr lang="en-US" sz="2400" dirty="0"/>
              <a:t>Megacryst olivine </a:t>
            </a:r>
          </a:p>
          <a:p>
            <a:pPr lvl="1"/>
            <a:r>
              <a:rPr lang="en-US" dirty="0"/>
              <a:t>First minerals to crystallize</a:t>
            </a:r>
          </a:p>
          <a:p>
            <a:pPr lvl="1"/>
            <a:r>
              <a:rPr lang="en-US" dirty="0"/>
              <a:t>crystallized in lower crust (~30 to 85 KM)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A3DC0D-A429-49A0-8686-0C4A60ABAE25}"/>
              </a:ext>
            </a:extLst>
          </p:cNvPr>
          <p:cNvSpPr/>
          <p:nvPr/>
        </p:nvSpPr>
        <p:spPr>
          <a:xfrm>
            <a:off x="-593559" y="1031875"/>
            <a:ext cx="8444581" cy="103471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FB09FA-3CE4-49CE-8785-2A8C046B01F7}"/>
              </a:ext>
            </a:extLst>
          </p:cNvPr>
          <p:cNvSpPr/>
          <p:nvPr/>
        </p:nvSpPr>
        <p:spPr>
          <a:xfrm>
            <a:off x="8805863" y="2681076"/>
            <a:ext cx="3062287" cy="1406830"/>
          </a:xfrm>
          <a:prstGeom prst="roundRect">
            <a:avLst>
              <a:gd name="adj" fmla="val 11028"/>
            </a:avLst>
          </a:prstGeom>
          <a:noFill/>
          <a:ln w="381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0F8576-7114-41B5-8980-0B3696CA96F8}"/>
              </a:ext>
            </a:extLst>
          </p:cNvPr>
          <p:cNvSpPr txBox="1"/>
          <p:nvPr/>
        </p:nvSpPr>
        <p:spPr>
          <a:xfrm>
            <a:off x="2798150" y="3465961"/>
            <a:ext cx="1242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LAR 12095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4D5C6-EFC1-4B04-B67D-853F3FDAF243}"/>
              </a:ext>
            </a:extLst>
          </p:cNvPr>
          <p:cNvSpPr txBox="1"/>
          <p:nvPr/>
        </p:nvSpPr>
        <p:spPr>
          <a:xfrm>
            <a:off x="551397" y="3465961"/>
            <a:ext cx="11887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LAR 12011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EAEC7F-9333-4FF7-B27E-EDF91719270C}"/>
              </a:ext>
            </a:extLst>
          </p:cNvPr>
          <p:cNvSpPr txBox="1"/>
          <p:nvPr/>
        </p:nvSpPr>
        <p:spPr>
          <a:xfrm>
            <a:off x="5248282" y="3465961"/>
            <a:ext cx="836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Tissint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Bright" panose="020406020505050203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5B1DD0-5B70-42B3-A723-90A50A69C7A5}"/>
              </a:ext>
            </a:extLst>
          </p:cNvPr>
          <p:cNvSpPr txBox="1"/>
          <p:nvPr/>
        </p:nvSpPr>
        <p:spPr>
          <a:xfrm>
            <a:off x="6935262" y="3465961"/>
            <a:ext cx="139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RBT 04261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96292352-95CD-47A9-8D00-083A228BB132}"/>
              </a:ext>
            </a:extLst>
          </p:cNvPr>
          <p:cNvSpPr txBox="1">
            <a:spLocks/>
          </p:cNvSpPr>
          <p:nvPr/>
        </p:nvSpPr>
        <p:spPr>
          <a:xfrm>
            <a:off x="1141413" y="5969578"/>
            <a:ext cx="7475293" cy="973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small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58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interpreted to reflect equilibrium growth with constant and slow growth rates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100000"/>
              <a:buFont typeface="Arial"/>
              <a:buChar char="•"/>
              <a:tabLst/>
              <a:defRPr/>
            </a:pPr>
            <a:endParaRPr kumimoji="0" lang="en-US" b="0" i="0" u="none" strike="noStrike" kern="1200" cap="small" spc="0" normalizeH="0" baseline="0" noProof="0" dirty="0">
              <a:ln>
                <a:noFill/>
              </a:ln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58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DE9758-092E-5788-36B8-8FB73D465A06}"/>
              </a:ext>
            </a:extLst>
          </p:cNvPr>
          <p:cNvCxnSpPr/>
          <p:nvPr/>
        </p:nvCxnSpPr>
        <p:spPr>
          <a:xfrm flipH="1">
            <a:off x="3628731" y="4159607"/>
            <a:ext cx="577970" cy="39783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C1FD849-F256-27B7-CDC1-9A553C76704D}"/>
              </a:ext>
            </a:extLst>
          </p:cNvPr>
          <p:cNvCxnSpPr>
            <a:cxnSpLocks/>
          </p:cNvCxnSpPr>
          <p:nvPr/>
        </p:nvCxnSpPr>
        <p:spPr>
          <a:xfrm flipH="1">
            <a:off x="5911453" y="3971592"/>
            <a:ext cx="360972" cy="31522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F33AF2-14F3-751B-3BA7-591A591BA307}"/>
              </a:ext>
            </a:extLst>
          </p:cNvPr>
          <p:cNvCxnSpPr>
            <a:cxnSpLocks/>
          </p:cNvCxnSpPr>
          <p:nvPr/>
        </p:nvCxnSpPr>
        <p:spPr>
          <a:xfrm flipV="1">
            <a:off x="675426" y="4874448"/>
            <a:ext cx="465987" cy="29865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3EC542-98BB-2976-A42A-24F4E6AD8C43}"/>
              </a:ext>
            </a:extLst>
          </p:cNvPr>
          <p:cNvCxnSpPr/>
          <p:nvPr/>
        </p:nvCxnSpPr>
        <p:spPr>
          <a:xfrm flipH="1">
            <a:off x="6943031" y="5062059"/>
            <a:ext cx="577970" cy="39783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C1657F2-6D20-0B62-7531-8D9974E0D3F9}"/>
              </a:ext>
            </a:extLst>
          </p:cNvPr>
          <p:cNvCxnSpPr>
            <a:cxnSpLocks/>
          </p:cNvCxnSpPr>
          <p:nvPr/>
        </p:nvCxnSpPr>
        <p:spPr>
          <a:xfrm flipH="1" flipV="1">
            <a:off x="10480784" y="3507057"/>
            <a:ext cx="447652" cy="50174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738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42FEFEB-E6D0-4DE5-A578-D86DF3E5747D}"/>
              </a:ext>
            </a:extLst>
          </p:cNvPr>
          <p:cNvSpPr/>
          <p:nvPr/>
        </p:nvSpPr>
        <p:spPr>
          <a:xfrm>
            <a:off x="7372350" y="880216"/>
            <a:ext cx="4361026" cy="57598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2D1B1-150A-4D53-816F-48C4FBFE0F7B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0718" y="946573"/>
            <a:ext cx="4229100" cy="56146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F36E85-2751-4B30-9918-D3C4CCD455CC}"/>
              </a:ext>
            </a:extLst>
          </p:cNvPr>
          <p:cNvSpPr/>
          <p:nvPr/>
        </p:nvSpPr>
        <p:spPr>
          <a:xfrm>
            <a:off x="7934325" y="4857750"/>
            <a:ext cx="1381124" cy="10172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9BA199-BBED-44C7-8CA9-6741525D643A}"/>
              </a:ext>
            </a:extLst>
          </p:cNvPr>
          <p:cNvGrpSpPr/>
          <p:nvPr/>
        </p:nvGrpSpPr>
        <p:grpSpPr>
          <a:xfrm>
            <a:off x="1159693" y="2967125"/>
            <a:ext cx="5088707" cy="3525750"/>
            <a:chOff x="2876551" y="4495800"/>
            <a:chExt cx="1333499" cy="9239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A1471A-B0B7-4699-8FC2-AB8324AE4B9B}"/>
                </a:ext>
              </a:extLst>
            </p:cNvPr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876551" y="4495800"/>
              <a:ext cx="1333499" cy="923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FE2A1EB-F9E2-41B2-B78F-29F5C63205D3}"/>
                </a:ext>
              </a:extLst>
            </p:cNvPr>
            <p:cNvSpPr/>
            <p:nvPr/>
          </p:nvSpPr>
          <p:spPr>
            <a:xfrm>
              <a:off x="3989433" y="5342889"/>
              <a:ext cx="190500" cy="469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5303FEA-1D45-47F1-B6C5-F243D2C61370}"/>
              </a:ext>
            </a:extLst>
          </p:cNvPr>
          <p:cNvSpPr/>
          <p:nvPr/>
        </p:nvSpPr>
        <p:spPr>
          <a:xfrm>
            <a:off x="1159692" y="2967124"/>
            <a:ext cx="5088707" cy="35257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3245FA-2CE0-4ED7-8AFF-6FA3105BAF76}"/>
              </a:ext>
            </a:extLst>
          </p:cNvPr>
          <p:cNvCxnSpPr/>
          <p:nvPr/>
        </p:nvCxnSpPr>
        <p:spPr>
          <a:xfrm>
            <a:off x="6248399" y="2967123"/>
            <a:ext cx="1685926" cy="18906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07E851-87C2-4E1E-96E4-7C5A584742F7}"/>
              </a:ext>
            </a:extLst>
          </p:cNvPr>
          <p:cNvCxnSpPr/>
          <p:nvPr/>
        </p:nvCxnSpPr>
        <p:spPr>
          <a:xfrm flipV="1">
            <a:off x="6248399" y="5875020"/>
            <a:ext cx="1685926" cy="6178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3A1E8C3-71EB-4251-9B0E-F35E78DB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>
            <a:normAutofit/>
          </a:bodyPr>
          <a:lstStyle/>
          <a:p>
            <a:r>
              <a:rPr lang="en-US" dirty="0"/>
              <a:t>Magmatism in lower crust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8508E22-D25C-48B1-9412-C3B10718A284}"/>
              </a:ext>
            </a:extLst>
          </p:cNvPr>
          <p:cNvSpPr/>
          <p:nvPr/>
        </p:nvSpPr>
        <p:spPr>
          <a:xfrm>
            <a:off x="-593558" y="1031875"/>
            <a:ext cx="7857484" cy="103471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6E3779-EFF9-4F78-8678-25BCEE1E4A4E}"/>
              </a:ext>
            </a:extLst>
          </p:cNvPr>
          <p:cNvSpPr txBox="1"/>
          <p:nvPr/>
        </p:nvSpPr>
        <p:spPr>
          <a:xfrm>
            <a:off x="10225548" y="6604711"/>
            <a:ext cx="1966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0"/>
                <a:ea typeface="+mn-ea"/>
                <a:cs typeface="+mn-cs"/>
              </a:rPr>
              <a:t>Scale bar = 2 mm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5EAD19F-4001-07E0-3736-8BB90AE340B6}"/>
              </a:ext>
            </a:extLst>
          </p:cNvPr>
          <p:cNvSpPr/>
          <p:nvPr/>
        </p:nvSpPr>
        <p:spPr>
          <a:xfrm rot="11168117">
            <a:off x="2219945" y="5725486"/>
            <a:ext cx="1655738" cy="432078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C3671FA-1129-F7BD-64C4-88EF1B78AC08}"/>
              </a:ext>
            </a:extLst>
          </p:cNvPr>
          <p:cNvSpPr/>
          <p:nvPr/>
        </p:nvSpPr>
        <p:spPr>
          <a:xfrm rot="944409">
            <a:off x="1824329" y="3696397"/>
            <a:ext cx="2944856" cy="432078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CC8888-3D5D-0F6F-2C96-2E7936BD8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06" y="2152329"/>
            <a:ext cx="5900322" cy="769204"/>
          </a:xfrm>
        </p:spPr>
        <p:txBody>
          <a:bodyPr>
            <a:normAutofit/>
          </a:bodyPr>
          <a:lstStyle/>
          <a:p>
            <a:r>
              <a:rPr lang="en-US" sz="2400" dirty="0"/>
              <a:t>Elongated melt inclusions</a:t>
            </a:r>
          </a:p>
        </p:txBody>
      </p:sp>
    </p:spTree>
    <p:extLst>
      <p:ext uri="{BB962C8B-B14F-4D97-AF65-F5344CB8AC3E}">
        <p14:creationId xmlns:p14="http://schemas.microsoft.com/office/powerpoint/2010/main" val="208271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BC554-AC2E-B21F-ED6C-B268C00E7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4A33A-BE7A-CD80-54C5-2505EB3E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Window – LAR 12011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B714B-F9C5-9524-5D05-517261939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overall texture</a:t>
            </a:r>
          </a:p>
          <a:p>
            <a:r>
              <a:rPr lang="en-US" dirty="0"/>
              <a:t>Identify some olivine with rapid-growth textures</a:t>
            </a:r>
          </a:p>
        </p:txBody>
      </p:sp>
    </p:spTree>
    <p:extLst>
      <p:ext uri="{BB962C8B-B14F-4D97-AF65-F5344CB8AC3E}">
        <p14:creationId xmlns:p14="http://schemas.microsoft.com/office/powerpoint/2010/main" val="1346860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41DD7-F594-CA9E-322D-3A2EB2C9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E09A-6C58-7ABF-594E-952AB941D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466" y="0"/>
            <a:ext cx="9438990" cy="1905000"/>
          </a:xfrm>
        </p:spPr>
        <p:txBody>
          <a:bodyPr/>
          <a:lstStyle/>
          <a:p>
            <a:r>
              <a:rPr lang="en-US" dirty="0"/>
              <a:t>--------------Increasing Disequilibrium---------</a:t>
            </a:r>
            <a:r>
              <a:rPr lang="en-US" dirty="0">
                <a:sym typeface="Wingdings" panose="05000000000000000000" pitchFamily="2" charset="2"/>
              </a:rPr>
              <a:t>--&gt;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CD68F-D4C1-DEF0-6A49-87D185DB73A4}"/>
              </a:ext>
            </a:extLst>
          </p:cNvPr>
          <p:cNvSpPr txBox="1"/>
          <p:nvPr/>
        </p:nvSpPr>
        <p:spPr>
          <a:xfrm>
            <a:off x="5260622" y="6219045"/>
            <a:ext cx="573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Eckley et al., 2024a – Scale bars are 0.5 mm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E7C9FE-D724-B601-6F1D-FCC56CBB6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466" y="1477655"/>
            <a:ext cx="9541067" cy="46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11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078FE-4537-8131-69A3-69F1AE5D2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B5B54-946B-0806-470B-2AF38AAE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Window – LAR 12011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E9DF2-1CCE-F848-028D-FC652555D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Target Plane for sectioning</a:t>
            </a:r>
          </a:p>
        </p:txBody>
      </p:sp>
    </p:spTree>
    <p:extLst>
      <p:ext uri="{BB962C8B-B14F-4D97-AF65-F5344CB8AC3E}">
        <p14:creationId xmlns:p14="http://schemas.microsoft.com/office/powerpoint/2010/main" val="1995886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food, cup, indoor, dessert&#10;&#10;Description automatically generated">
            <a:extLst>
              <a:ext uri="{FF2B5EF4-FFF2-40B4-BE49-F238E27FC236}">
                <a16:creationId xmlns:a16="http://schemas.microsoft.com/office/drawing/2014/main" id="{A4998A6E-1627-4298-854E-D3DEBFA77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168" y="2057192"/>
            <a:ext cx="3364345" cy="3738309"/>
          </a:xfr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89050233-4DF1-4DDC-A63F-8636C101DD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1948" y="2095154"/>
            <a:ext cx="4508378" cy="37894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C412C7-8FCF-4A23-A214-52E572AC15C4}"/>
              </a:ext>
            </a:extLst>
          </p:cNvPr>
          <p:cNvSpPr txBox="1"/>
          <p:nvPr/>
        </p:nvSpPr>
        <p:spPr>
          <a:xfrm>
            <a:off x="427167" y="6280009"/>
            <a:ext cx="336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Fiducial Markers = pencil graphite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8DFC29-D15D-40DC-A07E-99F104D272EC}"/>
              </a:ext>
            </a:extLst>
          </p:cNvPr>
          <p:cNvSpPr txBox="1"/>
          <p:nvPr/>
        </p:nvSpPr>
        <p:spPr>
          <a:xfrm>
            <a:off x="4672463" y="6280009"/>
            <a:ext cx="678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 where targeted plane (green) intersects fiducial markers</a:t>
            </a:r>
          </a:p>
        </p:txBody>
      </p:sp>
    </p:spTree>
    <p:extLst>
      <p:ext uri="{BB962C8B-B14F-4D97-AF65-F5344CB8AC3E}">
        <p14:creationId xmlns:p14="http://schemas.microsoft.com/office/powerpoint/2010/main" val="97178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309F0AE-3130-4F26-B904-BB689EBAB124}"/>
              </a:ext>
            </a:extLst>
          </p:cNvPr>
          <p:cNvGrpSpPr/>
          <p:nvPr/>
        </p:nvGrpSpPr>
        <p:grpSpPr>
          <a:xfrm rot="-60000">
            <a:off x="7738270" y="1805196"/>
            <a:ext cx="3708853" cy="3961426"/>
            <a:chOff x="7222220" y="2075888"/>
            <a:chExt cx="3546727" cy="378825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DC3188F-3993-4CA0-B74E-B27BCFC24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22220" y="2075888"/>
              <a:ext cx="3546727" cy="378825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AF4BA43-DE5D-4161-9836-65C13A497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57816" y="5468112"/>
              <a:ext cx="768096" cy="374904"/>
            </a:xfrm>
            <a:prstGeom prst="rect">
              <a:avLst/>
            </a:prstGeom>
          </p:spPr>
        </p:pic>
      </p:grpSp>
      <p:pic>
        <p:nvPicPr>
          <p:cNvPr id="12" name="Picture 11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0E22ECC3-46AD-49E2-BE70-DDBB397BCE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10" y="1775459"/>
            <a:ext cx="3672840" cy="39471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018AFA-EC01-4A56-9207-C0826D620711}"/>
              </a:ext>
            </a:extLst>
          </p:cNvPr>
          <p:cNvSpPr/>
          <p:nvPr/>
        </p:nvSpPr>
        <p:spPr>
          <a:xfrm>
            <a:off x="7335613" y="1702790"/>
            <a:ext cx="4526071" cy="4091313"/>
          </a:xfrm>
          <a:prstGeom prst="rect">
            <a:avLst/>
          </a:prstGeom>
          <a:noFill/>
          <a:ln w="57150">
            <a:solidFill>
              <a:srgbClr val="89C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A3B68-09EF-4859-ADA5-98742D98981D}"/>
              </a:ext>
            </a:extLst>
          </p:cNvPr>
          <p:cNvSpPr/>
          <p:nvPr/>
        </p:nvSpPr>
        <p:spPr>
          <a:xfrm>
            <a:off x="284988" y="1702790"/>
            <a:ext cx="4546484" cy="4091314"/>
          </a:xfrm>
          <a:prstGeom prst="rect">
            <a:avLst/>
          </a:prstGeom>
          <a:noFill/>
          <a:ln w="57150">
            <a:solidFill>
              <a:srgbClr val="AC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87418-3948-4963-AFA1-3F432D7B478F}"/>
              </a:ext>
            </a:extLst>
          </p:cNvPr>
          <p:cNvSpPr/>
          <p:nvPr/>
        </p:nvSpPr>
        <p:spPr>
          <a:xfrm>
            <a:off x="111760" y="108585"/>
            <a:ext cx="11958320" cy="66274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822D27-198B-415B-8AE6-F17C6311DDFA}"/>
              </a:ext>
            </a:extLst>
          </p:cNvPr>
          <p:cNvSpPr txBox="1"/>
          <p:nvPr/>
        </p:nvSpPr>
        <p:spPr>
          <a:xfrm>
            <a:off x="1441210" y="5763670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Plane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D4C06-3FDC-4268-A561-0864FD55D5F1}"/>
              </a:ext>
            </a:extLst>
          </p:cNvPr>
          <p:cNvSpPr txBox="1"/>
          <p:nvPr/>
        </p:nvSpPr>
        <p:spPr>
          <a:xfrm>
            <a:off x="8689980" y="5794103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Plane</a:t>
            </a:r>
          </a:p>
        </p:txBody>
      </p:sp>
    </p:spTree>
    <p:extLst>
      <p:ext uri="{BB962C8B-B14F-4D97-AF65-F5344CB8AC3E}">
        <p14:creationId xmlns:p14="http://schemas.microsoft.com/office/powerpoint/2010/main" val="2678307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BD26-06AF-060B-1152-3C5B17F5F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AFD2-5B4C-4969-B368-25D252D50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Window – LAR 12011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9AEA6-17CB-7958-FB96-4171FE581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Exposed Plane from sectioning</a:t>
            </a:r>
          </a:p>
        </p:txBody>
      </p:sp>
    </p:spTree>
    <p:extLst>
      <p:ext uri="{BB962C8B-B14F-4D97-AF65-F5344CB8AC3E}">
        <p14:creationId xmlns:p14="http://schemas.microsoft.com/office/powerpoint/2010/main" val="2069553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0E22ECC3-46AD-49E2-BE70-DDBB397BCE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10" y="1775459"/>
            <a:ext cx="3672840" cy="3947161"/>
          </a:xfrm>
          <a:prstGeom prst="rect">
            <a:avLst/>
          </a:prstGeom>
        </p:spPr>
      </p:pic>
      <p:pic>
        <p:nvPicPr>
          <p:cNvPr id="14" name="Picture 13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E8C69D30-15A8-481D-8E6D-4A086035B2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528" y="1775459"/>
            <a:ext cx="3444240" cy="3920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018AFA-EC01-4A56-9207-C0826D620711}"/>
              </a:ext>
            </a:extLst>
          </p:cNvPr>
          <p:cNvSpPr/>
          <p:nvPr/>
        </p:nvSpPr>
        <p:spPr>
          <a:xfrm>
            <a:off x="7335613" y="1702790"/>
            <a:ext cx="4526071" cy="4091313"/>
          </a:xfrm>
          <a:prstGeom prst="rect">
            <a:avLst/>
          </a:prstGeom>
          <a:noFill/>
          <a:ln w="57150">
            <a:solidFill>
              <a:srgbClr val="89C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A3B68-09EF-4859-ADA5-98742D98981D}"/>
              </a:ext>
            </a:extLst>
          </p:cNvPr>
          <p:cNvSpPr/>
          <p:nvPr/>
        </p:nvSpPr>
        <p:spPr>
          <a:xfrm>
            <a:off x="284988" y="1702790"/>
            <a:ext cx="4546484" cy="4091314"/>
          </a:xfrm>
          <a:prstGeom prst="rect">
            <a:avLst/>
          </a:prstGeom>
          <a:noFill/>
          <a:ln w="57150">
            <a:solidFill>
              <a:srgbClr val="AC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87418-3948-4963-AFA1-3F432D7B478F}"/>
              </a:ext>
            </a:extLst>
          </p:cNvPr>
          <p:cNvSpPr/>
          <p:nvPr/>
        </p:nvSpPr>
        <p:spPr>
          <a:xfrm>
            <a:off x="111760" y="108585"/>
            <a:ext cx="11958320" cy="66274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822D27-198B-415B-8AE6-F17C6311DDFA}"/>
              </a:ext>
            </a:extLst>
          </p:cNvPr>
          <p:cNvSpPr txBox="1"/>
          <p:nvPr/>
        </p:nvSpPr>
        <p:spPr>
          <a:xfrm>
            <a:off x="1441210" y="5763670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Plane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D4C06-3FDC-4268-A561-0864FD55D5F1}"/>
              </a:ext>
            </a:extLst>
          </p:cNvPr>
          <p:cNvSpPr txBox="1"/>
          <p:nvPr/>
        </p:nvSpPr>
        <p:spPr>
          <a:xfrm>
            <a:off x="8689980" y="5794103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Plane</a:t>
            </a:r>
          </a:p>
        </p:txBody>
      </p:sp>
    </p:spTree>
    <p:extLst>
      <p:ext uri="{BB962C8B-B14F-4D97-AF65-F5344CB8AC3E}">
        <p14:creationId xmlns:p14="http://schemas.microsoft.com/office/powerpoint/2010/main" val="2418289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dark, light&#10;&#10;Description automatically generated">
            <a:extLst>
              <a:ext uri="{FF2B5EF4-FFF2-40B4-BE49-F238E27FC236}">
                <a16:creationId xmlns:a16="http://schemas.microsoft.com/office/drawing/2014/main" id="{9EB722AF-6D75-49B5-A2CD-7DE83650CF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6403" y="1690689"/>
            <a:ext cx="2060813" cy="41444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77587C-A157-4A96-9609-A78CC9352614}"/>
              </a:ext>
            </a:extLst>
          </p:cNvPr>
          <p:cNvSpPr/>
          <p:nvPr/>
        </p:nvSpPr>
        <p:spPr>
          <a:xfrm>
            <a:off x="5475331" y="6021986"/>
            <a:ext cx="1231178" cy="222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mm</a:t>
            </a:r>
          </a:p>
        </p:txBody>
      </p:sp>
      <p:pic>
        <p:nvPicPr>
          <p:cNvPr id="12" name="Picture 11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0E22ECC3-46AD-49E2-BE70-DDBB397BCE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10" y="1775459"/>
            <a:ext cx="3672840" cy="3947161"/>
          </a:xfrm>
          <a:prstGeom prst="rect">
            <a:avLst/>
          </a:prstGeom>
        </p:spPr>
      </p:pic>
      <p:pic>
        <p:nvPicPr>
          <p:cNvPr id="14" name="Picture 13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E8C69D30-15A8-481D-8E6D-4A086035B2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528" y="1775459"/>
            <a:ext cx="3444240" cy="3920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018AFA-EC01-4A56-9207-C0826D620711}"/>
              </a:ext>
            </a:extLst>
          </p:cNvPr>
          <p:cNvSpPr/>
          <p:nvPr/>
        </p:nvSpPr>
        <p:spPr>
          <a:xfrm>
            <a:off x="7335613" y="1702790"/>
            <a:ext cx="4526071" cy="4091313"/>
          </a:xfrm>
          <a:prstGeom prst="rect">
            <a:avLst/>
          </a:prstGeom>
          <a:noFill/>
          <a:ln w="57150">
            <a:solidFill>
              <a:srgbClr val="89C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A3B68-09EF-4859-ADA5-98742D98981D}"/>
              </a:ext>
            </a:extLst>
          </p:cNvPr>
          <p:cNvSpPr/>
          <p:nvPr/>
        </p:nvSpPr>
        <p:spPr>
          <a:xfrm>
            <a:off x="284988" y="1702790"/>
            <a:ext cx="4546484" cy="4091314"/>
          </a:xfrm>
          <a:prstGeom prst="rect">
            <a:avLst/>
          </a:prstGeom>
          <a:noFill/>
          <a:ln w="57150">
            <a:solidFill>
              <a:srgbClr val="AC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87418-3948-4963-AFA1-3F432D7B478F}"/>
              </a:ext>
            </a:extLst>
          </p:cNvPr>
          <p:cNvSpPr/>
          <p:nvPr/>
        </p:nvSpPr>
        <p:spPr>
          <a:xfrm>
            <a:off x="111760" y="108585"/>
            <a:ext cx="11958320" cy="66274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822D27-198B-415B-8AE6-F17C6311DDFA}"/>
              </a:ext>
            </a:extLst>
          </p:cNvPr>
          <p:cNvSpPr txBox="1"/>
          <p:nvPr/>
        </p:nvSpPr>
        <p:spPr>
          <a:xfrm>
            <a:off x="1441210" y="5763670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Plane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D4C06-3FDC-4268-A561-0864FD55D5F1}"/>
              </a:ext>
            </a:extLst>
          </p:cNvPr>
          <p:cNvSpPr txBox="1"/>
          <p:nvPr/>
        </p:nvSpPr>
        <p:spPr>
          <a:xfrm>
            <a:off x="8689980" y="5794103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Plane</a:t>
            </a:r>
          </a:p>
        </p:txBody>
      </p:sp>
    </p:spTree>
    <p:extLst>
      <p:ext uri="{BB962C8B-B14F-4D97-AF65-F5344CB8AC3E}">
        <p14:creationId xmlns:p14="http://schemas.microsoft.com/office/powerpoint/2010/main" val="4054754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ark&#10;&#10;Description automatically generated">
            <a:extLst>
              <a:ext uri="{FF2B5EF4-FFF2-40B4-BE49-F238E27FC236}">
                <a16:creationId xmlns:a16="http://schemas.microsoft.com/office/drawing/2014/main" id="{C7DFF8BF-C3D0-476A-8FDD-C9BFEBFE6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1090" y="1690688"/>
            <a:ext cx="2006127" cy="4144466"/>
          </a:xfrm>
          <a:prstGeom prst="rect">
            <a:avLst/>
          </a:prstGeom>
        </p:spPr>
      </p:pic>
      <p:pic>
        <p:nvPicPr>
          <p:cNvPr id="12" name="Picture 11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0E22ECC3-46AD-49E2-BE70-DDBB397BCE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810" y="1775459"/>
            <a:ext cx="3672840" cy="3947161"/>
          </a:xfrm>
          <a:prstGeom prst="rect">
            <a:avLst/>
          </a:prstGeom>
        </p:spPr>
      </p:pic>
      <p:pic>
        <p:nvPicPr>
          <p:cNvPr id="14" name="Picture 13" descr="A close-up of a rock&#10;&#10;Description automatically generated with medium confidence">
            <a:extLst>
              <a:ext uri="{FF2B5EF4-FFF2-40B4-BE49-F238E27FC236}">
                <a16:creationId xmlns:a16="http://schemas.microsoft.com/office/drawing/2014/main" id="{E8C69D30-15A8-481D-8E6D-4A086035B2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6528" y="1775459"/>
            <a:ext cx="3444240" cy="3920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018AFA-EC01-4A56-9207-C0826D620711}"/>
              </a:ext>
            </a:extLst>
          </p:cNvPr>
          <p:cNvSpPr/>
          <p:nvPr/>
        </p:nvSpPr>
        <p:spPr>
          <a:xfrm>
            <a:off x="7335613" y="1702790"/>
            <a:ext cx="4526071" cy="4091313"/>
          </a:xfrm>
          <a:prstGeom prst="rect">
            <a:avLst/>
          </a:prstGeom>
          <a:noFill/>
          <a:ln w="57150">
            <a:solidFill>
              <a:srgbClr val="89C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A3B68-09EF-4859-ADA5-98742D98981D}"/>
              </a:ext>
            </a:extLst>
          </p:cNvPr>
          <p:cNvSpPr/>
          <p:nvPr/>
        </p:nvSpPr>
        <p:spPr>
          <a:xfrm>
            <a:off x="284988" y="1702790"/>
            <a:ext cx="4546484" cy="4091314"/>
          </a:xfrm>
          <a:prstGeom prst="rect">
            <a:avLst/>
          </a:prstGeom>
          <a:noFill/>
          <a:ln w="57150">
            <a:solidFill>
              <a:srgbClr val="AC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87418-3948-4963-AFA1-3F432D7B478F}"/>
              </a:ext>
            </a:extLst>
          </p:cNvPr>
          <p:cNvSpPr/>
          <p:nvPr/>
        </p:nvSpPr>
        <p:spPr>
          <a:xfrm>
            <a:off x="111760" y="108585"/>
            <a:ext cx="11958320" cy="66274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822D27-198B-415B-8AE6-F17C6311DDFA}"/>
              </a:ext>
            </a:extLst>
          </p:cNvPr>
          <p:cNvSpPr txBox="1"/>
          <p:nvPr/>
        </p:nvSpPr>
        <p:spPr>
          <a:xfrm>
            <a:off x="1441210" y="5763670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Plane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D4C06-3FDC-4268-A561-0864FD55D5F1}"/>
              </a:ext>
            </a:extLst>
          </p:cNvPr>
          <p:cNvSpPr txBox="1"/>
          <p:nvPr/>
        </p:nvSpPr>
        <p:spPr>
          <a:xfrm>
            <a:off x="8689980" y="5794103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Cut Plane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0D7AF2-64B8-4E8C-A7CC-FC3AC5CF05DB}"/>
              </a:ext>
            </a:extLst>
          </p:cNvPr>
          <p:cNvSpPr/>
          <p:nvPr/>
        </p:nvSpPr>
        <p:spPr>
          <a:xfrm>
            <a:off x="5490348" y="6041937"/>
            <a:ext cx="1201143" cy="182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1372508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9EEE96-DF58-579A-5154-BBB961C0AF10}"/>
              </a:ext>
            </a:extLst>
          </p:cNvPr>
          <p:cNvSpPr/>
          <p:nvPr/>
        </p:nvSpPr>
        <p:spPr>
          <a:xfrm>
            <a:off x="1111170" y="1998910"/>
            <a:ext cx="10146976" cy="46396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94C4C-36F8-EE07-D6F0-C74EBA4B9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273" y="55917"/>
            <a:ext cx="7199453" cy="1905000"/>
          </a:xfrm>
        </p:spPr>
        <p:txBody>
          <a:bodyPr>
            <a:normAutofit/>
          </a:bodyPr>
          <a:lstStyle/>
          <a:p>
            <a:r>
              <a:rPr lang="en-US" sz="2800" dirty="0"/>
              <a:t>Convert Grayscale Values to Fo</a:t>
            </a:r>
            <a:r>
              <a:rPr lang="en-US" sz="2800" baseline="-25000" dirty="0"/>
              <a:t>CT </a:t>
            </a:r>
            <a:r>
              <a:rPr lang="en-US" sz="2800" dirty="0"/>
              <a:t>#</a:t>
            </a:r>
            <a:endParaRPr lang="en-US" sz="2800" baseline="-25000" dirty="0"/>
          </a:p>
        </p:txBody>
      </p:sp>
      <p:pic>
        <p:nvPicPr>
          <p:cNvPr id="9" name="Picture 8" descr="Map&#10;&#10;AI-generated content may be incorrect.">
            <a:extLst>
              <a:ext uri="{FF2B5EF4-FFF2-40B4-BE49-F238E27FC236}">
                <a16:creationId xmlns:a16="http://schemas.microsoft.com/office/drawing/2014/main" id="{D9DE331B-5C67-89F4-93A1-CC57868671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1170" y="2406236"/>
            <a:ext cx="10146976" cy="42323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4EE10B-6072-423F-B208-896B7EFE7768}"/>
              </a:ext>
            </a:extLst>
          </p:cNvPr>
          <p:cNvSpPr txBox="1"/>
          <p:nvPr/>
        </p:nvSpPr>
        <p:spPr>
          <a:xfrm>
            <a:off x="3328445" y="1998911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EPMA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E06950-6D56-4CCD-760E-DC318C9758A8}"/>
              </a:ext>
            </a:extLst>
          </p:cNvPr>
          <p:cNvSpPr txBox="1"/>
          <p:nvPr/>
        </p:nvSpPr>
        <p:spPr>
          <a:xfrm>
            <a:off x="8457960" y="1998911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XCT</a:t>
            </a:r>
          </a:p>
        </p:txBody>
      </p:sp>
    </p:spTree>
    <p:extLst>
      <p:ext uri="{BB962C8B-B14F-4D97-AF65-F5344CB8AC3E}">
        <p14:creationId xmlns:p14="http://schemas.microsoft.com/office/powerpoint/2010/main" val="2726545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6C544-D914-683B-7A4B-279FAB6D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67" y="725380"/>
            <a:ext cx="5133011" cy="540724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Correlation between thermal history and Geochemical classification</a:t>
            </a:r>
          </a:p>
        </p:txBody>
      </p:sp>
      <p:pic>
        <p:nvPicPr>
          <p:cNvPr id="6" name="Picture 5" descr="Graphical user interface&#10;&#10;AI-generated content may be incorrect.">
            <a:extLst>
              <a:ext uri="{FF2B5EF4-FFF2-40B4-BE49-F238E27FC236}">
                <a16:creationId xmlns:a16="http://schemas.microsoft.com/office/drawing/2014/main" id="{8D85E493-505A-6723-97D3-F6F4319F5B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378" y="515106"/>
            <a:ext cx="6769622" cy="58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48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AI-generated content may be incorrect.">
            <a:extLst>
              <a:ext uri="{FF2B5EF4-FFF2-40B4-BE49-F238E27FC236}">
                <a16:creationId xmlns:a16="http://schemas.microsoft.com/office/drawing/2014/main" id="{5900A404-12C1-4F32-5402-3E8A36008C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473" y="570053"/>
            <a:ext cx="10709053" cy="571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40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8C676-FBFF-8752-2D7B-8043D3C2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476500"/>
            <a:ext cx="9905998" cy="1905000"/>
          </a:xfrm>
        </p:spPr>
        <p:txBody>
          <a:bodyPr/>
          <a:lstStyle/>
          <a:p>
            <a:pPr algn="ctr"/>
            <a:r>
              <a:rPr lang="en-US" dirty="0"/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657132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326</Words>
  <Application>Microsoft Macintosh PowerPoint</Application>
  <PresentationFormat>Widescreen</PresentationFormat>
  <Paragraphs>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Lucida Bright</vt:lpstr>
      <vt:lpstr>Times New Roman</vt:lpstr>
      <vt:lpstr>Wingdings</vt:lpstr>
      <vt:lpstr>Mesh</vt:lpstr>
      <vt:lpstr>Magmatic thermal histories and emplacement mechanisms of Martian shergottite meteorites</vt:lpstr>
      <vt:lpstr>PowerPoint Presentation</vt:lpstr>
      <vt:lpstr>Martian Meteorites</vt:lpstr>
      <vt:lpstr>PowerPoint Presentation</vt:lpstr>
      <vt:lpstr>PowerPoint Presentation</vt:lpstr>
      <vt:lpstr>Dragonfly Window – NWA 13134</vt:lpstr>
      <vt:lpstr>PowerPoint Presentation</vt:lpstr>
      <vt:lpstr>PowerPoint Presentation</vt:lpstr>
      <vt:lpstr>PowerPoint Presentation</vt:lpstr>
      <vt:lpstr>PowerPoint Presentation</vt:lpstr>
      <vt:lpstr>Magmatism in lower crust</vt:lpstr>
      <vt:lpstr>Magmatism in lower crust</vt:lpstr>
      <vt:lpstr>Dragonfly Window – LAR 12011</vt:lpstr>
      <vt:lpstr>--------------Increasing Disequilibrium-----------&gt; </vt:lpstr>
      <vt:lpstr>Dragonfly Window – LAR 12011</vt:lpstr>
      <vt:lpstr>PowerPoint Presentation</vt:lpstr>
      <vt:lpstr>PowerPoint Presentation</vt:lpstr>
      <vt:lpstr>Dragonfly Window – LAR 12011</vt:lpstr>
      <vt:lpstr>PowerPoint Presentation</vt:lpstr>
      <vt:lpstr>PowerPoint Presentation</vt:lpstr>
      <vt:lpstr>PowerPoint Presentation</vt:lpstr>
      <vt:lpstr>Convert Grayscale Values to FoCT #</vt:lpstr>
      <vt:lpstr>Correlation between thermal history and Geochemical classification</vt:lpstr>
      <vt:lpstr>PowerPoint Presentation</vt:lpstr>
      <vt:lpstr>Thank you!!!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Eckley, Scott A. (JSC-XI211)[Jacobs Technology, Inc.]</dc:creator>
  <cp:lastModifiedBy>Hanna, Romy D</cp:lastModifiedBy>
  <cp:revision>2</cp:revision>
  <dcterms:created xsi:type="dcterms:W3CDTF">2025-09-11T19:21:14Z</dcterms:created>
  <dcterms:modified xsi:type="dcterms:W3CDTF">2026-09-22T18:24:49Z</dcterms:modified>
</cp:coreProperties>
</file>